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701" r:id="rId3"/>
  </p:sldMasterIdLst>
  <p:notesMasterIdLst>
    <p:notesMasterId r:id="rId64"/>
  </p:notesMasterIdLst>
  <p:sldIdLst>
    <p:sldId id="256" r:id="rId4"/>
    <p:sldId id="347" r:id="rId5"/>
    <p:sldId id="302" r:id="rId6"/>
    <p:sldId id="303" r:id="rId7"/>
    <p:sldId id="304" r:id="rId8"/>
    <p:sldId id="305" r:id="rId9"/>
    <p:sldId id="348" r:id="rId10"/>
    <p:sldId id="349" r:id="rId11"/>
    <p:sldId id="359" r:id="rId12"/>
    <p:sldId id="365" r:id="rId13"/>
    <p:sldId id="366" r:id="rId14"/>
    <p:sldId id="350" r:id="rId15"/>
    <p:sldId id="355" r:id="rId16"/>
    <p:sldId id="352" r:id="rId17"/>
    <p:sldId id="353" r:id="rId18"/>
    <p:sldId id="354" r:id="rId19"/>
    <p:sldId id="306" r:id="rId20"/>
    <p:sldId id="307" r:id="rId21"/>
    <p:sldId id="308" r:id="rId22"/>
    <p:sldId id="310" r:id="rId23"/>
    <p:sldId id="311" r:id="rId24"/>
    <p:sldId id="325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6" r:id="rId39"/>
    <p:sldId id="327" r:id="rId40"/>
    <p:sldId id="328" r:id="rId41"/>
    <p:sldId id="329" r:id="rId42"/>
    <p:sldId id="330" r:id="rId43"/>
    <p:sldId id="332" r:id="rId44"/>
    <p:sldId id="369" r:id="rId45"/>
    <p:sldId id="371" r:id="rId46"/>
    <p:sldId id="370" r:id="rId47"/>
    <p:sldId id="373" r:id="rId48"/>
    <p:sldId id="372" r:id="rId49"/>
    <p:sldId id="375" r:id="rId50"/>
    <p:sldId id="374" r:id="rId51"/>
    <p:sldId id="334" r:id="rId52"/>
    <p:sldId id="336" r:id="rId53"/>
    <p:sldId id="335" r:id="rId54"/>
    <p:sldId id="339" r:id="rId55"/>
    <p:sldId id="333" r:id="rId56"/>
    <p:sldId id="342" r:id="rId57"/>
    <p:sldId id="343" r:id="rId58"/>
    <p:sldId id="344" r:id="rId59"/>
    <p:sldId id="345" r:id="rId60"/>
    <p:sldId id="290" r:id="rId61"/>
    <p:sldId id="289" r:id="rId62"/>
    <p:sldId id="346" r:id="rId63"/>
  </p:sldIdLst>
  <p:sldSz cx="10080625" cy="567055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008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102" d="100"/>
          <a:sy n="102" d="100"/>
        </p:scale>
        <p:origin x="78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polo\ArquivosDaRede\CODTV\ESQUISTOSSOMOSE\Monitoramento%20SISPCE-SINAN-SIM\SISPCE\Monitoramento%20PCE%20%202019\Julho\GRAFICOS%20PC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37944326808752"/>
          <c:y val="7.750024872916747E-2"/>
          <c:w val="0.77257535677551437"/>
          <c:h val="0.562090319923553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SIS_PCE!$B$3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SIS_PCE!$A$4:$A$19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SIS_PCE!$B$4:$B$19</c:f>
              <c:numCache>
                <c:formatCode>#,##0</c:formatCode>
                <c:ptCount val="16"/>
                <c:pt idx="0">
                  <c:v>39618</c:v>
                </c:pt>
                <c:pt idx="1">
                  <c:v>55660</c:v>
                </c:pt>
                <c:pt idx="2">
                  <c:v>24311</c:v>
                </c:pt>
                <c:pt idx="3">
                  <c:v>16228</c:v>
                </c:pt>
                <c:pt idx="4">
                  <c:v>12265</c:v>
                </c:pt>
                <c:pt idx="5">
                  <c:v>7534</c:v>
                </c:pt>
                <c:pt idx="6">
                  <c:v>7560</c:v>
                </c:pt>
                <c:pt idx="7">
                  <c:v>9870</c:v>
                </c:pt>
                <c:pt idx="8">
                  <c:v>14690</c:v>
                </c:pt>
                <c:pt idx="9">
                  <c:v>5765</c:v>
                </c:pt>
                <c:pt idx="10">
                  <c:v>5405</c:v>
                </c:pt>
                <c:pt idx="11">
                  <c:v>3678</c:v>
                </c:pt>
                <c:pt idx="12">
                  <c:v>1405</c:v>
                </c:pt>
                <c:pt idx="13">
                  <c:v>4419</c:v>
                </c:pt>
                <c:pt idx="14">
                  <c:v>2580</c:v>
                </c:pt>
                <c:pt idx="15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7-474B-95B3-B5A35A64CAA0}"/>
            </c:ext>
          </c:extLst>
        </c:ser>
        <c:ser>
          <c:idx val="1"/>
          <c:order val="1"/>
          <c:tx>
            <c:strRef>
              <c:f>SIS_PCE!$C$3</c:f>
              <c:strCache>
                <c:ptCount val="1"/>
                <c:pt idx="0">
                  <c:v>Negativos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numRef>
              <c:f>SIS_PCE!$A$4:$A$19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SIS_PCE!$C$4:$C$19</c:f>
              <c:numCache>
                <c:formatCode>#,##0</c:formatCode>
                <c:ptCount val="16"/>
                <c:pt idx="0">
                  <c:v>573111</c:v>
                </c:pt>
                <c:pt idx="1">
                  <c:v>547423</c:v>
                </c:pt>
                <c:pt idx="2">
                  <c:v>505165</c:v>
                </c:pt>
                <c:pt idx="3">
                  <c:v>537565</c:v>
                </c:pt>
                <c:pt idx="4">
                  <c:v>318784</c:v>
                </c:pt>
                <c:pt idx="5">
                  <c:v>313166</c:v>
                </c:pt>
                <c:pt idx="6">
                  <c:v>220751</c:v>
                </c:pt>
                <c:pt idx="7">
                  <c:v>281480</c:v>
                </c:pt>
                <c:pt idx="8">
                  <c:v>503901</c:v>
                </c:pt>
                <c:pt idx="9">
                  <c:v>319481</c:v>
                </c:pt>
                <c:pt idx="10">
                  <c:v>153811</c:v>
                </c:pt>
                <c:pt idx="11">
                  <c:v>116412</c:v>
                </c:pt>
                <c:pt idx="12">
                  <c:v>50417</c:v>
                </c:pt>
                <c:pt idx="13">
                  <c:v>129533</c:v>
                </c:pt>
                <c:pt idx="14">
                  <c:v>83957</c:v>
                </c:pt>
                <c:pt idx="15">
                  <c:v>18199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7-474B-95B3-B5A35A64C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2938624"/>
        <c:axId val="52940160"/>
      </c:barChart>
      <c:lineChart>
        <c:grouping val="standard"/>
        <c:varyColors val="0"/>
        <c:ser>
          <c:idx val="2"/>
          <c:order val="2"/>
          <c:tx>
            <c:strRef>
              <c:f>SIS_PCE!$D$3</c:f>
              <c:strCache>
                <c:ptCount val="1"/>
                <c:pt idx="0">
                  <c:v>% pos.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SIS_PCE!$A$4:$A$16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SIS_PCE!$D$4:$D$19</c:f>
              <c:numCache>
                <c:formatCode>0.0</c:formatCode>
                <c:ptCount val="16"/>
                <c:pt idx="0">
                  <c:v>6.4658274702192964</c:v>
                </c:pt>
                <c:pt idx="1">
                  <c:v>9.2292437359368424</c:v>
                </c:pt>
                <c:pt idx="2">
                  <c:v>4.5915206732694207</c:v>
                </c:pt>
                <c:pt idx="3">
                  <c:v>2.9303367864888146</c:v>
                </c:pt>
                <c:pt idx="4">
                  <c:v>3.7048896084869618</c:v>
                </c:pt>
                <c:pt idx="5">
                  <c:v>2.3492360461490489</c:v>
                </c:pt>
                <c:pt idx="6">
                  <c:v>3.3112727814253371</c:v>
                </c:pt>
                <c:pt idx="7">
                  <c:v>3.3876780504547797</c:v>
                </c:pt>
                <c:pt idx="8">
                  <c:v>2.8326754610087708</c:v>
                </c:pt>
                <c:pt idx="9">
                  <c:v>1.772504504282912</c:v>
                </c:pt>
                <c:pt idx="10">
                  <c:v>3.3947593206712883</c:v>
                </c:pt>
                <c:pt idx="11">
                  <c:v>3.0627029727704222</c:v>
                </c:pt>
                <c:pt idx="12">
                  <c:v>2.7112037358650771</c:v>
                </c:pt>
                <c:pt idx="13">
                  <c:v>3.2989429049211654</c:v>
                </c:pt>
                <c:pt idx="14">
                  <c:v>2.9813836855911346</c:v>
                </c:pt>
                <c:pt idx="15">
                  <c:v>2.7519504114566633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F7-474B-95B3-B5A35A64C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51680"/>
        <c:axId val="52950144"/>
      </c:lineChart>
      <c:catAx>
        <c:axId val="529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2940160"/>
        <c:crosses val="autoZero"/>
        <c:auto val="1"/>
        <c:lblAlgn val="ctr"/>
        <c:lblOffset val="100"/>
        <c:noMultiLvlLbl val="0"/>
      </c:catAx>
      <c:valAx>
        <c:axId val="529401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52938624"/>
        <c:crosses val="autoZero"/>
        <c:crossBetween val="between"/>
      </c:valAx>
      <c:valAx>
        <c:axId val="5295014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52951680"/>
        <c:crosses val="max"/>
        <c:crossBetween val="between"/>
      </c:valAx>
      <c:catAx>
        <c:axId val="5295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29501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</c:dTable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92024539877301"/>
          <c:y val="2.2780121102182568E-2"/>
          <c:w val="0.77296607249247695"/>
          <c:h val="0.689531914844388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SIS_PCE!$B$33</c:f>
              <c:strCache>
                <c:ptCount val="1"/>
                <c:pt idx="0">
                  <c:v>Positivos Busca Ativa </c:v>
                </c:pt>
              </c:strCache>
            </c:strRef>
          </c:tx>
          <c:invertIfNegative val="0"/>
          <c:cat>
            <c:numRef>
              <c:f>SIS_PCE!$A$34:$A$49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SIS_PCE!$B$34:$B$49</c:f>
              <c:numCache>
                <c:formatCode>#,##0</c:formatCode>
                <c:ptCount val="16"/>
                <c:pt idx="0">
                  <c:v>39618</c:v>
                </c:pt>
                <c:pt idx="1">
                  <c:v>55660</c:v>
                </c:pt>
                <c:pt idx="2">
                  <c:v>24311</c:v>
                </c:pt>
                <c:pt idx="3">
                  <c:v>16228</c:v>
                </c:pt>
                <c:pt idx="4">
                  <c:v>12265</c:v>
                </c:pt>
                <c:pt idx="5">
                  <c:v>7534</c:v>
                </c:pt>
                <c:pt idx="6">
                  <c:v>7560</c:v>
                </c:pt>
                <c:pt idx="7">
                  <c:v>9870</c:v>
                </c:pt>
                <c:pt idx="8">
                  <c:v>14690</c:v>
                </c:pt>
                <c:pt idx="9">
                  <c:v>5765</c:v>
                </c:pt>
                <c:pt idx="10">
                  <c:v>5405</c:v>
                </c:pt>
                <c:pt idx="11">
                  <c:v>3678</c:v>
                </c:pt>
                <c:pt idx="12">
                  <c:v>1405</c:v>
                </c:pt>
                <c:pt idx="13">
                  <c:v>4419</c:v>
                </c:pt>
                <c:pt idx="14">
                  <c:v>2580</c:v>
                </c:pt>
                <c:pt idx="15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4-4638-9B8F-29AFF01DA355}"/>
            </c:ext>
          </c:extLst>
        </c:ser>
        <c:ser>
          <c:idx val="1"/>
          <c:order val="1"/>
          <c:tx>
            <c:strRef>
              <c:f>SIS_PCE!$C$33</c:f>
              <c:strCache>
                <c:ptCount val="1"/>
                <c:pt idx="0">
                  <c:v>Positivos Rede Básica </c:v>
                </c:pt>
              </c:strCache>
            </c:strRef>
          </c:tx>
          <c:invertIfNegative val="0"/>
          <c:cat>
            <c:numRef>
              <c:f>SIS_PCE!$A$34:$A$49</c:f>
              <c:numCache>
                <c:formatCode>General</c:formatCod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</c:numCache>
            </c:numRef>
          </c:cat>
          <c:val>
            <c:numRef>
              <c:f>SIS_PCE!$C$34:$C$49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32</c:v>
                </c:pt>
                <c:pt idx="3">
                  <c:v>836</c:v>
                </c:pt>
                <c:pt idx="4" formatCode="#,##0">
                  <c:v>8701</c:v>
                </c:pt>
                <c:pt idx="5" formatCode="#,##0">
                  <c:v>8565</c:v>
                </c:pt>
                <c:pt idx="6" formatCode="#,##0">
                  <c:v>11052</c:v>
                </c:pt>
                <c:pt idx="7" formatCode="#,##0">
                  <c:v>14069</c:v>
                </c:pt>
                <c:pt idx="8" formatCode="#,##0">
                  <c:v>13099</c:v>
                </c:pt>
                <c:pt idx="9" formatCode="#,##0">
                  <c:v>12873</c:v>
                </c:pt>
                <c:pt idx="10" formatCode="#,##0">
                  <c:v>13882</c:v>
                </c:pt>
                <c:pt idx="11" formatCode="#,##0">
                  <c:v>11447</c:v>
                </c:pt>
                <c:pt idx="12" formatCode="#,##0">
                  <c:v>10060</c:v>
                </c:pt>
                <c:pt idx="13" formatCode="#,##0">
                  <c:v>12153</c:v>
                </c:pt>
                <c:pt idx="14" formatCode="#,##0">
                  <c:v>7790</c:v>
                </c:pt>
                <c:pt idx="15" formatCode="#,##0">
                  <c:v>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4-4638-9B8F-29AFF01DA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048064"/>
        <c:axId val="53049600"/>
        <c:axId val="0"/>
      </c:bar3DChart>
      <c:catAx>
        <c:axId val="530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049600"/>
        <c:crosses val="autoZero"/>
        <c:auto val="1"/>
        <c:lblAlgn val="ctr"/>
        <c:lblOffset val="100"/>
        <c:noMultiLvlLbl val="0"/>
      </c:catAx>
      <c:valAx>
        <c:axId val="5304960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5304806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b="1" i="0" baseline="0"/>
            </a:pPr>
            <a:endParaRPr lang="pt-BR"/>
          </a:p>
        </c:txPr>
      </c:dTable>
    </c:plotArea>
    <c:legend>
      <c:legendPos val="r"/>
      <c:layout>
        <c:manualLayout>
          <c:xMode val="edge"/>
          <c:yMode val="edge"/>
          <c:x val="0.85481474324912265"/>
          <c:y val="2.2040874878817084E-2"/>
          <c:w val="0.14354926493084091"/>
          <c:h val="0.305780408008385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0596389F-653F-4CFB-955D-169CA54339F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35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467D2EE-D33B-45A6-A87C-B517D09551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70"/>
            <a:ext cx="5437284" cy="44658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E788D93-CC27-4647-B03E-20EAA35E907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36B5CE1-C397-4CA7-AF53-AFDA6FF7918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3D5B804-9B61-4D90-970E-B55B4CFF787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" y="9429937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1CB7AEF-A2C4-449B-9897-77F31AA92D1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9937"/>
            <a:ext cx="2949180" cy="4952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E6309CA2-4C93-4108-9F5C-E585717756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A62CDBCE-390D-443E-8D15-5CE4DDD794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D325BA-9292-47D5-AC6C-22DB1E66E7DE}" type="slidenum">
              <a:rPr lang="pt-BR" altLang="pt-BR" sz="1300"/>
              <a:pPr>
                <a:spcBef>
                  <a:spcPct val="0"/>
                </a:spcBef>
              </a:pPr>
              <a:t>1</a:t>
            </a:fld>
            <a:endParaRPr lang="pt-BR" altLang="pt-BR" sz="13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6EC504C2-955C-4DEC-8538-F2BD05BAE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6E182AE-7A31-4673-941F-6928D8F77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2A9815-26A2-43D4-A806-453ECD30D7E4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pt-BR">
                <a:cs typeface="Arial" pitchFamily="34" charset="0"/>
              </a:rPr>
              <a:t>-Maior impacto social e 4ª  causa de morbidade entre as doenças infecto parasitárias.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67E4B9-A347-4C17-B0E8-855BE1CF07D2}" type="slidenum">
              <a:rPr lang="pt-BR" altLang="pt-BR"/>
              <a:pPr/>
              <a:t>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08835762-38AE-42AE-B770-0E2EEBE898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00EF38-A8C7-4B1F-B9E8-D7E26D05D6C4}" type="slidenum">
              <a:rPr lang="pt-BR" altLang="pt-BR" sz="1300"/>
              <a:pPr>
                <a:spcBef>
                  <a:spcPct val="0"/>
                </a:spcBef>
              </a:pPr>
              <a:t>58</a:t>
            </a:fld>
            <a:endParaRPr lang="pt-BR" altLang="pt-BR" sz="13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C8FE1911-D515-4B99-9AB1-35AD0647B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5D164FB9-428D-4B81-B099-632199695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08835762-38AE-42AE-B770-0E2EEBE898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00EF38-A8C7-4B1F-B9E8-D7E26D05D6C4}" type="slidenum">
              <a:rPr lang="pt-BR" altLang="pt-BR" sz="1300"/>
              <a:pPr>
                <a:spcBef>
                  <a:spcPct val="0"/>
                </a:spcBef>
              </a:pPr>
              <a:t>59</a:t>
            </a:fld>
            <a:endParaRPr lang="pt-BR" altLang="pt-BR" sz="13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C8FE1911-D515-4B99-9AB1-35AD0647B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5D164FB9-428D-4B81-B099-632199695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6070" algn="l"/>
                <a:tab pos="895312" algn="l"/>
                <a:tab pos="1344557" algn="l"/>
                <a:tab pos="1793800" algn="l"/>
                <a:tab pos="2243044" algn="l"/>
                <a:tab pos="2692287" algn="l"/>
                <a:tab pos="3143119" algn="l"/>
                <a:tab pos="3590774" algn="l"/>
                <a:tab pos="4041606" algn="l"/>
                <a:tab pos="4489262" algn="l"/>
                <a:tab pos="4941681" algn="l"/>
                <a:tab pos="5389338" algn="l"/>
                <a:tab pos="5840169" algn="l"/>
                <a:tab pos="6287825" algn="l"/>
                <a:tab pos="6738656" algn="l"/>
                <a:tab pos="7187900" algn="l"/>
                <a:tab pos="7638730" algn="l"/>
                <a:tab pos="8086387" algn="l"/>
                <a:tab pos="8537218" algn="l"/>
                <a:tab pos="8984874" algn="l"/>
              </a:tabLst>
            </a:pPr>
            <a:fld id="{E27DD9AF-D6E2-46C2-855C-859A74F48538}" type="slidenum">
              <a:rPr kumimoji="1" lang="pt-BR" altLang="pt-BR">
                <a:cs typeface="Lucida Sans Unicode" pitchFamily="34" charset="0"/>
              </a:rPr>
              <a:pPr>
                <a:tabLst>
                  <a:tab pos="0" algn="l"/>
                  <a:tab pos="446070" algn="l"/>
                  <a:tab pos="895312" algn="l"/>
                  <a:tab pos="1344557" algn="l"/>
                  <a:tab pos="1793800" algn="l"/>
                  <a:tab pos="2243044" algn="l"/>
                  <a:tab pos="2692287" algn="l"/>
                  <a:tab pos="3143119" algn="l"/>
                  <a:tab pos="3590774" algn="l"/>
                  <a:tab pos="4041606" algn="l"/>
                  <a:tab pos="4489262" algn="l"/>
                  <a:tab pos="4941681" algn="l"/>
                  <a:tab pos="5389338" algn="l"/>
                  <a:tab pos="5840169" algn="l"/>
                  <a:tab pos="6287825" algn="l"/>
                  <a:tab pos="6738656" algn="l"/>
                  <a:tab pos="7187900" algn="l"/>
                  <a:tab pos="7638730" algn="l"/>
                  <a:tab pos="8086387" algn="l"/>
                  <a:tab pos="8537218" algn="l"/>
                  <a:tab pos="8984874" algn="l"/>
                </a:tabLst>
              </a:pPr>
              <a:t>60</a:t>
            </a:fld>
            <a:endParaRPr kumimoji="1" lang="pt-BR" altLang="pt-BR" dirty="0">
              <a:cs typeface="Lucida Sans Unicode" pitchFamily="34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2950"/>
            <a:ext cx="6610350" cy="3719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3289"/>
            <a:ext cx="5430837" cy="4468812"/>
          </a:xfrm>
          <a:noFill/>
        </p:spPr>
        <p:txBody>
          <a:bodyPr vert="horz"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1762127"/>
            <a:ext cx="8569325" cy="12144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8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D48E7-19AD-4DB4-82FB-FB58F098A7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8FC75A-3074-4962-8FF4-95590CB898B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15E80-FBD8-4D8A-8BFB-7A176EA406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5441E-ABAD-4242-83AD-5114D07C56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24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FC5D0-9354-4D2F-90E9-F1427B868C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5D6A1-4C99-4A85-893C-603B0B3EC83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7C8F0-CE18-416E-AE4E-2AE603D62F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4114-C113-47A5-963B-04C8AE7EF6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67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943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8" cy="438943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F40E53-080F-48C6-B216-D006C92F08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79841-E9B7-40FF-B449-B9C6AC1884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D7F4D-9374-4587-81FA-81B5F040FF3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56C1-8588-4000-935A-00D6D5BC65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106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225435"/>
            <a:ext cx="9069388" cy="94456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4E2C9C9-D33D-40BE-84BA-935C579E39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C60BE1-98AD-422E-9515-4EBAC2EA11B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4D678E-0A1A-467F-86F9-29786B634A6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7B51-EC84-408B-9243-F1F445B5B3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046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3027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31" y="226228"/>
            <a:ext cx="9072166" cy="4388797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20A0F-E013-42E4-BBDA-512760CC56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BF089-B15B-48A5-8DB3-586A18263B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695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31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3027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3027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3027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3027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31" y="3044535"/>
            <a:ext cx="9072166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9072166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31" y="3044535"/>
            <a:ext cx="9072166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3027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3027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31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642" y="1327077"/>
            <a:ext cx="5495341" cy="3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642" y="1327077"/>
            <a:ext cx="5495341" cy="3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3027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6233C-3F45-4831-8DCB-47FA5F66D3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BFF78C-FD8B-4C26-B916-5DF03F5EF4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CFA4B-1AC0-4C04-BB82-D85645F3609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C3E1-5871-441A-ADDF-0C55501AF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659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31" y="226228"/>
            <a:ext cx="9072166" cy="4388797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31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3027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4427141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3027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3027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3027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31" y="3044535"/>
            <a:ext cx="9072166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9072166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31" y="3044535"/>
            <a:ext cx="9072166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31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3027" y="1326700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3027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31" y="3044535"/>
            <a:ext cx="4427141" cy="156840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642" y="1327070"/>
            <a:ext cx="5495341" cy="3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642" y="1327070"/>
            <a:ext cx="5495341" cy="3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31" y="226227"/>
            <a:ext cx="9072166" cy="9465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4031" y="1326701"/>
            <a:ext cx="9072166" cy="3288621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327160"/>
            <a:ext cx="4357688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3325" y="1327160"/>
            <a:ext cx="4357688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18D16C-E09F-480C-B1F9-C05F5CA27BB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AB2BE78-30C3-479F-A519-C7068DD5FE2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A0235F3-E109-4A12-9323-067E0FBF74C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2DD43-371A-43FE-A4FB-0687A82967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721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7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1798639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7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7" y="1798639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0AB19E-B2AA-4401-ADA0-9889F13041A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461D86F-2676-478E-A9A0-CB9D2E19827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A7901D8-7F30-4385-AD91-7C4EDB09B6E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12C8-94E5-468A-B26F-EF0A6E3E01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15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D1F40D-610D-47F8-8D86-7BEB819086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907300-9057-449B-8F40-B64BB48B88D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0F281-38D6-4CDC-A750-10330A92731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2F7A3-F911-41B6-BA33-BF21D0DCDC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894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AC6C39F-0942-48F2-99B0-00F6D6A9C2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75923F-B08A-4E33-8312-8D7DAF0211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755AD-76E0-4B59-9340-AE40ADC888F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1986-278C-4A05-8A3F-5D29504FF2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53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8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A55546-2133-4EC3-80AA-1AA3D4476E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ACC9B8C-67F3-4789-A1F0-54F17621BFE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AE53ED-1981-4DEE-89F8-A34638D1333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C5FE-5FCB-4829-A886-77CFBD6A64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630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43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43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43" y="4438651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B9B1A5-B2A9-4B24-AB13-C03D2C1709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9E58CF-5751-4A76-B0D7-B98FCC8A98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75802E-1B62-4C84-802E-C97A9FEBD1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84810-45DC-4FD8-AFF1-7026032D44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793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3BF185C-2D7A-4132-8CC4-86BBA5F11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35"/>
            <a:ext cx="90693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63CCDEF4-5D4A-4158-AF10-9767FEF76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43" y="1327160"/>
            <a:ext cx="88677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AEC8A44-653C-440C-821B-F8030817EF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43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F41E7F-5AA9-4F4B-9ED1-3E34431D78A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D6DB2D-C74C-454F-985F-167375A536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93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1A9FFFF-2B89-46CD-BA96-7C7AFCA4E49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4D3E4E3-969F-40BD-A550-F026A0891E1D}"/>
              </a:ext>
            </a:extLst>
          </p:cNvPr>
          <p:cNvSpPr/>
          <p:nvPr/>
        </p:nvSpPr>
        <p:spPr>
          <a:xfrm>
            <a:off x="504031" y="5166501"/>
            <a:ext cx="2345145" cy="388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F0B4F2DF-E171-4670-BB03-5555E2279A68}"/>
              </a:ext>
            </a:extLst>
          </p:cNvPr>
          <p:cNvSpPr/>
          <p:nvPr/>
        </p:nvSpPr>
        <p:spPr>
          <a:xfrm>
            <a:off x="3447718" y="5166501"/>
            <a:ext cx="3193949" cy="388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PlaceHolder 3"/>
          <p:cNvSpPr>
            <a:spLocks noGrp="1"/>
          </p:cNvSpPr>
          <p:nvPr>
            <p:ph type="title"/>
          </p:nvPr>
        </p:nvSpPr>
        <p:spPr bwMode="auto">
          <a:xfrm>
            <a:off x="504031" y="225773"/>
            <a:ext cx="9072563" cy="9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FF69DFF4-022C-4216-994A-AE8AFBCEEDC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31" y="1327077"/>
            <a:ext cx="9072563" cy="32881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B4D3E4E3-969F-40BD-A550-F026A0891E1D}"/>
              </a:ext>
            </a:extLst>
          </p:cNvPr>
          <p:cNvSpPr/>
          <p:nvPr/>
        </p:nvSpPr>
        <p:spPr>
          <a:xfrm>
            <a:off x="504031" y="5166501"/>
            <a:ext cx="2345145" cy="388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F0B4F2DF-E171-4670-BB03-5555E2279A68}"/>
              </a:ext>
            </a:extLst>
          </p:cNvPr>
          <p:cNvSpPr/>
          <p:nvPr/>
        </p:nvSpPr>
        <p:spPr>
          <a:xfrm>
            <a:off x="3447717" y="5166501"/>
            <a:ext cx="3193949" cy="3885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8" name="PlaceHolder 3"/>
          <p:cNvSpPr>
            <a:spLocks noGrp="1"/>
          </p:cNvSpPr>
          <p:nvPr>
            <p:ph type="title"/>
          </p:nvPr>
        </p:nvSpPr>
        <p:spPr bwMode="auto">
          <a:xfrm>
            <a:off x="504031" y="225773"/>
            <a:ext cx="9072563" cy="9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FF69DFF4-022C-4216-994A-AE8AFBCEEDC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4031" y="1327070"/>
            <a:ext cx="9072563" cy="32881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Programa&#231;&#227;o%201&#170;%20Reuni&#227;o%20T&#233;cnica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Trabalho%20de%20Grupo.docx" TargetMode="External"/><Relationship Id="rId4" Type="http://schemas.openxmlformats.org/officeDocument/2006/relationships/hyperlink" Target="Programa&#231;&#227;o%202&#170;%20Reuni&#227;o%20T&#233;cnica%20final.docx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divep.esquistossomose@sa&#250;de.ba.gov.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90EB9AF-8AA4-47EA-BBD8-289DCD80CB64}"/>
              </a:ext>
            </a:extLst>
          </p:cNvPr>
          <p:cNvSpPr txBox="1">
            <a:spLocks noChangeArrowheads="1"/>
          </p:cNvSpPr>
          <p:nvPr/>
        </p:nvSpPr>
        <p:spPr>
          <a:xfrm>
            <a:off x="719832" y="1035076"/>
            <a:ext cx="8713788" cy="18002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br>
              <a:rPr lang="pt-BR" sz="2000" b="1" kern="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pt-B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PROGRAMA DE CONTROLE DA ESQUISTOSSOMOSE - PCE</a:t>
            </a:r>
            <a:br>
              <a:rPr lang="pt-B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br>
              <a:rPr lang="pt-B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br>
              <a:rPr lang="pt-BR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pt-BR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tângulo 3"/>
          <p:cNvSpPr>
            <a:spLocks noChangeArrowheads="1"/>
          </p:cNvSpPr>
          <p:nvPr/>
        </p:nvSpPr>
        <p:spPr bwMode="auto">
          <a:xfrm>
            <a:off x="4330638" y="489366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/>
              <a:t>2019</a:t>
            </a:r>
            <a:endParaRPr lang="pt-BR" altLang="pt-BR"/>
          </a:p>
        </p:txBody>
      </p:sp>
      <p:pic>
        <p:nvPicPr>
          <p:cNvPr id="6" name="Imagem 3" descr="SUVI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4563467"/>
            <a:ext cx="16795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iv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703" y="4635475"/>
            <a:ext cx="1223963" cy="700087"/>
          </a:xfrm>
          <a:prstGeom prst="rect">
            <a:avLst/>
          </a:prstGeom>
          <a:solidFill>
            <a:srgbClr val="FFFFFF"/>
          </a:solidFill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69" y="170980"/>
            <a:ext cx="7293458" cy="4104456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173" y="4353795"/>
            <a:ext cx="3253452" cy="114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63" y="0"/>
            <a:ext cx="6524625" cy="5362575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12" y="4059411"/>
            <a:ext cx="31686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72BDDD5-D132-4396-B76F-F2F424232616}"/>
              </a:ext>
            </a:extLst>
          </p:cNvPr>
          <p:cNvSpPr txBox="1"/>
          <p:nvPr/>
        </p:nvSpPr>
        <p:spPr>
          <a:xfrm>
            <a:off x="143770" y="170982"/>
            <a:ext cx="9527591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cap="all" dirty="0">
                <a:latin typeface="Arial" charset="0"/>
                <a:ea typeface="+mn-ea"/>
                <a:cs typeface="+mn-cs"/>
              </a:rPr>
              <a:t>Modo de transmissão </a:t>
            </a:r>
          </a:p>
          <a:p>
            <a:pPr>
              <a:defRPr/>
            </a:pPr>
            <a:endParaRPr lang="pt-BR" sz="2000" b="1" cap="all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000" cap="all" dirty="0">
              <a:latin typeface="Arial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O indivíduo adquire a esquistossomose quando entra em contato com água contaminada por cercárias, ou seja, por meio da penetração ativa da </a:t>
            </a:r>
            <a:r>
              <a:rPr lang="pt-BR" sz="2000" dirty="0" err="1">
                <a:latin typeface="Arial" charset="0"/>
                <a:ea typeface="+mn-ea"/>
                <a:cs typeface="+mn-cs"/>
              </a:rPr>
              <a:t>cercária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 na pele. </a:t>
            </a:r>
          </a:p>
          <a:p>
            <a:pPr algn="just">
              <a:lnSpc>
                <a:spcPct val="150000"/>
              </a:lnSpc>
              <a:defRPr/>
            </a:pPr>
            <a:endParaRPr lang="pt-BR" sz="2000" dirty="0">
              <a:latin typeface="Arial" charset="0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Após a infecção, os ovos do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i="1" dirty="0">
                <a:latin typeface="Arial" charset="0"/>
                <a:ea typeface="+mn-ea"/>
                <a:cs typeface="+mn-cs"/>
              </a:rPr>
              <a:t>S. </a:t>
            </a:r>
            <a:r>
              <a:rPr lang="pt-BR" sz="2000" i="1" dirty="0" err="1">
                <a:latin typeface="Arial" charset="0"/>
                <a:ea typeface="+mn-ea"/>
                <a:cs typeface="+mn-cs"/>
              </a:rPr>
              <a:t>mansoni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são eliminados pelas fezes do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hospedeiro infectado (homem). Na água, libera uma larva denominada </a:t>
            </a:r>
            <a:r>
              <a:rPr lang="pt-BR" sz="2000" dirty="0" err="1">
                <a:latin typeface="Arial" charset="0"/>
                <a:ea typeface="+mn-ea"/>
                <a:cs typeface="+mn-cs"/>
              </a:rPr>
              <a:t>miracídio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, que infecta o caramujo. Após 4 a 7 semanas, a larva abandona o caramujo, na forma de </a:t>
            </a:r>
            <a:r>
              <a:rPr lang="pt-BR" sz="2000" dirty="0" err="1">
                <a:latin typeface="Arial" charset="0"/>
                <a:ea typeface="+mn-ea"/>
                <a:cs typeface="+mn-cs"/>
              </a:rPr>
              <a:t>cercária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, ficando livre na água. </a:t>
            </a:r>
          </a:p>
          <a:p>
            <a:pPr>
              <a:defRPr/>
            </a:pPr>
            <a:endParaRPr lang="pt-BR" sz="20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904" y="314995"/>
            <a:ext cx="7056784" cy="509106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613F967-0FA0-46B2-813E-C07F367F382A}"/>
              </a:ext>
            </a:extLst>
          </p:cNvPr>
          <p:cNvSpPr txBox="1"/>
          <p:nvPr/>
        </p:nvSpPr>
        <p:spPr>
          <a:xfrm>
            <a:off x="197767" y="26963"/>
            <a:ext cx="96851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cap="all" dirty="0">
                <a:latin typeface="Arial" charset="0"/>
                <a:ea typeface="+mn-ea"/>
                <a:cs typeface="+mn-cs"/>
              </a:rPr>
              <a:t>Período de incubação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–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em média, 1 a 2 meses após a infecção.</a:t>
            </a:r>
          </a:p>
          <a:p>
            <a:pPr algn="just"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 </a:t>
            </a:r>
          </a:p>
          <a:p>
            <a:pPr algn="just">
              <a:defRPr/>
            </a:pPr>
            <a:r>
              <a:rPr lang="pt-BR" sz="2000" b="1" cap="all" dirty="0">
                <a:latin typeface="Arial" charset="0"/>
                <a:ea typeface="+mn-ea"/>
                <a:cs typeface="+mn-cs"/>
              </a:rPr>
              <a:t>Período de transmissibilidade </a:t>
            </a:r>
          </a:p>
          <a:p>
            <a:pPr algn="just">
              <a:defRPr/>
            </a:pPr>
            <a:endParaRPr lang="pt-BR" sz="2000" b="1" dirty="0">
              <a:latin typeface="Arial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O homem pode eliminar ovos viáveis de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i="1" dirty="0">
                <a:latin typeface="Arial" charset="0"/>
                <a:ea typeface="+mn-ea"/>
                <a:cs typeface="+mn-cs"/>
              </a:rPr>
              <a:t>S.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i="1" dirty="0" err="1">
                <a:latin typeface="Arial" charset="0"/>
                <a:ea typeface="+mn-ea"/>
                <a:cs typeface="+mn-cs"/>
              </a:rPr>
              <a:t>mansoni</a:t>
            </a:r>
            <a:r>
              <a:rPr lang="pt-BR" sz="2000" i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nas fezes a partir da quinta semana após a infecção, e por um período de 6</a:t>
            </a:r>
            <a:r>
              <a:rPr lang="pt-BR" sz="2000" i="1" dirty="0">
                <a:latin typeface="Arial" charset="0"/>
                <a:ea typeface="+mn-ea"/>
                <a:cs typeface="+mn-cs"/>
              </a:rPr>
              <a:t>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a 10 anos, podendo chegar até mais de 20 anos. </a:t>
            </a:r>
          </a:p>
          <a:p>
            <a:pPr algn="just">
              <a:defRPr/>
            </a:pPr>
            <a:endParaRPr lang="pt-BR" sz="2000" dirty="0">
              <a:latin typeface="Arial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Os hospedeiros intermediários começam a eliminar cercárias após 4 a 7 semanas da infecção pelos miracídios Os caramujos infectados eliminam cercárias durante toda a sua vida que é de, aproximadamente, 1 ano.</a:t>
            </a:r>
          </a:p>
          <a:p>
            <a:pPr algn="just">
              <a:defRPr/>
            </a:pPr>
            <a:endParaRPr lang="pt-BR" sz="2000" dirty="0">
              <a:latin typeface="Arial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pt-BR" sz="2000" b="1" cap="all" dirty="0">
                <a:latin typeface="Arial" charset="0"/>
                <a:ea typeface="+mn-ea"/>
                <a:cs typeface="+mn-cs"/>
              </a:rPr>
              <a:t>Suscetibilidade e imunidade </a:t>
            </a:r>
          </a:p>
          <a:p>
            <a:pPr algn="just">
              <a:defRPr/>
            </a:pPr>
            <a:endParaRPr lang="pt-BR" sz="2000" b="1" cap="all" dirty="0">
              <a:latin typeface="Arial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Qualquer pessoa é suscetível, embora existam variações individuais. </a:t>
            </a:r>
          </a:p>
          <a:p>
            <a:pPr>
              <a:defRPr/>
            </a:pPr>
            <a:endParaRPr lang="pt-BR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5">
            <a:extLst>
              <a:ext uri="{FF2B5EF4-FFF2-40B4-BE49-F238E27FC236}">
                <a16:creationId xmlns:a16="http://schemas.microsoft.com/office/drawing/2014/main" id="{4EDCF331-D6CC-44B5-B239-8EF963A1B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0080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000" b="1" cap="all" dirty="0">
                <a:latin typeface="Arial" charset="0"/>
                <a:ea typeface="+mn-ea"/>
                <a:cs typeface="+mn-cs"/>
              </a:rPr>
              <a:t>Manifestação da doença</a:t>
            </a:r>
          </a:p>
          <a:p>
            <a:pPr algn="just">
              <a:defRPr/>
            </a:pPr>
            <a:endParaRPr lang="pt-BR" sz="2000" b="1" dirty="0">
              <a:latin typeface="Arial" charset="0"/>
              <a:ea typeface="+mn-ea"/>
              <a:cs typeface="+mn-cs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A evolução clínica da esquistossomose depende do estágio de desenvolvimento do parasito no hospedeiro e da resposta do hospedeiro à invasão do parasito. É classificada em duas fases: </a:t>
            </a:r>
            <a:r>
              <a:rPr lang="pt-BR" sz="2000" b="1" dirty="0">
                <a:latin typeface="Arial" charset="0"/>
                <a:ea typeface="+mn-ea"/>
                <a:cs typeface="+mn-cs"/>
              </a:rPr>
              <a:t>a inicial e a tardia. </a:t>
            </a:r>
          </a:p>
          <a:p>
            <a:pPr>
              <a:defRPr/>
            </a:pPr>
            <a:endParaRPr lang="pt-BR" sz="2000" dirty="0"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266042"/>
            <a:ext cx="3293704" cy="136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454" y="4264726"/>
            <a:ext cx="3029437" cy="136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391" y="4264727"/>
            <a:ext cx="3794235" cy="135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7E29A19E-E209-41FD-8857-4770FC37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4723"/>
            <a:ext cx="100806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cap="all" dirty="0">
                <a:latin typeface="Arial" charset="0"/>
                <a:ea typeface="+mn-ea"/>
                <a:cs typeface="+mn-cs"/>
              </a:rPr>
              <a:t>Fase Inicial: </a:t>
            </a:r>
            <a:r>
              <a:rPr lang="pt-BR" sz="2000" dirty="0">
                <a:latin typeface="Arial" charset="0"/>
                <a:ea typeface="+mn-ea"/>
                <a:cs typeface="+mn-cs"/>
              </a:rPr>
              <a:t>São as formas agudas.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 Assintomática ou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 Sintomática:</a:t>
            </a:r>
          </a:p>
          <a:p>
            <a:pPr lvl="2" algn="just">
              <a:spcBef>
                <a:spcPct val="50000"/>
              </a:spcBef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-Dermatite cercariana. Reação imunoinflamatória à penetração das cercárias.</a:t>
            </a:r>
          </a:p>
          <a:p>
            <a:pPr lvl="2" algn="just">
              <a:spcBef>
                <a:spcPct val="50000"/>
              </a:spcBef>
              <a:defRPr/>
            </a:pPr>
            <a:r>
              <a:rPr lang="pt-BR" sz="2000" dirty="0">
                <a:latin typeface="Arial" charset="0"/>
                <a:ea typeface="+mn-ea"/>
                <a:cs typeface="+mn-cs"/>
              </a:rPr>
              <a:t>-Febre, náuseas, vômitos, mal estar, tosse, desconforto abdominal, calafrios, diarreia, hepatoesplenomegalia discreta.</a:t>
            </a:r>
            <a:endParaRPr lang="pt-BR" sz="2000" i="1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5">
            <a:extLst>
              <a:ext uri="{FF2B5EF4-FFF2-40B4-BE49-F238E27FC236}">
                <a16:creationId xmlns:a16="http://schemas.microsoft.com/office/drawing/2014/main" id="{1C673879-C157-4278-AB0E-F97AA816C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80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b="1" cap="all" dirty="0">
                <a:latin typeface="Arial" charset="0"/>
                <a:ea typeface="+mn-ea"/>
                <a:cs typeface="+mn-cs"/>
              </a:rPr>
              <a:t>Fase tardia: </a:t>
            </a:r>
          </a:p>
          <a:p>
            <a:pPr>
              <a:spcBef>
                <a:spcPct val="50000"/>
              </a:spcBef>
              <a:defRPr/>
            </a:pPr>
            <a:endParaRPr lang="pt-BR" sz="2400" b="1" cap="all" dirty="0">
              <a:latin typeface="Arial" charset="0"/>
              <a:ea typeface="+mn-ea"/>
              <a:cs typeface="+mn-cs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sz="2400" dirty="0">
                <a:latin typeface="Arial"/>
                <a:ea typeface="Arial"/>
                <a:cs typeface="Arial"/>
              </a:rPr>
              <a:t>São as formas crônicas e iniciam-se a partir dos seis meses após a infecção e pode durar vários anos. </a:t>
            </a:r>
          </a:p>
          <a:p>
            <a:pPr algn="just">
              <a:spcBef>
                <a:spcPct val="50000"/>
              </a:spcBef>
              <a:defRPr/>
            </a:pPr>
            <a:endParaRPr lang="pt-BR" sz="2400" dirty="0">
              <a:latin typeface="Arial"/>
              <a:ea typeface="Arial"/>
              <a:cs typeface="Arial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pt-BR" sz="2400" dirty="0">
                <a:latin typeface="Arial" charset="0"/>
                <a:ea typeface="+mn-ea"/>
                <a:cs typeface="+mn-cs"/>
              </a:rPr>
              <a:t>As </a:t>
            </a:r>
            <a:r>
              <a:rPr lang="pt-BR" sz="2400">
                <a:latin typeface="Arial" charset="0"/>
                <a:ea typeface="+mn-ea"/>
                <a:cs typeface="+mn-cs"/>
              </a:rPr>
              <a:t>formas clínicas </a:t>
            </a:r>
            <a:r>
              <a:rPr lang="pt-BR" sz="2400" dirty="0">
                <a:latin typeface="Arial" charset="0"/>
                <a:ea typeface="+mn-ea"/>
                <a:cs typeface="+mn-cs"/>
              </a:rPr>
              <a:t>são: </a:t>
            </a:r>
            <a:r>
              <a:rPr lang="pt-BR" sz="2400" dirty="0" err="1">
                <a:latin typeface="Arial" charset="0"/>
                <a:ea typeface="+mn-ea"/>
                <a:cs typeface="+mn-cs"/>
              </a:rPr>
              <a:t>hepatointestinal</a:t>
            </a:r>
            <a:r>
              <a:rPr lang="pt-BR" sz="2400" dirty="0">
                <a:latin typeface="Arial" charset="0"/>
                <a:ea typeface="+mn-ea"/>
                <a:cs typeface="+mn-cs"/>
              </a:rPr>
              <a:t>, hepática e </a:t>
            </a:r>
            <a:r>
              <a:rPr lang="pt-BR" sz="2400" dirty="0" err="1">
                <a:latin typeface="Arial" charset="0"/>
                <a:ea typeface="+mn-ea"/>
                <a:cs typeface="+mn-cs"/>
              </a:rPr>
              <a:t>hepatoesplênica</a:t>
            </a:r>
            <a:r>
              <a:rPr lang="pt-BR" sz="2400" dirty="0">
                <a:latin typeface="Arial" charset="0"/>
                <a:ea typeface="+mn-ea"/>
                <a:cs typeface="+mn-cs"/>
              </a:rPr>
              <a:t>.</a:t>
            </a:r>
          </a:p>
          <a:p>
            <a:pPr marL="165100" algn="just">
              <a:spcAft>
                <a:spcPts val="0"/>
              </a:spcAft>
              <a:defRPr/>
            </a:pPr>
            <a:endParaRPr lang="pt-BR" sz="2800" dirty="0">
              <a:latin typeface="Calibri"/>
              <a:ea typeface="Calibri"/>
              <a:cs typeface="Arial"/>
            </a:endParaRPr>
          </a:p>
          <a:p>
            <a:pPr>
              <a:defRPr/>
            </a:pPr>
            <a:endParaRPr lang="pt-BR" sz="2800" dirty="0">
              <a:latin typeface="Arial" charset="0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  <a:p>
            <a:pPr>
              <a:defRPr/>
            </a:pPr>
            <a:endParaRPr lang="pt-BR" sz="2800" b="1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25603" name="Picture 17" descr="Ascit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160" y="3339331"/>
            <a:ext cx="1984623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76" y="242987"/>
            <a:ext cx="9435194" cy="46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39D5883-58B5-477A-87CA-4C64628627DA}"/>
              </a:ext>
            </a:extLst>
          </p:cNvPr>
          <p:cNvCxnSpPr>
            <a:cxnSpLocks/>
          </p:cNvCxnSpPr>
          <p:nvPr/>
        </p:nvCxnSpPr>
        <p:spPr>
          <a:xfrm>
            <a:off x="1583938" y="2547243"/>
            <a:ext cx="200836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m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5067523"/>
            <a:ext cx="2028822" cy="3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315005"/>
            <a:ext cx="9288786" cy="47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5067523"/>
            <a:ext cx="2028822" cy="3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/>
          <p:cNvSpPr txBox="1">
            <a:spLocks noChangeArrowheads="1"/>
          </p:cNvSpPr>
          <p:nvPr/>
        </p:nvSpPr>
        <p:spPr bwMode="auto">
          <a:xfrm>
            <a:off x="40253" y="334731"/>
            <a:ext cx="1008062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3000" b="1"/>
              <a:t>Diretriz da Organização Mundial de Saúde -OMS </a:t>
            </a:r>
          </a:p>
          <a:p>
            <a:pPr algn="just"/>
            <a:endParaRPr lang="pt-BR" altLang="pt-BR" sz="3200"/>
          </a:p>
          <a:p>
            <a:pPr algn="just"/>
            <a:endParaRPr lang="pt-BR" altLang="pt-BR" sz="320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altLang="pt-BR" sz="2400" b="1"/>
              <a:t>Objetivos:</a:t>
            </a:r>
            <a:r>
              <a:rPr lang="pt-BR" altLang="pt-BR" sz="2400"/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altLang="pt-BR" sz="2400"/>
              <a:t>Controle da Morbidade até 2020.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altLang="pt-BR" sz="2400"/>
              <a:t>Eliminação como Problema de Saúde Pública até 2025.</a:t>
            </a:r>
          </a:p>
        </p:txBody>
      </p:sp>
      <p:cxnSp>
        <p:nvCxnSpPr>
          <p:cNvPr id="17411" name="Conector reto 11"/>
          <p:cNvCxnSpPr>
            <a:cxnSpLocks noChangeShapeType="1"/>
          </p:cNvCxnSpPr>
          <p:nvPr/>
        </p:nvCxnSpPr>
        <p:spPr bwMode="auto">
          <a:xfrm flipH="1">
            <a:off x="143768" y="819061"/>
            <a:ext cx="9683350" cy="14439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2"/>
          <p:cNvSpPr>
            <a:spLocks noGrp="1"/>
          </p:cNvSpPr>
          <p:nvPr>
            <p:ph type="body"/>
          </p:nvPr>
        </p:nvSpPr>
        <p:spPr>
          <a:xfrm>
            <a:off x="119007" y="870275"/>
            <a:ext cx="9961618" cy="3394454"/>
          </a:xfrm>
          <a:ln/>
        </p:spPr>
        <p:txBody>
          <a:bodyPr/>
          <a:lstStyle/>
          <a:p>
            <a:pPr algn="just"/>
            <a:r>
              <a:rPr lang="pt-BR" altLang="pt-BR" sz="2400">
                <a:solidFill>
                  <a:schemeClr val="tx1"/>
                </a:solidFill>
                <a:latin typeface="Arial" pitchFamily="34" charset="0"/>
              </a:rPr>
              <a:t>É uma doença infecto parasitária provocada por vermes do gênero </a:t>
            </a:r>
            <a:r>
              <a:rPr lang="pt-BR" altLang="pt-BR" sz="2400" b="1" i="1">
                <a:solidFill>
                  <a:schemeClr val="tx1"/>
                </a:solidFill>
                <a:latin typeface="Arial" pitchFamily="34" charset="0"/>
              </a:rPr>
              <a:t>Schistosoma</a:t>
            </a:r>
            <a:r>
              <a:rPr lang="pt-BR" altLang="pt-BR" sz="2400" b="1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altLang="pt-BR" sz="2400" b="1" i="1">
                <a:solidFill>
                  <a:schemeClr val="tx1"/>
                </a:solidFill>
                <a:latin typeface="Arial" pitchFamily="34" charset="0"/>
              </a:rPr>
              <a:t>mansoni</a:t>
            </a:r>
            <a:r>
              <a:rPr lang="pt-BR" altLang="pt-BR" sz="2400">
                <a:solidFill>
                  <a:schemeClr val="tx1"/>
                </a:solidFill>
                <a:latin typeface="Arial" pitchFamily="34" charset="0"/>
              </a:rPr>
              <a:t>,</a:t>
            </a:r>
            <a:r>
              <a:rPr lang="pt-BR" altLang="pt-BR" sz="2400" i="1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pt-BR" altLang="pt-BR" sz="2400">
                <a:solidFill>
                  <a:schemeClr val="tx1"/>
                </a:solidFill>
                <a:latin typeface="Arial" pitchFamily="34" charset="0"/>
              </a:rPr>
              <a:t>e que pode evoluir desde formas assintomáticas até formas clínicas extremamente graves. </a:t>
            </a:r>
          </a:p>
          <a:p>
            <a:pPr algn="just"/>
            <a:endParaRPr lang="pt-BR" altLang="pt-BR" sz="2400">
              <a:solidFill>
                <a:schemeClr val="tx1"/>
              </a:solidFill>
              <a:latin typeface="Arial" pitchFamily="34" charset="0"/>
            </a:endParaRPr>
          </a:p>
          <a:p>
            <a:pPr algn="just"/>
            <a:r>
              <a:rPr lang="pt-BR" altLang="pt-BR" sz="2400">
                <a:solidFill>
                  <a:schemeClr val="tx1"/>
                </a:solidFill>
                <a:latin typeface="Arial" pitchFamily="34" charset="0"/>
              </a:rPr>
              <a:t>Também conhecida como xistose, xistosa, doença dos caramujos, barriga d’água, doença de Manson-Pirajá da Silva.</a:t>
            </a:r>
          </a:p>
          <a:p>
            <a:pPr algn="just"/>
            <a:endParaRPr lang="pt-BR" altLang="pt-BR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A97116-E801-41CB-A3FB-C8A36806AB7C}"/>
              </a:ext>
            </a:extLst>
          </p:cNvPr>
          <p:cNvSpPr/>
          <p:nvPr/>
        </p:nvSpPr>
        <p:spPr>
          <a:xfrm>
            <a:off x="2341649" y="156203"/>
            <a:ext cx="607287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kern="0" cap="all" dirty="0">
                <a:latin typeface="Arial" charset="0"/>
                <a:ea typeface="+mn-ea"/>
                <a:cs typeface="+mn-cs"/>
              </a:rPr>
              <a:t>A esquistossomose </a:t>
            </a:r>
            <a:endParaRPr lang="pt-BR" sz="2400" b="1" cap="all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38" y="230838"/>
            <a:ext cx="9115997" cy="454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5" y="4923508"/>
            <a:ext cx="2833426" cy="5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64" y="215271"/>
            <a:ext cx="3018988" cy="28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906" y="2417860"/>
            <a:ext cx="3255202" cy="23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2224" y="1346757"/>
            <a:ext cx="2740953" cy="264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212" y="891059"/>
            <a:ext cx="2955228" cy="357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04" y="603036"/>
            <a:ext cx="3375833" cy="36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362" y="635776"/>
            <a:ext cx="3390411" cy="3585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78" y="747044"/>
            <a:ext cx="3996404" cy="38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848" y="658932"/>
            <a:ext cx="3763945" cy="378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888" y="788764"/>
            <a:ext cx="3494434" cy="38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432" y="786807"/>
            <a:ext cx="3157381" cy="381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13" y="2"/>
            <a:ext cx="6363395" cy="54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2"/>
          <p:cNvSpPr txBox="1">
            <a:spLocks/>
          </p:cNvSpPr>
          <p:nvPr/>
        </p:nvSpPr>
        <p:spPr bwMode="auto">
          <a:xfrm>
            <a:off x="435777" y="95824"/>
            <a:ext cx="9072563" cy="6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>
                <a:cs typeface="Arial" pitchFamily="34" charset="0"/>
              </a:rPr>
              <a:t>Definição de caso de esquistossomose</a:t>
            </a:r>
          </a:p>
        </p:txBody>
      </p:sp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276517" y="632687"/>
            <a:ext cx="960634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b="1"/>
              <a:t> </a:t>
            </a:r>
            <a:endParaRPr lang="pt-BR" altLang="pt-BR"/>
          </a:p>
          <a:p>
            <a:pPr algn="just"/>
            <a:r>
              <a:rPr lang="pt-BR" altLang="pt-BR" sz="2000" b="1"/>
              <a:t>Caso Suspeito- </a:t>
            </a:r>
            <a:r>
              <a:rPr lang="pt-BR" altLang="pt-BR" sz="2000"/>
              <a:t>Individuo residente em (e/ou procedente de) área endêmica com quadro clínico sugestivo das formas graves aguda, crônica ou assintomática, com história de contato com as coleções de águas onde existam caramujos eliminando cercárias. </a:t>
            </a:r>
            <a:r>
              <a:rPr lang="pt-BR" altLang="pt-BR" sz="2000" b="1"/>
              <a:t>Todo caso suspeito deve ser submetido a exame parasitológico de fezes.</a:t>
            </a:r>
            <a:endParaRPr lang="pt-BR" altLang="pt-BR" sz="2000"/>
          </a:p>
          <a:p>
            <a:pPr algn="just"/>
            <a:r>
              <a:rPr lang="pt-BR" altLang="pt-BR" sz="2000"/>
              <a:t> </a:t>
            </a:r>
          </a:p>
          <a:p>
            <a:pPr algn="just"/>
            <a:r>
              <a:rPr lang="pt-BR" altLang="pt-BR" sz="2000" b="1"/>
              <a:t>Caso confirmado – Critério Clínico laboratorial - </a:t>
            </a:r>
            <a:r>
              <a:rPr lang="pt-BR" altLang="pt-BR" sz="2000"/>
              <a:t>todo indivíduo que apresente ovos de </a:t>
            </a:r>
            <a:r>
              <a:rPr lang="pt-BR" altLang="pt-BR" sz="2000" i="1"/>
              <a:t>S. mansoni </a:t>
            </a:r>
            <a:r>
              <a:rPr lang="pt-BR" altLang="pt-BR" sz="2000"/>
              <a:t>em</a:t>
            </a:r>
            <a:r>
              <a:rPr lang="pt-BR" altLang="pt-BR" sz="2000" i="1"/>
              <a:t> </a:t>
            </a:r>
            <a:r>
              <a:rPr lang="pt-BR" altLang="pt-BR" sz="2000"/>
              <a:t>amostra de fezes, tecidos ou outros materiais orgânicos e/ou formas graves de esquistossomose aguda, hepatoesplênica, abscesso hepático, enterobacteriose associada, neurológica (mielorradiculopatia esquistossomática), nefropática, vasculopulmonar, ginecológica, pseudotumoral instestional e outras formas ectópicas.</a:t>
            </a:r>
          </a:p>
          <a:p>
            <a:pPr algn="just"/>
            <a:r>
              <a:rPr lang="pt-BR" altLang="pt-BR" sz="2000"/>
              <a:t> </a:t>
            </a:r>
          </a:p>
          <a:p>
            <a:pPr algn="just"/>
            <a:r>
              <a:rPr lang="pt-BR" altLang="pt-BR" sz="2000" b="1"/>
              <a:t>Caso descartado - </a:t>
            </a:r>
            <a:r>
              <a:rPr lang="pt-BR" altLang="pt-BR" sz="2000"/>
              <a:t>Caso suspeito ou notificado sem confirmação laboratorial.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4"/>
          <p:cNvSpPr txBox="1">
            <a:spLocks noChangeArrowheads="1"/>
          </p:cNvSpPr>
          <p:nvPr/>
        </p:nvSpPr>
        <p:spPr bwMode="auto">
          <a:xfrm>
            <a:off x="-248" y="-45035"/>
            <a:ext cx="996161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b="1" dirty="0"/>
              <a:t> </a:t>
            </a:r>
            <a:endParaRPr lang="pt-BR" altLang="pt-BR" sz="2000" dirty="0"/>
          </a:p>
          <a:p>
            <a:pPr algn="just">
              <a:buFontTx/>
              <a:buChar char="•"/>
            </a:pPr>
            <a:r>
              <a:rPr lang="pt-BR" altLang="pt-BR" sz="2000" dirty="0"/>
              <a:t> Portaria de Consolidação nº 04 do Ministério da Saúde, de 28/09/2017, e  portaria Estadual  de nº 1290 de 09/11/2017– a Esquistossomose é considerada uma doença de notificação compulsória.</a:t>
            </a:r>
          </a:p>
          <a:p>
            <a:pPr algn="just"/>
            <a:r>
              <a:rPr lang="pt-BR" altLang="pt-BR" sz="2000" dirty="0"/>
              <a:t> </a:t>
            </a:r>
          </a:p>
          <a:p>
            <a:pPr algn="just"/>
            <a:r>
              <a:rPr lang="pt-BR" altLang="pt-BR" sz="2000" b="1" dirty="0"/>
              <a:t>Municípios</a:t>
            </a:r>
            <a:r>
              <a:rPr lang="pt-BR" altLang="pt-BR" sz="2000" dirty="0"/>
              <a:t> </a:t>
            </a:r>
            <a:r>
              <a:rPr lang="pt-BR" altLang="pt-BR" sz="2000" b="1" dirty="0"/>
              <a:t>endêmicos</a:t>
            </a:r>
            <a:r>
              <a:rPr lang="pt-BR" altLang="pt-BR" sz="2000" dirty="0"/>
              <a:t> </a:t>
            </a:r>
            <a:r>
              <a:rPr lang="pt-BR" altLang="pt-BR" sz="2000" b="1" dirty="0"/>
              <a:t>e</a:t>
            </a:r>
            <a:r>
              <a:rPr lang="pt-BR" altLang="pt-BR" sz="2000" dirty="0"/>
              <a:t> </a:t>
            </a:r>
            <a:r>
              <a:rPr lang="pt-BR" altLang="pt-BR" sz="2000" b="1" dirty="0"/>
              <a:t>focais-</a:t>
            </a:r>
            <a:r>
              <a:rPr lang="pt-BR" altLang="pt-BR" sz="2000" dirty="0"/>
              <a:t> a notificação deverá ser no Sistema de Informação do Programa de Controle de Esquistossomose- </a:t>
            </a:r>
            <a:r>
              <a:rPr lang="pt-BR" altLang="pt-BR" sz="2000" b="1" dirty="0"/>
              <a:t>SISPCE</a:t>
            </a:r>
            <a:r>
              <a:rPr lang="pt-BR" altLang="pt-BR" sz="2000" dirty="0"/>
              <a:t> através dos Formulários PCE 101- Diário de </a:t>
            </a:r>
            <a:r>
              <a:rPr lang="pt-BR" altLang="pt-BR" sz="2000" dirty="0" err="1"/>
              <a:t>Coproscopia</a:t>
            </a:r>
            <a:r>
              <a:rPr lang="pt-BR" altLang="pt-BR" sz="2000" dirty="0"/>
              <a:t> e Tratamento e PCR 108 – Casos notificados na Rede Básica.</a:t>
            </a:r>
          </a:p>
          <a:p>
            <a:pPr algn="just"/>
            <a:endParaRPr lang="pt-BR" altLang="pt-BR" sz="2000" dirty="0"/>
          </a:p>
          <a:p>
            <a:pPr algn="just"/>
            <a:r>
              <a:rPr lang="pt-BR" altLang="pt-BR" sz="2000" dirty="0"/>
              <a:t>Os </a:t>
            </a:r>
            <a:r>
              <a:rPr lang="pt-BR" altLang="pt-BR" sz="2000" b="1" dirty="0"/>
              <a:t>casos graves</a:t>
            </a:r>
            <a:r>
              <a:rPr lang="pt-BR" altLang="pt-BR" sz="2000" dirty="0"/>
              <a:t> (</a:t>
            </a:r>
            <a:r>
              <a:rPr lang="pt-BR" altLang="pt-BR" sz="2000" dirty="0" err="1"/>
              <a:t>hepatoesplênica</a:t>
            </a:r>
            <a:r>
              <a:rPr lang="pt-BR" altLang="pt-BR" sz="2000" dirty="0"/>
              <a:t>, </a:t>
            </a:r>
            <a:r>
              <a:rPr lang="pt-BR" altLang="pt-BR" sz="2000" dirty="0" err="1"/>
              <a:t>heptointestinal</a:t>
            </a:r>
            <a:r>
              <a:rPr lang="pt-BR" altLang="pt-BR" sz="2000" dirty="0"/>
              <a:t>, aguda e outras como: abscesso hepático, </a:t>
            </a:r>
            <a:r>
              <a:rPr lang="pt-BR" altLang="pt-BR" sz="2000" dirty="0" err="1"/>
              <a:t>enterobacteriose</a:t>
            </a:r>
            <a:r>
              <a:rPr lang="pt-BR" altLang="pt-BR" sz="2000" dirty="0"/>
              <a:t> associada, mielorradiculopatia esquistossomática, </a:t>
            </a:r>
            <a:r>
              <a:rPr lang="pt-BR" altLang="pt-BR" sz="2000" dirty="0" err="1"/>
              <a:t>nefropática</a:t>
            </a:r>
            <a:r>
              <a:rPr lang="pt-BR" altLang="pt-BR" sz="2000" dirty="0"/>
              <a:t>, </a:t>
            </a:r>
            <a:r>
              <a:rPr lang="pt-BR" altLang="pt-BR" sz="2000" dirty="0" err="1"/>
              <a:t>vasculopulmonar</a:t>
            </a:r>
            <a:r>
              <a:rPr lang="pt-BR" altLang="pt-BR" sz="2000" dirty="0"/>
              <a:t>, ginecológica, pseudotumoral </a:t>
            </a:r>
            <a:r>
              <a:rPr lang="pt-BR" altLang="pt-BR" sz="2000" dirty="0" err="1"/>
              <a:t>instestional</a:t>
            </a:r>
            <a:r>
              <a:rPr lang="pt-BR" altLang="pt-BR" sz="2000" dirty="0"/>
              <a:t> e outras formas ectópicas) deverão ser notificados no </a:t>
            </a:r>
            <a:r>
              <a:rPr lang="pt-BR" altLang="pt-BR" sz="2000" u="sng" dirty="0"/>
              <a:t>SINAN</a:t>
            </a:r>
            <a:r>
              <a:rPr lang="pt-BR" altLang="pt-BR" sz="2000" dirty="0"/>
              <a:t> utilizando a Ficha de notificação/investigação .</a:t>
            </a:r>
          </a:p>
          <a:p>
            <a:pPr algn="just"/>
            <a:endParaRPr lang="pt-BR" altLang="pt-BR" sz="2000" dirty="0"/>
          </a:p>
          <a:p>
            <a:pPr algn="just"/>
            <a:r>
              <a:rPr lang="pt-BR" altLang="pt-BR" sz="2000" b="1" dirty="0"/>
              <a:t>Municípios</a:t>
            </a:r>
            <a:r>
              <a:rPr lang="pt-BR" altLang="pt-BR" sz="2000" dirty="0"/>
              <a:t> </a:t>
            </a:r>
            <a:r>
              <a:rPr lang="pt-BR" altLang="pt-BR" sz="2000" b="1" dirty="0"/>
              <a:t>indenes</a:t>
            </a:r>
            <a:r>
              <a:rPr lang="pt-BR" altLang="pt-BR" sz="2000" dirty="0"/>
              <a:t> (sem transmissão) - todos os casos (incluindo os </a:t>
            </a:r>
            <a:r>
              <a:rPr lang="pt-BR" altLang="pt-BR" sz="2000" b="1" dirty="0"/>
              <a:t>graves</a:t>
            </a:r>
            <a:r>
              <a:rPr lang="pt-BR" altLang="pt-BR" sz="2000" dirty="0"/>
              <a:t>) deverão ser notificados utilizando a Ficha de investigação no </a:t>
            </a:r>
            <a:r>
              <a:rPr lang="pt-BR" altLang="pt-BR" sz="2000" b="1" dirty="0"/>
              <a:t>SINAN</a:t>
            </a:r>
            <a:r>
              <a:rPr lang="pt-BR" altLang="pt-BR" sz="2000" dirty="0"/>
              <a:t>.</a:t>
            </a:r>
          </a:p>
          <a:p>
            <a:pPr algn="just"/>
            <a:endParaRPr lang="pt-BR" altLang="pt-BR" dirty="0"/>
          </a:p>
          <a:p>
            <a:pPr algn="just"/>
            <a:endParaRPr lang="pt-BR" altLang="pt-BR" dirty="0"/>
          </a:p>
        </p:txBody>
      </p:sp>
      <p:sp>
        <p:nvSpPr>
          <p:cNvPr id="21507" name="Título 2"/>
          <p:cNvSpPr txBox="1">
            <a:spLocks/>
          </p:cNvSpPr>
          <p:nvPr/>
        </p:nvSpPr>
        <p:spPr bwMode="auto">
          <a:xfrm>
            <a:off x="435777" y="-117053"/>
            <a:ext cx="9072563" cy="6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2800" b="1" u="sng" dirty="0">
                <a:cs typeface="Arial" pitchFamily="34" charset="0"/>
              </a:rPr>
              <a:t>Notificação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91783" y="393788"/>
            <a:ext cx="9072563" cy="945092"/>
          </a:xfrm>
        </p:spPr>
        <p:txBody>
          <a:bodyPr/>
          <a:lstStyle/>
          <a:p>
            <a:r>
              <a:rPr lang="pt-BR" altLang="pt-BR" sz="3600">
                <a:solidFill>
                  <a:schemeClr val="tx1"/>
                </a:solidFill>
                <a:latin typeface="Arial" pitchFamily="34" charset="0"/>
              </a:rPr>
              <a:t>PCE 101- Busca Ativa (SISPCE)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57BD7-D8BF-4672-B509-5C6BA25E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5826"/>
            <a:ext cx="10080625" cy="33944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93789"/>
            <a:ext cx="9961618" cy="4290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915988" lvl="1" indent="-1730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/>
              <a:t>200 milhões de pessoas infectadas¹;</a:t>
            </a:r>
          </a:p>
          <a:p>
            <a:pPr marL="915988" lvl="1" indent="-1730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/>
              <a:t>Segunda doença de maior importância entre as parasitárias e infecciosas¹;</a:t>
            </a:r>
          </a:p>
          <a:p>
            <a:pPr marL="915988" lvl="1" indent="-1730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/>
              <a:t> Maior causa de morbidade em várias regiões;</a:t>
            </a:r>
          </a:p>
          <a:p>
            <a:pPr marL="915988" lvl="1" indent="-1730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/>
              <a:t> Doença de ocorrência tropical, registrada em 54 países, principalmente na África, leste do Mediterrâneo e América;</a:t>
            </a:r>
          </a:p>
          <a:p>
            <a:pPr marL="915988" lvl="1" indent="-173038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/>
              <a:t> Na América do Sul, destacam-se a região do Caribe, Venezuela e Brasil;</a:t>
            </a:r>
          </a:p>
          <a:p>
            <a:pPr marL="268288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pt-BR" altLang="pt-BR" sz="2000"/>
              <a:t> “As altas prevalências da esquistossomose coincidem com os baixos níveis socioeconômicos e de saneamento da nossa população” (KATZ, 2013);</a:t>
            </a:r>
          </a:p>
          <a:p>
            <a:pPr marL="268288"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pt-BR" altLang="pt-BR"/>
          </a:p>
        </p:txBody>
      </p:sp>
      <p:sp>
        <p:nvSpPr>
          <p:cNvPr id="10243" name="CaixaDeTexto 5"/>
          <p:cNvSpPr txBox="1">
            <a:spLocks noChangeArrowheads="1"/>
          </p:cNvSpPr>
          <p:nvPr/>
        </p:nvSpPr>
        <p:spPr bwMode="auto">
          <a:xfrm>
            <a:off x="4" y="5157325"/>
            <a:ext cx="4093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pt-BR" sz="1200" b="1">
                <a:solidFill>
                  <a:schemeClr val="bg1"/>
                </a:solidFill>
                <a:latin typeface="Calibri" pitchFamily="34" charset="0"/>
              </a:rPr>
              <a:t>¹KATZ, 2013;  </a:t>
            </a:r>
            <a:r>
              <a:rPr lang="en-US" altLang="pt-BR" sz="1200" b="1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pt-BR" sz="1200" b="1">
                <a:solidFill>
                  <a:schemeClr val="bg1"/>
                </a:solidFill>
                <a:latin typeface="Calibri" pitchFamily="34" charset="0"/>
              </a:rPr>
              <a:t>WHO, 2012</a:t>
            </a:r>
            <a:endParaRPr lang="pt-BR" altLang="pt-BR" sz="1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44" name="Picture 10" descr="http://gamapserver.who.int/mapLibrary/Files/Maps/Global_ShistoPrevalence_ITHRisk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6136" y="4203427"/>
            <a:ext cx="2583160" cy="129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tângulo 6"/>
          <p:cNvSpPr>
            <a:spLocks noChangeArrowheads="1"/>
          </p:cNvSpPr>
          <p:nvPr/>
        </p:nvSpPr>
        <p:spPr bwMode="auto">
          <a:xfrm>
            <a:off x="11" y="0"/>
            <a:ext cx="1546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800" b="1">
                <a:solidFill>
                  <a:srgbClr val="1F497D"/>
                </a:solidFill>
              </a:rPr>
              <a:t>Mundo	</a:t>
            </a:r>
            <a:endParaRPr lang="pt-BR" alt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72773" y="393788"/>
            <a:ext cx="9072563" cy="945092"/>
          </a:xfrm>
        </p:spPr>
        <p:txBody>
          <a:bodyPr/>
          <a:lstStyle/>
          <a:p>
            <a:r>
              <a:rPr lang="pt-BR" altLang="pt-BR" sz="3600">
                <a:solidFill>
                  <a:schemeClr val="tx1"/>
                </a:solidFill>
                <a:latin typeface="Arial" pitchFamily="34" charset="0"/>
              </a:rPr>
              <a:t>PCE 108 – Rede Básica (SISPCE)</a:t>
            </a:r>
          </a:p>
        </p:txBody>
      </p:sp>
      <p:pic>
        <p:nvPicPr>
          <p:cNvPr id="95234" name="Picture 2">
            <a:extLst>
              <a:ext uri="{FF2B5EF4-FFF2-40B4-BE49-F238E27FC236}">
                <a16:creationId xmlns:a16="http://schemas.microsoft.com/office/drawing/2014/main" id="{2AF11920-A91B-41C2-BBB8-96CA34F1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17" y="1287688"/>
            <a:ext cx="9564344" cy="36425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0EDF1C34-33F3-4B21-88A2-64419FA3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02" y="0"/>
            <a:ext cx="5518092" cy="554847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24579" name="CaixaDeTexto 3"/>
          <p:cNvSpPr txBox="1">
            <a:spLocks noChangeArrowheads="1"/>
          </p:cNvSpPr>
          <p:nvPr/>
        </p:nvSpPr>
        <p:spPr bwMode="auto">
          <a:xfrm>
            <a:off x="197763" y="930663"/>
            <a:ext cx="2023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b="1"/>
              <a:t>Casos graves e notificação de municípios Indenes.</a:t>
            </a:r>
          </a:p>
        </p:txBody>
      </p:sp>
      <p:sp>
        <p:nvSpPr>
          <p:cNvPr id="24580" name="CaixaDeTexto 4"/>
          <p:cNvSpPr txBox="1">
            <a:spLocks noChangeArrowheads="1"/>
          </p:cNvSpPr>
          <p:nvPr/>
        </p:nvSpPr>
        <p:spPr bwMode="auto">
          <a:xfrm>
            <a:off x="119010" y="156203"/>
            <a:ext cx="2222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/>
              <a:t>Ficha SINAN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1FA8E01-5C47-4C8A-8C8C-035C1CE229DA}"/>
              </a:ext>
            </a:extLst>
          </p:cNvPr>
          <p:cNvSpPr/>
          <p:nvPr/>
        </p:nvSpPr>
        <p:spPr>
          <a:xfrm>
            <a:off x="197774" y="632697"/>
            <a:ext cx="973909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3600" b="1" u="sng" dirty="0">
                <a:ea typeface="+mn-ea"/>
              </a:rPr>
              <a:t>DIAGNÓSTICO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000" b="1" u="sng" dirty="0">
              <a:ea typeface="+mn-ea"/>
            </a:endParaRPr>
          </a:p>
          <a:p>
            <a:pPr marL="457200" indent="-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000" dirty="0">
                <a:ea typeface="+mn-ea"/>
              </a:rPr>
              <a:t>       O diagnóstico é orientado pela apresentação clínica do individuo, história que tenha tido contato com água contendo caramujos infectados e confirmação diagnóstica realizada por meio de exames laboratoriais.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000" b="1" dirty="0">
              <a:ea typeface="+mn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000" dirty="0">
              <a:ea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FC51393-7ACA-4F16-B726-7991C6AC7710}"/>
              </a:ext>
            </a:extLst>
          </p:cNvPr>
          <p:cNvSpPr/>
          <p:nvPr/>
        </p:nvSpPr>
        <p:spPr>
          <a:xfrm>
            <a:off x="435778" y="215272"/>
            <a:ext cx="9525840" cy="50629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3600" b="1" dirty="0">
                <a:ea typeface="+mn-ea"/>
              </a:rPr>
              <a:t>Métodos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800" b="1" u="sng" dirty="0">
                <a:ea typeface="+mn-ea"/>
              </a:rPr>
              <a:t>Diretos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ea typeface="+mn-ea"/>
              </a:rPr>
              <a:t>Kato-Katz-</a:t>
            </a:r>
            <a:r>
              <a:rPr lang="pt-BR" altLang="pt-BR" sz="2800" b="1" dirty="0">
                <a:ea typeface="+mn-ea"/>
              </a:rPr>
              <a:t> </a:t>
            </a:r>
            <a:r>
              <a:rPr lang="pt-BR" altLang="pt-BR" sz="2000" dirty="0">
                <a:ea typeface="+mn-ea"/>
              </a:rPr>
              <a:t>Indicador quantitativo para avaliar a intensidade da infecção.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ea typeface="+mn-ea"/>
              </a:rPr>
              <a:t>Lutz/Hoffman (</a:t>
            </a:r>
            <a:r>
              <a:rPr lang="pt-BR" altLang="pt-BR" sz="2000" b="1" dirty="0" err="1">
                <a:ea typeface="+mn-ea"/>
              </a:rPr>
              <a:t>sed</a:t>
            </a:r>
            <a:r>
              <a:rPr lang="pt-BR" altLang="pt-BR" sz="2000" b="1" dirty="0">
                <a:ea typeface="+mn-ea"/>
              </a:rPr>
              <a:t>- </a:t>
            </a:r>
            <a:r>
              <a:rPr lang="pt-BR" altLang="pt-BR" sz="2000" dirty="0">
                <a:ea typeface="+mn-ea"/>
              </a:rPr>
              <a:t>Indicador qualitativo, permite a identificação dos ovos e sua diferenciação.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t-BR" altLang="pt-BR" sz="2000" dirty="0">
              <a:ea typeface="+mn-ea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800" b="1" u="sng" dirty="0">
                <a:ea typeface="+mn-ea"/>
              </a:rPr>
              <a:t>Indiretos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ea typeface="+mn-ea"/>
              </a:rPr>
              <a:t>Sorologia- </a:t>
            </a:r>
            <a:r>
              <a:rPr lang="pt-BR" altLang="pt-BR" sz="2000" dirty="0">
                <a:ea typeface="+mn-ea"/>
              </a:rPr>
              <a:t>Utilizado em área não endêmica, ou de baixa endemicidade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ea typeface="+mn-ea"/>
              </a:rPr>
              <a:t>Imagem- </a:t>
            </a:r>
            <a:r>
              <a:rPr lang="pt-BR" altLang="pt-BR" sz="2000" dirty="0">
                <a:ea typeface="+mn-ea"/>
              </a:rPr>
              <a:t>Utilizados para investigação de formas avançadas da doença .</a:t>
            </a:r>
          </a:p>
          <a:p>
            <a:pPr>
              <a:defRPr/>
            </a:pPr>
            <a:endParaRPr lang="pt-BR" sz="2800" dirty="0">
              <a:ea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Recorte de Tela">
            <a:extLst>
              <a:ext uri="{FF2B5EF4-FFF2-40B4-BE49-F238E27FC236}">
                <a16:creationId xmlns:a16="http://schemas.microsoft.com/office/drawing/2014/main" id="{271BB416-330A-47FB-881B-89AB5F3F2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07" y="0"/>
            <a:ext cx="4765926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3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Recorte de Tela">
            <a:extLst>
              <a:ext uri="{FF2B5EF4-FFF2-40B4-BE49-F238E27FC236}">
                <a16:creationId xmlns:a16="http://schemas.microsoft.com/office/drawing/2014/main" id="{45EEF7FF-85CF-4B03-8BA0-D88A16F79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59" y="0"/>
            <a:ext cx="4694308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46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2"/>
          <p:cNvSpPr txBox="1">
            <a:spLocks/>
          </p:cNvSpPr>
          <p:nvPr/>
        </p:nvSpPr>
        <p:spPr bwMode="auto">
          <a:xfrm>
            <a:off x="435777" y="334720"/>
            <a:ext cx="9072563" cy="6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3200" b="1">
                <a:cs typeface="Arial" pitchFamily="34" charset="0"/>
              </a:rPr>
              <a:t>Esquistossomose  &amp; Atenção Básica</a:t>
            </a:r>
          </a:p>
        </p:txBody>
      </p:sp>
      <p:cxnSp>
        <p:nvCxnSpPr>
          <p:cNvPr id="29699" name="Conector reto 11"/>
          <p:cNvCxnSpPr>
            <a:cxnSpLocks noChangeShapeType="1"/>
          </p:cNvCxnSpPr>
          <p:nvPr/>
        </p:nvCxnSpPr>
        <p:spPr bwMode="auto">
          <a:xfrm flipH="1">
            <a:off x="435777" y="832206"/>
            <a:ext cx="9072563" cy="0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0229" y="1823250"/>
            <a:ext cx="2063377" cy="204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CaixaDeTexto 5"/>
          <p:cNvSpPr txBox="1">
            <a:spLocks noChangeArrowheads="1"/>
          </p:cNvSpPr>
          <p:nvPr/>
        </p:nvSpPr>
        <p:spPr bwMode="auto">
          <a:xfrm>
            <a:off x="197763" y="1525284"/>
            <a:ext cx="738195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pt-BR" altLang="pt-BR" sz="2200"/>
              <a:t> É prioridade do Ministério da Saúde, que os profissionais da Atenção Básica/Saúde da Família e Vigilância em Saúde, atuem no controle da esquistossomose, de forma integrada respeitando as especificidades de cada profissional, especialmente do ACS e do ACE.</a:t>
            </a:r>
          </a:p>
          <a:p>
            <a:pPr algn="just"/>
            <a:endParaRPr lang="pt-BR" altLang="pt-BR" sz="2200"/>
          </a:p>
          <a:p>
            <a:pPr algn="just">
              <a:buFontTx/>
              <a:buChar char="•"/>
            </a:pPr>
            <a:r>
              <a:rPr lang="pt-BR" altLang="pt-BR" sz="2200"/>
              <a:t> Os procedimentos de tratamento e controle de cura devem ser realizados pela Rede de Atenção Primária ou outras unidades de atenção, de acordo com estrutura local.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03F04D7B-E639-4C50-8034-6D7CE4BC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26" y="963077"/>
            <a:ext cx="8487718" cy="295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6" name="Caixa de Texto 2">
            <a:extLst>
              <a:ext uri="{FF2B5EF4-FFF2-40B4-BE49-F238E27FC236}">
                <a16:creationId xmlns:a16="http://schemas.microsoft.com/office/drawing/2014/main" id="{22D9E1F2-299F-4076-8FA9-20C98CF84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488" y="1611149"/>
            <a:ext cx="1844614" cy="700943"/>
          </a:xfrm>
          <a:prstGeom prst="rect">
            <a:avLst/>
          </a:prstGeom>
          <a:solidFill>
            <a:srgbClr val="F1600F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1100" b="1" spc="50">
                <a:solidFill>
                  <a:srgbClr val="EEECE1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t-BR" sz="110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1600" b="1" spc="50">
                <a:solidFill>
                  <a:srgbClr val="EEECE1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ea typeface="Arial" panose="020B0604020202020204" pitchFamily="34" charset="0"/>
                <a:cs typeface="Times New Roman" panose="02020603050405020304" pitchFamily="18" charset="0"/>
              </a:rPr>
              <a:t>KATO KATZ</a:t>
            </a:r>
            <a:endParaRPr lang="pt-BR" sz="110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>
            <a:extLst>
              <a:ext uri="{FF2B5EF4-FFF2-40B4-BE49-F238E27FC236}">
                <a16:creationId xmlns:a16="http://schemas.microsoft.com/office/drawing/2014/main" id="{1EC7B128-FF97-44B2-8269-C22A937E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43" y="819052"/>
            <a:ext cx="8608729" cy="3324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6310891" y="2299723"/>
            <a:ext cx="2283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/>
              <a:t>Praziquantel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3">
            <a:extLst>
              <a:ext uri="{FF2B5EF4-FFF2-40B4-BE49-F238E27FC236}">
                <a16:creationId xmlns:a16="http://schemas.microsoft.com/office/drawing/2014/main" id="{C19DF02E-581B-4FEA-A0CF-CFB54A725A65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97774" y="691755"/>
            <a:ext cx="9606345" cy="39313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2400" dirty="0">
                <a:latin typeface="Arial" panose="020B0604020202020204" pitchFamily="34" charset="0"/>
              </a:rPr>
              <a:t>O medicamento utilizado é o </a:t>
            </a:r>
            <a:r>
              <a:rPr lang="pt-BR" altLang="pt-BR" sz="2400" b="1" dirty="0" err="1">
                <a:latin typeface="Arial" panose="020B0604020202020204" pitchFamily="34" charset="0"/>
              </a:rPr>
              <a:t>Praziquantel</a:t>
            </a:r>
            <a:r>
              <a:rPr lang="pt-BR" altLang="pt-BR" sz="2400" b="1" dirty="0">
                <a:latin typeface="Arial" panose="020B0604020202020204" pitchFamily="34" charset="0"/>
              </a:rPr>
              <a:t> 600mg</a:t>
            </a:r>
            <a:r>
              <a:rPr lang="pt-BR" altLang="pt-BR" sz="2400" dirty="0">
                <a:latin typeface="Arial" panose="020B0604020202020204" pitchFamily="34" charset="0"/>
              </a:rPr>
              <a:t> por via oral, em dose única supervisionada por profissional da unidade de saúde;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2400" u="sng" dirty="0">
                <a:latin typeface="Arial" panose="020B0604020202020204" pitchFamily="34" charset="0"/>
              </a:rPr>
              <a:t>Dosagem</a:t>
            </a:r>
            <a:r>
              <a:rPr lang="pt-BR" altLang="pt-BR" sz="2400" dirty="0">
                <a:latin typeface="Arial" panose="020B0604020202020204" pitchFamily="34" charset="0"/>
              </a:rPr>
              <a:t>: 50mg/kg de peso para adulto e 60mg/kg de peso para criança (maior de 2 anos com peso superior a 10kg, até 15 anos com peso maior que 30kg);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2400" dirty="0">
                <a:latin typeface="Arial" panose="020B0604020202020204" pitchFamily="34" charset="0"/>
              </a:rPr>
              <a:t>O medicamento só será dispensado mediante a notificação e o registro nos sistema de informação (SISPCE/ SINAN);</a:t>
            </a: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FontTx/>
              <a:buNone/>
              <a:defRPr/>
            </a:pPr>
            <a:endParaRPr lang="pt-BR" altLang="pt-BR" sz="2400" b="1" u="sng" dirty="0">
              <a:latin typeface="Arial" panose="020B0604020202020204" pitchFamily="34" charset="0"/>
            </a:endParaRPr>
          </a:p>
          <a:p>
            <a:pPr marL="0" indent="0" algn="just">
              <a:spcBef>
                <a:spcPts val="400"/>
              </a:spcBef>
              <a:spcAft>
                <a:spcPts val="400"/>
              </a:spcAft>
              <a:buFontTx/>
              <a:buNone/>
              <a:defRPr/>
            </a:pPr>
            <a:r>
              <a:rPr lang="pt-BR" altLang="pt-BR" sz="2400" b="1" u="sng" dirty="0">
                <a:latin typeface="Arial" panose="020B0604020202020204" pitchFamily="34" charset="0"/>
              </a:rPr>
              <a:t>Avaliação da cura</a:t>
            </a:r>
            <a:r>
              <a:rPr lang="pt-BR" altLang="pt-BR" sz="2400" b="1" dirty="0">
                <a:latin typeface="Arial" panose="020B0604020202020204" pitchFamily="34" charset="0"/>
              </a:rPr>
              <a:t> </a:t>
            </a:r>
            <a:r>
              <a:rPr lang="pt-BR" altLang="pt-BR" sz="2400" dirty="0">
                <a:latin typeface="Arial" panose="020B0604020202020204" pitchFamily="34" charset="0"/>
              </a:rPr>
              <a:t>- realizar três exames de fezes sequenciais no quarto mês após o tratamento.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31747" name="Título 2"/>
          <p:cNvSpPr txBox="1">
            <a:spLocks/>
          </p:cNvSpPr>
          <p:nvPr/>
        </p:nvSpPr>
        <p:spPr bwMode="auto">
          <a:xfrm>
            <a:off x="435777" y="95824"/>
            <a:ext cx="9072563" cy="6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3600" b="1" dirty="0">
                <a:cs typeface="Arial" pitchFamily="34" charset="0"/>
              </a:rPr>
              <a:t>Tratamento</a:t>
            </a:r>
            <a:endParaRPr lang="pt-BR" altLang="pt-BR" sz="3600" b="1" dirty="0">
              <a:solidFill>
                <a:srgbClr val="00642D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4" y="314995"/>
            <a:ext cx="9288786" cy="4527232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  <p:pic>
        <p:nvPicPr>
          <p:cNvPr id="12291" name="Imagem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5067523"/>
            <a:ext cx="2028822" cy="3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54039B36-B9A3-4C5A-AAF8-F1870ADF2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6011"/>
            <a:ext cx="10080625" cy="3499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sp>
        <p:nvSpPr>
          <p:cNvPr id="32771" name="CaixaDeTexto 2"/>
          <p:cNvSpPr txBox="1">
            <a:spLocks noChangeArrowheads="1"/>
          </p:cNvSpPr>
          <p:nvPr/>
        </p:nvSpPr>
        <p:spPr bwMode="auto">
          <a:xfrm>
            <a:off x="393775" y="295351"/>
            <a:ext cx="100018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3600" b="1"/>
              <a:t>Tratamento em Áreas Endêmicas e Focais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2"/>
          <p:cNvSpPr txBox="1">
            <a:spLocks/>
          </p:cNvSpPr>
          <p:nvPr/>
        </p:nvSpPr>
        <p:spPr bwMode="auto">
          <a:xfrm>
            <a:off x="143779" y="1035075"/>
            <a:ext cx="2462403" cy="235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2000" b="1" dirty="0"/>
              <a:t>Fluxo para dispensação do </a:t>
            </a:r>
            <a:r>
              <a:rPr lang="pt-BR" altLang="pt-BR" sz="2000" b="1" dirty="0" err="1"/>
              <a:t>Praziquantel</a:t>
            </a:r>
            <a:r>
              <a:rPr lang="pt-BR" altLang="pt-BR" sz="2000" b="1" dirty="0"/>
              <a:t>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4088" y="10"/>
            <a:ext cx="5707104" cy="557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EF07E51-B647-44A7-99D4-DA7D22EE4F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9792" y="170979"/>
            <a:ext cx="9576569" cy="497879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Char char="ü"/>
            </a:pP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Vigilância </a:t>
            </a:r>
            <a:r>
              <a:rPr lang="pt-BR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Malacológica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t-BR" altLang="pt-BR" dirty="0"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pt-BR" altLang="pt-BR" dirty="0">
                <a:latin typeface="Arial" pitchFamily="34" charset="0"/>
              </a:rPr>
              <a:t>Objetivo no passado: Orientar e avaliar as medidas de controle das populações de </a:t>
            </a:r>
            <a:r>
              <a:rPr lang="pt-BR" altLang="pt-BR" dirty="0" err="1">
                <a:latin typeface="Arial" pitchFamily="34" charset="0"/>
              </a:rPr>
              <a:t>planorbídeos</a:t>
            </a:r>
            <a:r>
              <a:rPr lang="pt-BR" altLang="pt-BR" dirty="0">
                <a:latin typeface="Arial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pt-BR" altLang="pt-BR" dirty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pt-BR" altLang="pt-BR" dirty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pt-BR" altLang="pt-BR" dirty="0">
              <a:latin typeface="Arial" pitchFamily="34" charset="0"/>
            </a:endParaRPr>
          </a:p>
          <a:p>
            <a:pPr eaLnBrk="1" hangingPunct="1">
              <a:buFontTx/>
              <a:buNone/>
            </a:pPr>
            <a:endParaRPr lang="pt-BR" altLang="pt-BR" dirty="0"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pt-BR" altLang="pt-BR" u="sng" dirty="0">
                <a:latin typeface="Arial" pitchFamily="34" charset="0"/>
              </a:rPr>
              <a:t>Objetivo atual</a:t>
            </a:r>
            <a:r>
              <a:rPr lang="pt-BR" altLang="pt-BR" dirty="0">
                <a:latin typeface="Arial" pitchFamily="34" charset="0"/>
              </a:rPr>
              <a:t>: Utilizar </a:t>
            </a:r>
            <a:r>
              <a:rPr lang="pt-BR" altLang="pt-BR" i="1" dirty="0" err="1">
                <a:latin typeface="Arial" pitchFamily="34" charset="0"/>
              </a:rPr>
              <a:t>Biomphalaria</a:t>
            </a:r>
            <a:r>
              <a:rPr lang="pt-BR" altLang="pt-BR" dirty="0">
                <a:latin typeface="Arial" pitchFamily="34" charset="0"/>
              </a:rPr>
              <a:t> como </a:t>
            </a:r>
            <a:r>
              <a:rPr lang="pt-BR" altLang="pt-BR" dirty="0" err="1">
                <a:latin typeface="Arial" pitchFamily="34" charset="0"/>
              </a:rPr>
              <a:t>bioindicador</a:t>
            </a:r>
            <a:r>
              <a:rPr lang="pt-BR" altLang="pt-BR" dirty="0">
                <a:latin typeface="Arial" pitchFamily="34" charset="0"/>
              </a:rPr>
              <a:t> do risco da transmissão da esquistossomose.</a:t>
            </a:r>
          </a:p>
        </p:txBody>
      </p:sp>
      <p:cxnSp>
        <p:nvCxnSpPr>
          <p:cNvPr id="6" name="Conector de seta reta 6">
            <a:extLst>
              <a:ext uri="{FF2B5EF4-FFF2-40B4-BE49-F238E27FC236}">
                <a16:creationId xmlns:a16="http://schemas.microsoft.com/office/drawing/2014/main" id="{857A113E-2059-48F5-8AF1-57DBB78CF0E9}"/>
              </a:ext>
            </a:extLst>
          </p:cNvPr>
          <p:cNvCxnSpPr/>
          <p:nvPr/>
        </p:nvCxnSpPr>
        <p:spPr>
          <a:xfrm>
            <a:off x="4968304" y="1755155"/>
            <a:ext cx="0" cy="113017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7">
            <a:extLst>
              <a:ext uri="{FF2B5EF4-FFF2-40B4-BE49-F238E27FC236}">
                <a16:creationId xmlns:a16="http://schemas.microsoft.com/office/drawing/2014/main" id="{9C14A255-09FA-495B-BB65-F76590309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320" y="2043187"/>
            <a:ext cx="3969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b="1" dirty="0">
                <a:solidFill>
                  <a:srgbClr val="FF0000"/>
                </a:solidFill>
                <a:latin typeface="Calibri" pitchFamily="34" charset="0"/>
              </a:rPr>
              <a:t>MUDANÇA DE PARADIGMA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397F7F1-57D9-4A94-A349-6F585001914A}"/>
              </a:ext>
            </a:extLst>
          </p:cNvPr>
          <p:cNvSpPr/>
          <p:nvPr/>
        </p:nvSpPr>
        <p:spPr>
          <a:xfrm>
            <a:off x="287784" y="2979291"/>
            <a:ext cx="9792841" cy="2156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348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2D8EE76-EB8C-4FDA-A8AE-B47875A3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600" y="59069"/>
            <a:ext cx="6813173" cy="302954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9105E85-5435-42AF-A562-62978397A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0757"/>
            <a:ext cx="10080625" cy="14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344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CODTV - COORDENAÇÃO\Reunião Lençois (Comitê de Endemias da Chapada) - Junho de 2018\Lençõis\IMG-20180610-WA0069.jpg">
            <a:extLst>
              <a:ext uri="{FF2B5EF4-FFF2-40B4-BE49-F238E27FC236}">
                <a16:creationId xmlns:a16="http://schemas.microsoft.com/office/drawing/2014/main" id="{C8D5AB9D-A718-4CDC-BA69-ED2FE643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314995"/>
            <a:ext cx="6336704" cy="47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027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D318CCB-A068-49F7-AB5A-0A578136E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75977"/>
              </p:ext>
            </p:extLst>
          </p:nvPr>
        </p:nvGraphicFramePr>
        <p:xfrm>
          <a:off x="1225161" y="675035"/>
          <a:ext cx="7630302" cy="2865943"/>
        </p:xfrm>
        <a:graphic>
          <a:graphicData uri="http://schemas.openxmlformats.org/drawingml/2006/table">
            <a:tbl>
              <a:tblPr/>
              <a:tblGrid>
                <a:gridCol w="82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4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4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888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da Pesquisa </a:t>
                      </a:r>
                      <a:r>
                        <a:rPr lang="pt-BR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Malacológica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 da Localidade mais Próxima da Coleção Hídrica Pesquisada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Nome da coleção hídrica pesquisada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Existe Placa Informativa no Manancial (S/N)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 de caramujos Capturados 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 de caramujos positivos p/ S. mansoni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Espécies encontradas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Classificação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</a:t>
                      </a:r>
                    </a:p>
                  </a:txBody>
                  <a:tcPr marL="5129" marR="5129" marT="51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Giral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Utinga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straminea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 de transmissão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Vermelho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Giral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Utinga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straminea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 de transmissão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Vermelho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Giral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Utinga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straminea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 de transmissão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Vermelho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Giral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Utinga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pt-B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glabrata</a:t>
                      </a:r>
                      <a:endParaRPr lang="pt-B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Potencial de transmissão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Vermelho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Utinga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Pouco vulnerável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Utinga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Pouco vulnerável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5129" marR="5129" marT="51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015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0866094-5873-4230-96D4-06FA9B09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45" y="0"/>
            <a:ext cx="763030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7">
            <a:extLst>
              <a:ext uri="{FF2B5EF4-FFF2-40B4-BE49-F238E27FC236}">
                <a16:creationId xmlns:a16="http://schemas.microsoft.com/office/drawing/2014/main" id="{EFE0DEF1-C62A-4397-B002-75A1C0DA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833" y="118136"/>
            <a:ext cx="6320300" cy="34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pt-BR" altLang="pt-BR" sz="1654" b="1" u="sng" dirty="0"/>
              <a:t>Monitoramento </a:t>
            </a:r>
            <a:r>
              <a:rPr lang="pt-BR" altLang="pt-BR" sz="1654" b="1" u="sng" dirty="0" err="1"/>
              <a:t>Malacológico</a:t>
            </a:r>
            <a:endParaRPr lang="pt-BR" altLang="pt-BR" sz="1654" b="1" i="1" u="sng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99B7F7-B1A7-4C08-8DEC-2A9731A0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34" y="484360"/>
            <a:ext cx="3790868" cy="435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000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D2DC476-3335-4FE6-96E8-6A1874C69107}"/>
              </a:ext>
            </a:extLst>
          </p:cNvPr>
          <p:cNvSpPr/>
          <p:nvPr/>
        </p:nvSpPr>
        <p:spPr>
          <a:xfrm>
            <a:off x="1676049" y="-82696"/>
            <a:ext cx="6639269" cy="6250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977" b="1" dirty="0">
                <a:cs typeface="DejaVu Sans" charset="0"/>
              </a:rPr>
              <a:t>Importante na </a:t>
            </a:r>
            <a:r>
              <a:rPr lang="pt-BR" sz="2977" b="1" dirty="0" err="1">
                <a:cs typeface="DejaVu Sans" charset="0"/>
              </a:rPr>
              <a:t>Malacologia</a:t>
            </a:r>
            <a:endParaRPr lang="pt-BR" sz="2977" b="1" dirty="0">
              <a:cs typeface="DejaVu Sans" charset="0"/>
            </a:endParaRPr>
          </a:p>
          <a:p>
            <a:pPr algn="ctr"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r>
              <a:rPr lang="pt-BR" sz="2315" b="1" dirty="0">
                <a:cs typeface="DejaVu Sans" charset="0"/>
              </a:rPr>
              <a:t>Descentralização das ações para os municípios</a:t>
            </a: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r>
              <a:rPr lang="pt-BR" sz="2315" b="1" dirty="0">
                <a:cs typeface="DejaVu Sans" charset="0"/>
              </a:rPr>
              <a:t>Importância de se seguir uma metodologia</a:t>
            </a: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r>
              <a:rPr lang="pt-BR" sz="2315" b="1" dirty="0">
                <a:cs typeface="DejaVu Sans" charset="0"/>
              </a:rPr>
              <a:t>Análise e envio de amostras ao LACEN</a:t>
            </a: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r>
              <a:rPr lang="pt-BR" sz="2315" b="1" dirty="0">
                <a:cs typeface="DejaVu Sans" charset="0"/>
              </a:rPr>
              <a:t>A Entomologia como suporte para as equipes (material, logístico e informativo)</a:t>
            </a: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cs typeface="DejaVu Sans" charset="0"/>
            </a:endParaRP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sz="2315" b="1" dirty="0">
              <a:solidFill>
                <a:schemeClr val="accent1">
                  <a:lumMod val="75000"/>
                </a:schemeClr>
              </a:solidFill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413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93581EE-99A4-43F6-B8AB-D6E57CE2C4FD}"/>
              </a:ext>
            </a:extLst>
          </p:cNvPr>
          <p:cNvSpPr/>
          <p:nvPr/>
        </p:nvSpPr>
        <p:spPr>
          <a:xfrm>
            <a:off x="575816" y="459011"/>
            <a:ext cx="78115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>
                <a:cs typeface="DejaVu Sans" charset="0"/>
              </a:rPr>
              <a:t>Critérios para trabalho de Vigilância  Malacológica no Estado da Bahia.</a:t>
            </a:r>
          </a:p>
          <a:p>
            <a:pPr algn="ctr">
              <a:defRPr/>
            </a:pPr>
            <a:endParaRPr lang="pt-BR" b="1" dirty="0">
              <a:cs typeface="DejaVu Sans" charset="0"/>
            </a:endParaRP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Ser prioritário do Ministério da Saúde (MS)</a:t>
            </a: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Ter óbito em 2018/2019</a:t>
            </a: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Ter casos graves no SINAN 2018/2019</a:t>
            </a: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Municípios com localidades acima de 5% de positividade</a:t>
            </a: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Vínculo Epidemiológico (curso hídrico)</a:t>
            </a: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Município com disponibilidade de técnicos e apoio logístico para realização do trabalho. </a:t>
            </a:r>
          </a:p>
          <a:p>
            <a:pPr marL="236287" indent="-236287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b="1" dirty="0">
                <a:cs typeface="DejaVu Sans" charset="0"/>
              </a:rPr>
              <a:t>Ser Indene com registro de casos</a:t>
            </a:r>
          </a:p>
          <a:p>
            <a:pPr marL="236287" indent="-236287">
              <a:buFont typeface="Wingdings" panose="05000000000000000000" pitchFamily="2" charset="2"/>
              <a:buChar char="Ø"/>
              <a:defRPr/>
            </a:pPr>
            <a:endParaRPr lang="pt-BR" b="1" dirty="0">
              <a:cs typeface="DejaVu Sans" charset="0"/>
            </a:endParaRPr>
          </a:p>
          <a:p>
            <a:pPr>
              <a:defRPr/>
            </a:pPr>
            <a:endParaRPr lang="pt-BR" b="1" dirty="0">
              <a:cs typeface="DejaVu Sans" charset="0"/>
            </a:endParaRPr>
          </a:p>
          <a:p>
            <a:pPr algn="ctr">
              <a:defRPr/>
            </a:pPr>
            <a:endParaRPr lang="pt-BR" b="1" dirty="0"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/>
          <p:cNvSpPr txBox="1">
            <a:spLocks noChangeArrowheads="1"/>
          </p:cNvSpPr>
          <p:nvPr/>
        </p:nvSpPr>
        <p:spPr bwMode="auto">
          <a:xfrm>
            <a:off x="-28002" y="-78757"/>
            <a:ext cx="10080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t-BR" altLang="pt-BR" sz="2000" b="1">
                <a:solidFill>
                  <a:srgbClr val="333399"/>
                </a:solidFill>
              </a:rPr>
              <a:t>População examinada e proporção de positividade para esquistossomose, Bahia 2004-2019*.</a:t>
            </a:r>
          </a:p>
        </p:txBody>
      </p:sp>
      <p:sp>
        <p:nvSpPr>
          <p:cNvPr id="35844" name="CaixaDeTexto 4"/>
          <p:cNvSpPr txBox="1">
            <a:spLocks noChangeArrowheads="1"/>
          </p:cNvSpPr>
          <p:nvPr/>
        </p:nvSpPr>
        <p:spPr bwMode="auto">
          <a:xfrm>
            <a:off x="119007" y="4627014"/>
            <a:ext cx="3298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100" dirty="0"/>
              <a:t>Fonte: SISPCE</a:t>
            </a:r>
          </a:p>
          <a:p>
            <a:pPr eaLnBrk="1" hangingPunct="1"/>
            <a:r>
              <a:rPr lang="pt-BR" altLang="pt-BR" sz="1100" dirty="0"/>
              <a:t>* Dados atualizados até 12/07/2019</a:t>
            </a:r>
          </a:p>
        </p:txBody>
      </p:sp>
      <p:sp>
        <p:nvSpPr>
          <p:cNvPr id="35845" name="CaixaDeTexto 2"/>
          <p:cNvSpPr txBox="1">
            <a:spLocks noChangeArrowheads="1"/>
          </p:cNvSpPr>
          <p:nvPr/>
        </p:nvSpPr>
        <p:spPr bwMode="auto">
          <a:xfrm>
            <a:off x="2808064" y="4563467"/>
            <a:ext cx="7143943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 dirty="0"/>
              <a:t>2004:</a:t>
            </a:r>
            <a:r>
              <a:rPr lang="pt-BR" altLang="pt-BR" dirty="0"/>
              <a:t>147 municípios realizavam a  Busca ativa</a:t>
            </a:r>
          </a:p>
          <a:p>
            <a:r>
              <a:rPr lang="pt-BR" altLang="pt-BR" b="1" dirty="0"/>
              <a:t>2018</a:t>
            </a:r>
            <a:r>
              <a:rPr lang="pt-BR" altLang="pt-BR" dirty="0"/>
              <a:t>: </a:t>
            </a:r>
            <a:r>
              <a:rPr lang="pt-BR" altLang="pt-BR" b="1" dirty="0">
                <a:solidFill>
                  <a:srgbClr val="FF0000"/>
                </a:solidFill>
              </a:rPr>
              <a:t>86</a:t>
            </a:r>
            <a:r>
              <a:rPr lang="pt-BR" altLang="pt-BR" dirty="0"/>
              <a:t> municípios realizaram a </a:t>
            </a:r>
            <a:r>
              <a:rPr lang="pt-BR" altLang="pt-BR" dirty="0" err="1"/>
              <a:t>Buca</a:t>
            </a:r>
            <a:r>
              <a:rPr lang="pt-BR" altLang="pt-BR" dirty="0"/>
              <a:t> Ativa</a:t>
            </a:r>
          </a:p>
          <a:p>
            <a:r>
              <a:rPr lang="pt-BR" altLang="pt-BR" b="1" dirty="0"/>
              <a:t>2019</a:t>
            </a:r>
            <a:r>
              <a:rPr lang="pt-BR" altLang="pt-BR" dirty="0"/>
              <a:t>: até 12/07, 44 municípios realizaram a Busca Ativa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12326"/>
              </p:ext>
            </p:extLst>
          </p:nvPr>
        </p:nvGraphicFramePr>
        <p:xfrm>
          <a:off x="359792" y="679054"/>
          <a:ext cx="9145016" cy="374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de seta reta 10">
            <a:extLst>
              <a:ext uri="{FF2B5EF4-FFF2-40B4-BE49-F238E27FC236}">
                <a16:creationId xmlns:a16="http://schemas.microsoft.com/office/drawing/2014/main" id="{EA8DB83E-4700-45A4-945D-F42661311C2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87984" y="4053363"/>
            <a:ext cx="0" cy="34784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Conector de seta reta 10">
            <a:extLst>
              <a:ext uri="{FF2B5EF4-FFF2-40B4-BE49-F238E27FC236}">
                <a16:creationId xmlns:a16="http://schemas.microsoft.com/office/drawing/2014/main" id="{52168DF2-DB31-48A9-8E9E-5065040AF3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52680" y="3879439"/>
            <a:ext cx="0" cy="34784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19" y="387004"/>
            <a:ext cx="9216777" cy="4498136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  <p:pic>
        <p:nvPicPr>
          <p:cNvPr id="4" name="Imagem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5067523"/>
            <a:ext cx="2028822" cy="3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/>
          <p:cNvSpPr>
            <a:spLocks noChangeArrowheads="1"/>
          </p:cNvSpPr>
          <p:nvPr/>
        </p:nvSpPr>
        <p:spPr bwMode="auto">
          <a:xfrm>
            <a:off x="-40241" y="23625"/>
            <a:ext cx="9387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rgbClr val="333399"/>
                </a:solidFill>
              </a:rPr>
              <a:t>Número e proporção de tratados, Bahia 2004-2019*.</a:t>
            </a:r>
            <a:endParaRPr lang="pt-BR" altLang="pt-BR" sz="2000">
              <a:solidFill>
                <a:srgbClr val="333399"/>
              </a:solidFill>
            </a:endParaRPr>
          </a:p>
        </p:txBody>
      </p:sp>
      <p:sp>
        <p:nvSpPr>
          <p:cNvPr id="38915" name="CaixaDeTexto 4"/>
          <p:cNvSpPr txBox="1">
            <a:spLocks noChangeArrowheads="1"/>
          </p:cNvSpPr>
          <p:nvPr/>
        </p:nvSpPr>
        <p:spPr bwMode="auto">
          <a:xfrm>
            <a:off x="276517" y="5098246"/>
            <a:ext cx="3298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100">
                <a:solidFill>
                  <a:schemeClr val="bg1"/>
                </a:solidFill>
              </a:rPr>
              <a:t>Fonte: SISPCE</a:t>
            </a:r>
          </a:p>
          <a:p>
            <a:pPr eaLnBrk="1" hangingPunct="1"/>
            <a:r>
              <a:rPr lang="pt-BR" altLang="pt-BR" sz="1100">
                <a:solidFill>
                  <a:schemeClr val="bg1"/>
                </a:solidFill>
              </a:rPr>
              <a:t>* Dados atualizados até 17/04/2019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D4FBA5-F927-4EBA-8771-CE13A082E0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922" y="603027"/>
            <a:ext cx="8518779" cy="4037129"/>
          </a:xfrm>
          <a:prstGeom prst="rect">
            <a:avLst/>
          </a:prstGeom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id="{1D11DA11-2C65-4D2D-A883-746802DB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3" y="5068684"/>
            <a:ext cx="3298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100" dirty="0"/>
              <a:t>Fonte: SISPCE</a:t>
            </a:r>
          </a:p>
          <a:p>
            <a:pPr eaLnBrk="1" hangingPunct="1"/>
            <a:r>
              <a:rPr lang="pt-BR" altLang="pt-BR" sz="1100" dirty="0"/>
              <a:t>* Dados atualizados até 12/07/2019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1"/>
          <p:cNvSpPr>
            <a:spLocks noChangeArrowheads="1"/>
          </p:cNvSpPr>
          <p:nvPr/>
        </p:nvSpPr>
        <p:spPr bwMode="auto">
          <a:xfrm>
            <a:off x="-40241" y="23628"/>
            <a:ext cx="93875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rgbClr val="333399"/>
                </a:solidFill>
              </a:rPr>
              <a:t>Casos Positivos Rede Básica (demanda espontânea) e Busca Ativa, Bahia 2004-2019*.</a:t>
            </a:r>
            <a:endParaRPr lang="pt-BR" altLang="pt-BR" sz="2000">
              <a:solidFill>
                <a:srgbClr val="333399"/>
              </a:solidFill>
            </a:endParaRPr>
          </a:p>
        </p:txBody>
      </p:sp>
      <p:sp>
        <p:nvSpPr>
          <p:cNvPr id="36867" name="CaixaDeTexto 5"/>
          <p:cNvSpPr txBox="1">
            <a:spLocks noChangeArrowheads="1"/>
          </p:cNvSpPr>
          <p:nvPr/>
        </p:nvSpPr>
        <p:spPr bwMode="auto">
          <a:xfrm>
            <a:off x="2985685" y="4712715"/>
            <a:ext cx="7094940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 dirty="0"/>
              <a:t>2004:  </a:t>
            </a:r>
            <a:r>
              <a:rPr lang="pt-BR" altLang="pt-BR" dirty="0"/>
              <a:t>01 município com demanda espontânea</a:t>
            </a:r>
          </a:p>
          <a:p>
            <a:r>
              <a:rPr lang="pt-BR" altLang="pt-BR" b="1" dirty="0"/>
              <a:t>2018</a:t>
            </a:r>
            <a:r>
              <a:rPr lang="pt-BR" altLang="pt-BR" dirty="0"/>
              <a:t>: </a:t>
            </a:r>
            <a:r>
              <a:rPr lang="pt-BR" altLang="pt-BR" b="1" dirty="0">
                <a:solidFill>
                  <a:srgbClr val="FF0000"/>
                </a:solidFill>
              </a:rPr>
              <a:t>158</a:t>
            </a:r>
            <a:r>
              <a:rPr lang="pt-BR" altLang="pt-BR" dirty="0"/>
              <a:t> municípios com demanda espontânea</a:t>
            </a:r>
          </a:p>
          <a:p>
            <a:r>
              <a:rPr lang="pt-BR" altLang="pt-BR" b="1" dirty="0"/>
              <a:t>2019:  até 12/07 93 </a:t>
            </a:r>
            <a:r>
              <a:rPr lang="pt-BR" altLang="pt-BR" dirty="0"/>
              <a:t>municípios com demanda espontânea</a:t>
            </a:r>
            <a:endParaRPr lang="pt-BR" altLang="pt-BR" b="1" dirty="0"/>
          </a:p>
        </p:txBody>
      </p:sp>
      <p:sp>
        <p:nvSpPr>
          <p:cNvPr id="36868" name="CaixaDeTexto 4"/>
          <p:cNvSpPr txBox="1">
            <a:spLocks noChangeArrowheads="1"/>
          </p:cNvSpPr>
          <p:nvPr/>
        </p:nvSpPr>
        <p:spPr bwMode="auto">
          <a:xfrm>
            <a:off x="173264" y="5174380"/>
            <a:ext cx="32989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100">
                <a:solidFill>
                  <a:schemeClr val="bg1"/>
                </a:solidFill>
              </a:rPr>
              <a:t>Fonte: SISPCE</a:t>
            </a:r>
          </a:p>
          <a:p>
            <a:pPr eaLnBrk="1" hangingPunct="1"/>
            <a:r>
              <a:rPr lang="pt-BR" altLang="pt-BR" sz="1100">
                <a:solidFill>
                  <a:schemeClr val="bg1"/>
                </a:solidFill>
              </a:rPr>
              <a:t>* Dados atualizados até 17/04/2019</a:t>
            </a:r>
          </a:p>
        </p:txBody>
      </p:sp>
      <p:cxnSp>
        <p:nvCxnSpPr>
          <p:cNvPr id="36870" name="Conector de seta reta 10"/>
          <p:cNvCxnSpPr>
            <a:cxnSpLocks noChangeShapeType="1"/>
          </p:cNvCxnSpPr>
          <p:nvPr/>
        </p:nvCxnSpPr>
        <p:spPr bwMode="auto">
          <a:xfrm flipV="1">
            <a:off x="7776616" y="4053363"/>
            <a:ext cx="0" cy="34784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6871" name="Conector de seta reta 10"/>
          <p:cNvCxnSpPr>
            <a:cxnSpLocks noChangeShapeType="1"/>
          </p:cNvCxnSpPr>
          <p:nvPr/>
        </p:nvCxnSpPr>
        <p:spPr bwMode="auto">
          <a:xfrm flipV="1">
            <a:off x="2087984" y="4053363"/>
            <a:ext cx="0" cy="34784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" name="CaixaDeTexto 4">
            <a:extLst>
              <a:ext uri="{FF2B5EF4-FFF2-40B4-BE49-F238E27FC236}">
                <a16:creationId xmlns:a16="http://schemas.microsoft.com/office/drawing/2014/main" id="{CD05E4D5-0B82-45DF-8BF5-56AFBCB43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74" y="5068684"/>
            <a:ext cx="26508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100" dirty="0"/>
              <a:t>Fonte: SISPCE</a:t>
            </a:r>
          </a:p>
          <a:p>
            <a:pPr eaLnBrk="1" hangingPunct="1"/>
            <a:r>
              <a:rPr lang="pt-BR" altLang="pt-BR" sz="1100" dirty="0"/>
              <a:t>* Dados atualizados até 12/07/2019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61672"/>
              </p:ext>
            </p:extLst>
          </p:nvPr>
        </p:nvGraphicFramePr>
        <p:xfrm>
          <a:off x="513093" y="645127"/>
          <a:ext cx="8280913" cy="375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2"/>
          <p:cNvSpPr txBox="1">
            <a:spLocks noChangeArrowheads="1"/>
          </p:cNvSpPr>
          <p:nvPr/>
        </p:nvSpPr>
        <p:spPr bwMode="auto">
          <a:xfrm>
            <a:off x="197763" y="95822"/>
            <a:ext cx="9447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rgbClr val="333399"/>
                </a:solidFill>
              </a:rPr>
              <a:t>Proporção de óbitos por Esquistossomose, Bahia 2004-2019*</a:t>
            </a:r>
          </a:p>
        </p:txBody>
      </p:sp>
      <p:sp>
        <p:nvSpPr>
          <p:cNvPr id="41987" name="CaixaDeTexto 1"/>
          <p:cNvSpPr txBox="1">
            <a:spLocks noChangeArrowheads="1"/>
          </p:cNvSpPr>
          <p:nvPr/>
        </p:nvSpPr>
        <p:spPr bwMode="auto">
          <a:xfrm>
            <a:off x="71760" y="4274616"/>
            <a:ext cx="98128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 dirty="0">
                <a:solidFill>
                  <a:srgbClr val="C00000"/>
                </a:solidFill>
              </a:rPr>
              <a:t>2017: 66 óbitos, em 48 municípios.</a:t>
            </a:r>
          </a:p>
          <a:p>
            <a:r>
              <a:rPr lang="pt-BR" altLang="pt-BR" b="1" dirty="0">
                <a:solidFill>
                  <a:srgbClr val="C00000"/>
                </a:solidFill>
              </a:rPr>
              <a:t>2018: 67 óbitos em  42 municípios   </a:t>
            </a:r>
          </a:p>
          <a:p>
            <a:r>
              <a:rPr lang="pt-BR" altLang="pt-BR" b="1" dirty="0">
                <a:solidFill>
                  <a:srgbClr val="C00000"/>
                </a:solidFill>
              </a:rPr>
              <a:t>2019: até 12/07/2019 21 óbitos em 17 municípios                 Média/ano: 62 óbitos</a:t>
            </a:r>
          </a:p>
        </p:txBody>
      </p:sp>
      <p:sp>
        <p:nvSpPr>
          <p:cNvPr id="41988" name="CaixaDeTexto 8"/>
          <p:cNvSpPr txBox="1">
            <a:spLocks noChangeArrowheads="1"/>
          </p:cNvSpPr>
          <p:nvPr/>
        </p:nvSpPr>
        <p:spPr bwMode="auto">
          <a:xfrm>
            <a:off x="276517" y="5098246"/>
            <a:ext cx="32989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100" b="1">
                <a:solidFill>
                  <a:schemeClr val="bg1"/>
                </a:solidFill>
              </a:rPr>
              <a:t>Fonte: SIM</a:t>
            </a:r>
          </a:p>
          <a:p>
            <a:pPr eaLnBrk="1" hangingPunct="1"/>
            <a:r>
              <a:rPr lang="pt-BR" altLang="pt-BR" sz="1100" b="1">
                <a:solidFill>
                  <a:schemeClr val="bg1"/>
                </a:solidFill>
              </a:rPr>
              <a:t>* Dados atualizados até 11/04/2019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85C72F-E032-47BB-AF72-0835CCE0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2" y="495932"/>
            <a:ext cx="7848872" cy="379505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3"/>
          <p:cNvSpPr>
            <a:spLocks noChangeArrowheads="1"/>
          </p:cNvSpPr>
          <p:nvPr/>
        </p:nvSpPr>
        <p:spPr bwMode="auto">
          <a:xfrm>
            <a:off x="197763" y="11"/>
            <a:ext cx="9910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r>
              <a:rPr lang="pt-BR" altLang="pt-BR" b="1" dirty="0">
                <a:solidFill>
                  <a:prstClr val="black"/>
                </a:solidFill>
              </a:rPr>
              <a:t>Número de óbitos de esquistossomose por Núcleo Regional de Saúde e município de residência,</a:t>
            </a:r>
            <a:r>
              <a:rPr lang="pt-BR" altLang="pt-BR" b="1" i="1" dirty="0">
                <a:solidFill>
                  <a:prstClr val="black"/>
                </a:solidFill>
              </a:rPr>
              <a:t> </a:t>
            </a:r>
            <a:r>
              <a:rPr lang="pt-BR" altLang="pt-BR" b="1" dirty="0">
                <a:solidFill>
                  <a:prstClr val="black"/>
                </a:solidFill>
              </a:rPr>
              <a:t>Bahia, 2019*.</a:t>
            </a:r>
            <a:r>
              <a:rPr lang="pt-BR" altLang="pt-BR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78B1984-BCF7-4D4E-8036-9D7AE4300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31860"/>
              </p:ext>
            </p:extLst>
          </p:nvPr>
        </p:nvGraphicFramePr>
        <p:xfrm>
          <a:off x="197763" y="728420"/>
          <a:ext cx="9523069" cy="423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3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3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NRS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Município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Número de óbitos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Endemicidade 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1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Leste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Conde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01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effectLst/>
                        </a:rPr>
                        <a:t>Endêmico </a:t>
                      </a:r>
                      <a:endParaRPr lang="pt-BR" dirty="0"/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 Dias D’</a:t>
                      </a:r>
                      <a:r>
                        <a:rPr lang="pt-BR" sz="1300" dirty="0" err="1">
                          <a:effectLst/>
                        </a:rPr>
                        <a:t>avila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Focal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Pojuca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303090"/>
                  </a:ext>
                </a:extLst>
              </a:tr>
              <a:tr h="2051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 Salvador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04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Focal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13307"/>
                  </a:ext>
                </a:extLst>
              </a:tr>
              <a:tr h="2350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Simões Filho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103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             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Centro Norte 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Jacobina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02 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</a:rPr>
                        <a:t>Endêmico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620">
                <a:tc rowSpan="3"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Nordeste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Alagoinhas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01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Endêmico</a:t>
                      </a:r>
                      <a:endParaRPr lang="pt-BR" dirty="0"/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0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Inhambupe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1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Olindina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224110"/>
                  </a:ext>
                </a:extLst>
              </a:tr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effectLst/>
                        </a:rPr>
                        <a:t>Oeste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São Desidério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01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/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696782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Cristópolis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             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66042"/>
                  </a:ext>
                </a:extLst>
              </a:tr>
              <a:tr h="216444">
                <a:tc>
                  <a:txBody>
                    <a:bodyPr/>
                    <a:lstStyle/>
                    <a:p>
                      <a:pPr algn="just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                Sul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Itagi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Endêmico 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44">
                <a:tc rowSpan="4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300" dirty="0">
                        <a:effectLst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300" dirty="0">
                        <a:effectLst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Sudoeste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Jaguaquara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effectLst/>
                        </a:rPr>
                        <a:t>Caetité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798120"/>
                  </a:ext>
                </a:extLst>
              </a:tr>
              <a:tr h="21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Encruzilhada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Poções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01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Endêmico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44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 </a:t>
                      </a: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</a:rPr>
                        <a:t>Extremo </a:t>
                      </a:r>
                      <a:r>
                        <a:rPr lang="pt-BR" sz="1300" b="0" dirty="0">
                          <a:solidFill>
                            <a:schemeClr val="bg1"/>
                          </a:solidFill>
                          <a:effectLst/>
                        </a:rPr>
                        <a:t>Sul</a:t>
                      </a:r>
                      <a:endParaRPr lang="pt-BR" sz="13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Santa Cruz de Cabrália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01 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0" dirty="0">
                          <a:solidFill>
                            <a:schemeClr val="tx1"/>
                          </a:solidFill>
                          <a:effectLst/>
                        </a:rPr>
                        <a:t>Focal</a:t>
                      </a:r>
                      <a:endParaRPr lang="pt-BR" sz="13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Total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17 municípios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21 óbitos</a:t>
                      </a:r>
                      <a:endParaRPr lang="pt-BR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 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600" marR="756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3083" name="CaixaDeTexto 1"/>
          <p:cNvSpPr txBox="1">
            <a:spLocks noChangeArrowheads="1"/>
          </p:cNvSpPr>
          <p:nvPr/>
        </p:nvSpPr>
        <p:spPr bwMode="auto">
          <a:xfrm>
            <a:off x="754298" y="5276774"/>
            <a:ext cx="1746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BR" altLang="pt-BR" sz="1200" dirty="0">
                <a:solidFill>
                  <a:prstClr val="white"/>
                </a:solidFill>
              </a:rPr>
              <a:t>Fonte: SIM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2" y="322308"/>
            <a:ext cx="9432802" cy="459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Image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5" y="5037864"/>
            <a:ext cx="2833426" cy="5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789" y="170979"/>
            <a:ext cx="9216777" cy="44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age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5" y="5037864"/>
            <a:ext cx="2833426" cy="5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13" y="242987"/>
            <a:ext cx="9072761" cy="44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Imagem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5" y="5037864"/>
            <a:ext cx="2833426" cy="5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A0239E5-81E3-4245-A7EA-C53D003C572A}"/>
              </a:ext>
            </a:extLst>
          </p:cNvPr>
          <p:cNvGraphicFramePr>
            <a:graphicFrameLocks noGrp="1"/>
          </p:cNvGraphicFramePr>
          <p:nvPr/>
        </p:nvGraphicFramePr>
        <p:xfrm>
          <a:off x="38504" y="6567"/>
          <a:ext cx="9882864" cy="58349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56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Regional de S</a:t>
                      </a:r>
                      <a:r>
                        <a:rPr lang="pt-BR" sz="1200" b="1" u="sng" strike="noStrike" dirty="0">
                          <a:effectLst/>
                        </a:rPr>
                        <a:t>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Nº de Municípios Prioritários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Alagoinhas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Amargosa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Barreiras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Brumado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Caetité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Cícero Dantas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Cruz das Almas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Eunápolis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Feira de Santana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Gandu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Guanambi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Ilhéus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Irecê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Itaberaba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Itabuna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Itapetinga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Jacobina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Jequié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Juazeiro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Paulo Afonso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Salvador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Santa Maria da Vitória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Santo Antônio de Jesus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Seabra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Senhor do Bonfim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Serrinha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Teixeira de Freitas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Vitória da Conquista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44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216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07" marR="7307" marT="548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4BBD5F7-A0AD-4545-8BD7-45FB4344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3708400"/>
            <a:ext cx="180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66533A-9325-45D7-98F6-99272BEB20D9}"/>
              </a:ext>
            </a:extLst>
          </p:cNvPr>
          <p:cNvSpPr txBox="1"/>
          <p:nvPr/>
        </p:nvSpPr>
        <p:spPr>
          <a:xfrm>
            <a:off x="287784" y="98971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cs typeface="Arial" panose="020B0604020202020204" pitchFamily="34" charset="0"/>
              </a:rPr>
              <a:t>Ações programadas 2019</a:t>
            </a:r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94187BE-D51D-4FA8-ADD9-21FAC5621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95942"/>
              </p:ext>
            </p:extLst>
          </p:nvPr>
        </p:nvGraphicFramePr>
        <p:xfrm>
          <a:off x="143767" y="603027"/>
          <a:ext cx="9505058" cy="467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9">
                  <a:extLst>
                    <a:ext uri="{9D8B030D-6E8A-4147-A177-3AD203B41FA5}">
                      <a16:colId xmlns:a16="http://schemas.microsoft.com/office/drawing/2014/main" val="1985112938"/>
                    </a:ext>
                  </a:extLst>
                </a:gridCol>
                <a:gridCol w="4752529">
                  <a:extLst>
                    <a:ext uri="{9D8B030D-6E8A-4147-A177-3AD203B41FA5}">
                      <a16:colId xmlns:a16="http://schemas.microsoft.com/office/drawing/2014/main" val="891850086"/>
                    </a:ext>
                  </a:extLst>
                </a:gridCol>
              </a:tblGrid>
              <a:tr h="349298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Programado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Realizado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17617"/>
                  </a:ext>
                </a:extLst>
              </a:tr>
              <a:tr h="865546">
                <a:tc>
                  <a:txBody>
                    <a:bodyPr/>
                    <a:lstStyle/>
                    <a:p>
                      <a:pPr algn="just"/>
                      <a:r>
                        <a:rPr lang="pt-BR" sz="1300" b="1" dirty="0">
                          <a:cs typeface="Arial" panose="020B0604020202020204" pitchFamily="34" charset="0"/>
                        </a:rPr>
                        <a:t>Realizar encontro com Referencias Regionais do Programa de Controle da Esquistossomose</a:t>
                      </a:r>
                      <a:r>
                        <a:rPr lang="pt-BR" sz="1300" dirty="0">
                          <a:cs typeface="Arial" panose="020B0604020202020204" pitchFamily="34" charset="0"/>
                        </a:rPr>
                        <a:t> com objetivo de monitorar a situação da esquistossomose e programar ações.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>
                          <a:hlinkClick r:id="rId3" action="ppaction://hlinkfile"/>
                        </a:rPr>
                        <a:t>1º reunião 25 e 26/04/2019</a:t>
                      </a:r>
                      <a:endParaRPr lang="pt-BR" sz="1300" dirty="0"/>
                    </a:p>
                    <a:p>
                      <a:r>
                        <a:rPr lang="pt-BR" sz="1300" dirty="0">
                          <a:hlinkClick r:id="rId4" action="ppaction://hlinkfile"/>
                        </a:rPr>
                        <a:t>2ª reunião -</a:t>
                      </a:r>
                      <a:r>
                        <a:rPr lang="pt-BR" sz="1300" dirty="0">
                          <a:cs typeface="Arial" panose="020B0604020202020204" pitchFamily="34" charset="0"/>
                          <a:hlinkClick r:id="rId4" action="ppaction://hlinkfile"/>
                        </a:rPr>
                        <a:t>10 e 11/06/2019</a:t>
                      </a:r>
                      <a:r>
                        <a:rPr lang="pt-BR" sz="1300" dirty="0">
                          <a:hlinkClick r:id="rId4" action="ppaction://hlinkfile"/>
                        </a:rPr>
                        <a:t> </a:t>
                      </a:r>
                      <a:endParaRPr lang="pt-BR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solidFill>
                            <a:srgbClr val="002060"/>
                          </a:solidFill>
                          <a:cs typeface="Arial" panose="020B0604020202020204" pitchFamily="34" charset="0"/>
                        </a:rPr>
                        <a:t>Previsão de realizar a 3º  reunião em setembro de 2019 e a 4ª em dezembro 2019</a:t>
                      </a:r>
                      <a:endParaRPr lang="pt-B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532429"/>
                  </a:ext>
                </a:extLst>
              </a:tr>
              <a:tr h="531045">
                <a:tc>
                  <a:txBody>
                    <a:bodyPr/>
                    <a:lstStyle/>
                    <a:p>
                      <a:pPr algn="just"/>
                      <a:r>
                        <a:rPr lang="pt-BR" sz="1300" dirty="0"/>
                        <a:t>Elaborar e divulgar Boletim Epidemiológico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cs typeface="Arial" panose="020B0604020202020204" pitchFamily="34" charset="0"/>
                        </a:rPr>
                        <a:t>Boletim em elaboração com previsão de divulgação em julho de 2019</a:t>
                      </a:r>
                      <a:endParaRPr lang="pt-B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5743"/>
                  </a:ext>
                </a:extLst>
              </a:tr>
              <a:tr h="617833">
                <a:tc>
                  <a:txBody>
                    <a:bodyPr/>
                    <a:lstStyle/>
                    <a:p>
                      <a:pPr algn="just"/>
                      <a:r>
                        <a:rPr lang="pt-BR" sz="1300" dirty="0"/>
                        <a:t>Elaborar em parceria com outros GT/Coordenações (COASS, COAGRAVOS E CODTV) 01 Boletim sobre Doenças Negligenciadas.</a:t>
                      </a:r>
                    </a:p>
                    <a:p>
                      <a:pPr algn="just"/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Boletim em elaboração, realizando revisão e com previsão de divulgação em agosto de 2019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84656"/>
                  </a:ext>
                </a:extLst>
              </a:tr>
              <a:tr h="9046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Realizar apoio institucional aos 216 municípios prioritários do Plano Nacional  de Enfrentamento da Esquistossomose e </a:t>
                      </a:r>
                      <a:r>
                        <a:rPr kumimoji="0" lang="pt-BR" alt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geo-helmintíase</a:t>
                      </a: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 2019-2022</a:t>
                      </a:r>
                    </a:p>
                    <a:p>
                      <a:pPr algn="just"/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hlinkClick r:id="rId5" action="ppaction://hlinkfile"/>
                        </a:rPr>
                        <a:t>Sendo realizado em parceria com os Núcleos Regionais de Saúde</a:t>
                      </a:r>
                      <a:endParaRPr lang="pt-BR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084727"/>
                  </a:ext>
                </a:extLst>
              </a:tr>
              <a:tr h="4745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Monitorar mensalmente o SISPCE, SINAN e SIM, SIGAF e SIH-Sus;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Realizado semanalmente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027570"/>
                  </a:ext>
                </a:extLst>
              </a:tr>
              <a:tr h="6127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Retroalimentar para as referências</a:t>
                      </a:r>
                      <a:r>
                        <a:rPr lang="pt-BR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regionais a situação por município</a:t>
                      </a:r>
                      <a:r>
                        <a:rPr lang="pt-B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/>
                        <a:t>Realizado em fevereiro e junho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9005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4BBD5F7-A0AD-4545-8BD7-45FB4344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3708400"/>
            <a:ext cx="180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844A73A-6344-4FA8-8601-A0D687545BA5}"/>
              </a:ext>
            </a:extLst>
          </p:cNvPr>
          <p:cNvSpPr/>
          <p:nvPr/>
        </p:nvSpPr>
        <p:spPr>
          <a:xfrm>
            <a:off x="414276" y="0"/>
            <a:ext cx="9433048" cy="430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DESAFIOS ENFRENTADOS</a:t>
            </a:r>
            <a:endParaRPr lang="pt-BR" dirty="0"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Ampliar o número de municípios endêmicos e focais com as ações Programa de Controle de Esquistossomose implantado;</a:t>
            </a: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Ampliar a Vigilância </a:t>
            </a:r>
            <a:r>
              <a:rPr lang="pt-BR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malacológica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nos municípios;</a:t>
            </a: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Ampliar o registro das ações de busca ativa no SISPCE; Vale salientar que o programa funciona no modo MS DOS e em alguns computadores (exemplo 64 </a:t>
            </a:r>
            <a:r>
              <a:rPr lang="pt-BR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bites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ou </a:t>
            </a:r>
            <a:r>
              <a:rPr lang="pt-BR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windows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7), é necessário um artifício denominado, máquina virtual dentro do </a:t>
            </a:r>
            <a:r>
              <a:rPr lang="pt-BR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windows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para que funcione;</a:t>
            </a: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Suprir os NRS com novos servidores para o PCE, pois os atuais são oriundos da FUNASA, e estão em se aposentando.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pt-B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dirty="0">
                <a:solidFill>
                  <a:srgbClr val="000000"/>
                </a:solidFill>
                <a:ea typeface="DejaVu Sans"/>
                <a:cs typeface="DejaVu Sans"/>
              </a:rPr>
              <a:t>Participação dos espaços colegiados (CIR,CIB, CES) trazendo a pauta da esquistossomose como doença de importância epidemiológica no nosso estado.</a:t>
            </a:r>
            <a:endParaRPr lang="pt-BR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>
            <a:extLst>
              <a:ext uri="{FF2B5EF4-FFF2-40B4-BE49-F238E27FC236}">
                <a16:creationId xmlns:a16="http://schemas.microsoft.com/office/drawing/2014/main" id="{4DFB9D8C-FE87-44DE-89DB-59325AD2B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6203"/>
            <a:ext cx="10080625" cy="5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altLang="pt-BR" sz="2800" b="1" dirty="0">
                <a:latin typeface="Arial" charset="0"/>
                <a:ea typeface="+mn-ea"/>
                <a:cs typeface="Arial" charset="0"/>
              </a:rPr>
              <a:t>Distribuição dos municípios segundo grau de risco para transmissão da Esquistossomose, Bahia.</a:t>
            </a:r>
          </a:p>
        </p:txBody>
      </p:sp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503809" y="2259213"/>
            <a:ext cx="9289032" cy="2507525"/>
            <a:chOff x="-5450518" y="3081753"/>
            <a:chExt cx="18191063" cy="6311896"/>
          </a:xfrm>
        </p:grpSpPr>
        <p:sp>
          <p:nvSpPr>
            <p:cNvPr id="14342" name="Text Box 16"/>
            <p:cNvSpPr txBox="1">
              <a:spLocks noChangeArrowheads="1"/>
            </p:cNvSpPr>
            <p:nvPr/>
          </p:nvSpPr>
          <p:spPr bwMode="auto">
            <a:xfrm>
              <a:off x="5597629" y="4482109"/>
              <a:ext cx="5873770" cy="77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altLang="pt-BR" sz="1400" b="1" dirty="0">
                  <a:solidFill>
                    <a:srgbClr val="0070C0"/>
                  </a:solidFill>
                </a:rPr>
                <a:t>Indene: 128 municípios (30,7%)</a:t>
              </a:r>
            </a:p>
          </p:txBody>
        </p:sp>
        <p:sp>
          <p:nvSpPr>
            <p:cNvPr id="14343" name="Text Box 17"/>
            <p:cNvSpPr txBox="1">
              <a:spLocks noChangeArrowheads="1"/>
            </p:cNvSpPr>
            <p:nvPr/>
          </p:nvSpPr>
          <p:spPr bwMode="auto">
            <a:xfrm>
              <a:off x="5548727" y="3806784"/>
              <a:ext cx="6345720" cy="77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altLang="pt-BR" sz="1400" b="1" dirty="0">
                  <a:solidFill>
                    <a:srgbClr val="0070C0"/>
                  </a:solidFill>
                </a:rPr>
                <a:t>Focal: 122 municípios (29,3%)</a:t>
              </a:r>
            </a:p>
          </p:txBody>
        </p:sp>
        <p:sp>
          <p:nvSpPr>
            <p:cNvPr id="14344" name="Text Box 18"/>
            <p:cNvSpPr txBox="1">
              <a:spLocks noChangeArrowheads="1"/>
            </p:cNvSpPr>
            <p:nvPr/>
          </p:nvSpPr>
          <p:spPr bwMode="auto">
            <a:xfrm>
              <a:off x="5548729" y="3081753"/>
              <a:ext cx="7191816" cy="77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altLang="pt-BR" sz="1400" b="1" dirty="0">
                  <a:solidFill>
                    <a:srgbClr val="0070C0"/>
                  </a:solidFill>
                </a:rPr>
                <a:t>Endêmico : 167 municípios (40%)</a:t>
              </a:r>
            </a:p>
          </p:txBody>
        </p:sp>
        <p:sp>
          <p:nvSpPr>
            <p:cNvPr id="14345" name="Rectangle 19"/>
            <p:cNvSpPr>
              <a:spLocks noChangeArrowheads="1"/>
            </p:cNvSpPr>
            <p:nvPr/>
          </p:nvSpPr>
          <p:spPr bwMode="auto">
            <a:xfrm>
              <a:off x="5001246" y="3339777"/>
              <a:ext cx="290512" cy="2857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 b="1"/>
            </a:p>
          </p:txBody>
        </p:sp>
        <p:sp>
          <p:nvSpPr>
            <p:cNvPr id="14346" name="Rectangle 20"/>
            <p:cNvSpPr>
              <a:spLocks noChangeArrowheads="1"/>
            </p:cNvSpPr>
            <p:nvPr/>
          </p:nvSpPr>
          <p:spPr bwMode="auto">
            <a:xfrm>
              <a:off x="5001245" y="4064806"/>
              <a:ext cx="290512" cy="28575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 b="1"/>
            </a:p>
          </p:txBody>
        </p:sp>
        <p:sp>
          <p:nvSpPr>
            <p:cNvPr id="14347" name="Rectangle 21"/>
            <p:cNvSpPr>
              <a:spLocks noChangeArrowheads="1"/>
            </p:cNvSpPr>
            <p:nvPr/>
          </p:nvSpPr>
          <p:spPr bwMode="auto">
            <a:xfrm>
              <a:off x="5001246" y="4713071"/>
              <a:ext cx="290512" cy="2857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 b="1">
                <a:solidFill>
                  <a:srgbClr val="FFFFFF"/>
                </a:solidFill>
              </a:endParaRPr>
            </a:p>
          </p:txBody>
        </p:sp>
        <p:sp>
          <p:nvSpPr>
            <p:cNvPr id="14348" name="Text Box 23"/>
            <p:cNvSpPr txBox="1">
              <a:spLocks noChangeArrowheads="1"/>
            </p:cNvSpPr>
            <p:nvPr/>
          </p:nvSpPr>
          <p:spPr bwMode="auto">
            <a:xfrm>
              <a:off x="6112791" y="8156962"/>
              <a:ext cx="6378126" cy="77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altLang="pt-BR" sz="1400" b="1" dirty="0"/>
                <a:t>Total </a:t>
              </a:r>
              <a:r>
                <a:rPr lang="pt-BR" altLang="pt-BR" sz="1400" b="1" dirty="0">
                  <a:solidFill>
                    <a:srgbClr val="002060"/>
                  </a:solidFill>
                </a:rPr>
                <a:t>do Estado: 417 municípios</a:t>
              </a:r>
            </a:p>
          </p:txBody>
        </p:sp>
        <p:sp>
          <p:nvSpPr>
            <p:cNvPr id="14349" name="Rectangle 24"/>
            <p:cNvSpPr>
              <a:spLocks noChangeArrowheads="1"/>
            </p:cNvSpPr>
            <p:nvPr/>
          </p:nvSpPr>
          <p:spPr bwMode="auto">
            <a:xfrm>
              <a:off x="-5450518" y="8618918"/>
              <a:ext cx="3996856" cy="77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sz="1400" b="1">
                  <a:solidFill>
                    <a:schemeClr val="bg1"/>
                  </a:solidFill>
                </a:rPr>
                <a:t>FONTE: PCE / SESAB</a:t>
              </a:r>
            </a:p>
          </p:txBody>
        </p:sp>
      </p:grpSp>
      <p:cxnSp>
        <p:nvCxnSpPr>
          <p:cNvPr id="14340" name="Conector reto 11"/>
          <p:cNvCxnSpPr>
            <a:cxnSpLocks noChangeShapeType="1"/>
          </p:cNvCxnSpPr>
          <p:nvPr/>
        </p:nvCxnSpPr>
        <p:spPr bwMode="auto">
          <a:xfrm flipH="1">
            <a:off x="593287" y="803338"/>
            <a:ext cx="8776794" cy="14439"/>
          </a:xfrm>
          <a:prstGeom prst="lin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</p:cxnSp>
      <p:pic>
        <p:nvPicPr>
          <p:cNvPr id="1434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794" y="1107083"/>
            <a:ext cx="5393762" cy="3960440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0A11149-ACE6-444A-A6DE-0B4F65B6F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616" y="189018"/>
            <a:ext cx="6457900" cy="5280036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dirty="0">
              <a:solidFill>
                <a:srgbClr val="011F63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CODTV / DIVEP/ SUVISA / SESAB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dirty="0" err="1">
                <a:latin typeface="Arial" charset="0"/>
                <a:ea typeface="+mn-ea"/>
                <a:cs typeface="Arial" charset="0"/>
              </a:rPr>
              <a:t>Rívia</a:t>
            </a:r>
            <a:r>
              <a:rPr lang="pt-BR" dirty="0">
                <a:latin typeface="Arial" charset="0"/>
                <a:ea typeface="+mn-ea"/>
                <a:cs typeface="Arial" charset="0"/>
              </a:rPr>
              <a:t> Barros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 err="1">
                <a:latin typeface="Arial" charset="0"/>
                <a:ea typeface="+mn-ea"/>
                <a:cs typeface="Arial" charset="0"/>
              </a:rPr>
              <a:t>Superindente</a:t>
            </a:r>
            <a:r>
              <a:rPr lang="pt-BR" b="1" dirty="0">
                <a:latin typeface="Arial" charset="0"/>
                <a:ea typeface="+mn-ea"/>
                <a:cs typeface="Arial" charset="0"/>
              </a:rPr>
              <a:t> </a:t>
            </a:r>
            <a:r>
              <a:rPr lang="pt-BR" b="1" dirty="0" err="1">
                <a:latin typeface="Arial" charset="0"/>
                <a:ea typeface="+mn-ea"/>
                <a:cs typeface="Arial" charset="0"/>
              </a:rPr>
              <a:t>suvisa</a:t>
            </a:r>
            <a:endParaRPr lang="pt-BR" b="1" dirty="0">
              <a:latin typeface="Arial" charset="0"/>
              <a:ea typeface="+mn-ea"/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  <a:cs typeface="Arial" charset="0"/>
              </a:rPr>
              <a:t> Jeane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  <a:cs typeface="Arial" charset="0"/>
              </a:rPr>
              <a:t>Magnavita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  <a:cs typeface="Arial" charset="0"/>
              </a:rPr>
              <a:t>Diretora  </a:t>
            </a:r>
            <a:r>
              <a:rPr lang="pt-BR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n-ea"/>
                <a:cs typeface="Arial" charset="0"/>
              </a:rPr>
              <a:t>divep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Arial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Gabriel Muricy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Coordenador  </a:t>
            </a:r>
            <a:r>
              <a:rPr lang="pt-BR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codtv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Arial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Marta Lima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Marina Paim/Tamires Lobo (estagiárias)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Gt</a:t>
            </a: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 </a:t>
            </a:r>
            <a:r>
              <a:rPr lang="pt-BR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Esquistososmose</a:t>
            </a: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 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Arial" pitchFamily="34" charset="0"/>
            </a:endParaRP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Tel./fax.: (071) - 3116-0058</a:t>
            </a:r>
          </a:p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Email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: divep.esquistossomose@sa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  <a:hlinkClick r:id="rId3"/>
              </a:rPr>
              <a:t>ú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Arial" pitchFamily="34" charset="0"/>
              </a:rPr>
              <a:t>de.ba.gov.br</a:t>
            </a:r>
            <a:r>
              <a:rPr lang="pt-BR" sz="2000" dirty="0">
                <a:solidFill>
                  <a:srgbClr val="002060"/>
                </a:solidFill>
                <a:ea typeface="+mn-ea"/>
                <a:cs typeface="Arial" pitchFamily="34" charset="0"/>
              </a:rPr>
              <a:t>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000" dirty="0">
                <a:solidFill>
                  <a:srgbClr val="011F63"/>
                </a:solidFill>
                <a:latin typeface="Arial" charset="0"/>
                <a:ea typeface="+mn-ea"/>
                <a:cs typeface="Arial" charset="0"/>
              </a:rPr>
              <a:t>http://www.saude.ba.gov.br/suvisa/vigilancia-epidemiologica/doencas-de-transmissao-vetorial/esquistossomose/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dirty="0">
              <a:solidFill>
                <a:srgbClr val="011F63"/>
              </a:solidFill>
              <a:latin typeface="Arial" charset="0"/>
              <a:ea typeface="+mn-ea"/>
              <a:cs typeface="Arial" charset="0"/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2000" dirty="0">
              <a:solidFill>
                <a:srgbClr val="011F63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4"/>
          <p:cNvSpPr txBox="1">
            <a:spLocks noChangeArrowheads="1"/>
          </p:cNvSpPr>
          <p:nvPr/>
        </p:nvSpPr>
        <p:spPr bwMode="auto">
          <a:xfrm>
            <a:off x="276521" y="393788"/>
            <a:ext cx="920907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 b="1"/>
              <a:t>HOSPEDEIRO DEFINITIVO</a:t>
            </a:r>
          </a:p>
          <a:p>
            <a:pPr algn="just"/>
            <a:endParaRPr lang="pt-BR" altLang="pt-BR" sz="2400"/>
          </a:p>
          <a:p>
            <a:pPr algn="just"/>
            <a:r>
              <a:rPr lang="pt-BR" altLang="pt-BR" sz="2400"/>
              <a:t>O homem é o principal hospedeiro definitivo e nele o parasita apresenta a forma adulta, reproduz-se sexualmente e possibilita a eliminação de ovos do </a:t>
            </a:r>
            <a:r>
              <a:rPr lang="pt-BR" altLang="pt-BR" sz="2400" i="1"/>
              <a:t>S. mansoni </a:t>
            </a:r>
            <a:r>
              <a:rPr lang="pt-BR" altLang="pt-BR" sz="2400"/>
              <a:t>no ambiente, pelas fezes, ocasionando a contaminação de coleções hídricas.</a:t>
            </a:r>
          </a:p>
          <a:p>
            <a:pPr algn="just"/>
            <a:endParaRPr lang="pt-BR" altLang="pt-BR" sz="2400"/>
          </a:p>
          <a:p>
            <a:pPr algn="just"/>
            <a:endParaRPr lang="pt-BR" altLang="pt-BR" sz="2400"/>
          </a:p>
          <a:p>
            <a:endParaRPr lang="pt-BR" altLang="pt-BR" sz="2400"/>
          </a:p>
        </p:txBody>
      </p:sp>
      <p:pic>
        <p:nvPicPr>
          <p:cNvPr id="19459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587" y="2591129"/>
            <a:ext cx="4606286" cy="2396857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4"/>
          <p:cNvSpPr txBox="1">
            <a:spLocks noChangeArrowheads="1"/>
          </p:cNvSpPr>
          <p:nvPr/>
        </p:nvSpPr>
        <p:spPr bwMode="auto">
          <a:xfrm>
            <a:off x="276521" y="393792"/>
            <a:ext cx="920907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000" b="1"/>
              <a:t>HOSPEDEIRO INTERMEDIÁRIO</a:t>
            </a:r>
          </a:p>
          <a:p>
            <a:pPr algn="just"/>
            <a:endParaRPr lang="pt-BR" altLang="pt-BR" sz="2000"/>
          </a:p>
          <a:p>
            <a:pPr algn="just"/>
            <a:r>
              <a:rPr lang="pt-BR" altLang="pt-BR" sz="2000"/>
              <a:t>O ciclo biológico do </a:t>
            </a:r>
            <a:r>
              <a:rPr lang="pt-BR" altLang="pt-BR" sz="2000" i="1"/>
              <a:t>S. mansoni </a:t>
            </a:r>
            <a:r>
              <a:rPr lang="pt-BR" altLang="pt-BR" sz="2000"/>
              <a:t>depende da presença do hospedeiro intermediário no ambiente. Os caramujos pertencentes à família Planorbidae e gênero </a:t>
            </a:r>
            <a:r>
              <a:rPr lang="pt-BR" altLang="pt-BR" sz="2000" i="1"/>
              <a:t>Biomphalaria</a:t>
            </a:r>
            <a:r>
              <a:rPr lang="pt-BR" altLang="pt-BR" sz="2000"/>
              <a:t>, são os organismo que possibilitam a reprodução assexuada do verme. Eles habitam coleções hídricas de água doce, com pouca correnteza ou parada, como riachos ou córregos. No Brasil, as espécies </a:t>
            </a:r>
            <a:r>
              <a:rPr lang="pt-BR" altLang="pt-BR" sz="2000" i="1"/>
              <a:t>Biomphalaria glabrata</a:t>
            </a:r>
            <a:r>
              <a:rPr lang="pt-BR" altLang="pt-BR" sz="2000"/>
              <a:t>, </a:t>
            </a:r>
            <a:r>
              <a:rPr lang="pt-BR" altLang="pt-BR" sz="2000" i="1"/>
              <a:t>Biomphalaria straminea</a:t>
            </a:r>
            <a:r>
              <a:rPr lang="pt-BR" altLang="pt-BR" sz="2000"/>
              <a:t> e </a:t>
            </a:r>
            <a:r>
              <a:rPr lang="pt-BR" altLang="pt-BR" sz="2000" i="1"/>
              <a:t>Biomphalaria tenagophila</a:t>
            </a:r>
            <a:r>
              <a:rPr lang="pt-BR" altLang="pt-BR" sz="2000"/>
              <a:t> estão envolvidas na disseminação da esquistossomose. </a:t>
            </a:r>
          </a:p>
          <a:p>
            <a:endParaRPr lang="pt-BR" altLang="pt-BR"/>
          </a:p>
        </p:txBody>
      </p:sp>
      <p:pic>
        <p:nvPicPr>
          <p:cNvPr id="20483" name="Image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921" y="2815589"/>
            <a:ext cx="3293704" cy="285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90" y="133390"/>
            <a:ext cx="7019113" cy="4032448"/>
          </a:xfrm>
          <a:prstGeom prst="rect">
            <a:avLst/>
          </a:prstGeom>
          <a:noFill/>
          <a:ln w="9525">
            <a:solidFill>
              <a:srgbClr val="0084D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456" y="4165838"/>
            <a:ext cx="3689229" cy="122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1833</Words>
  <Application>Microsoft Office PowerPoint</Application>
  <PresentationFormat>Personalizar</PresentationFormat>
  <Paragraphs>412</Paragraphs>
  <Slides>60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60</vt:i4>
      </vt:variant>
    </vt:vector>
  </HeadingPairs>
  <TitlesOfParts>
    <vt:vector size="73" baseType="lpstr">
      <vt:lpstr>Microsoft YaHei</vt:lpstr>
      <vt:lpstr>Arial</vt:lpstr>
      <vt:lpstr>Calibri</vt:lpstr>
      <vt:lpstr>Comic Sans MS</vt:lpstr>
      <vt:lpstr>DejaVu Sans</vt:lpstr>
      <vt:lpstr>Lucida Sans Unicode</vt:lpstr>
      <vt:lpstr>Segoe UI</vt:lpstr>
      <vt:lpstr>Symbol</vt:lpstr>
      <vt:lpstr>Times New Roman</vt:lpstr>
      <vt:lpstr>Wingdings</vt:lpstr>
      <vt:lpstr>Tema do Office</vt:lpstr>
      <vt:lpstr>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PCE 101- Busca Ativa (SISPCE)</vt:lpstr>
      <vt:lpstr>PCE 108 – Rede Básica (SISPCE)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Cenário Epidemiológico AIDS BAHIA</dc:title>
  <dc:creator>Aldacira de Jesus Ferreira Estrela Teles</dc:creator>
  <cp:lastModifiedBy>Marta Santana Lima Pereira</cp:lastModifiedBy>
  <cp:revision>151</cp:revision>
  <cp:lastPrinted>2019-07-17T16:24:18Z</cp:lastPrinted>
  <dcterms:created xsi:type="dcterms:W3CDTF">2015-02-04T20:08:14Z</dcterms:created>
  <dcterms:modified xsi:type="dcterms:W3CDTF">2019-07-17T16:24:31Z</dcterms:modified>
</cp:coreProperties>
</file>