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9" r:id="rId3"/>
    <p:sldId id="258" r:id="rId4"/>
    <p:sldId id="260" r:id="rId5"/>
    <p:sldId id="261" r:id="rId6"/>
    <p:sldId id="262" r:id="rId7"/>
    <p:sldId id="267" r:id="rId8"/>
    <p:sldId id="292" r:id="rId9"/>
    <p:sldId id="293" r:id="rId10"/>
    <p:sldId id="294" r:id="rId11"/>
    <p:sldId id="269" r:id="rId12"/>
    <p:sldId id="270" r:id="rId13"/>
    <p:sldId id="271" r:id="rId14"/>
    <p:sldId id="276" r:id="rId15"/>
    <p:sldId id="277" r:id="rId16"/>
    <p:sldId id="278" r:id="rId17"/>
    <p:sldId id="285" r:id="rId18"/>
    <p:sldId id="286" r:id="rId19"/>
    <p:sldId id="287" r:id="rId20"/>
    <p:sldId id="279" r:id="rId21"/>
    <p:sldId id="291" r:id="rId22"/>
    <p:sldId id="281" r:id="rId23"/>
    <p:sldId id="282" r:id="rId24"/>
    <p:sldId id="283" r:id="rId25"/>
    <p:sldId id="288" r:id="rId26"/>
    <p:sldId id="290" r:id="rId27"/>
    <p:sldId id="280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ário do Windows" initials="UdW" lastIdx="2" clrIdx="0">
    <p:extLst>
      <p:ext uri="{19B8F6BF-5375-455C-9EA6-DF929625EA0E}">
        <p15:presenceInfo xmlns:p15="http://schemas.microsoft.com/office/powerpoint/2012/main" userId="Usuário do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51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E:\Dropbox\FUNCIA%20FR\Atividade_Profissional\CARLOS%20OCKE%202016-2018\2018\EC95_CONTRAFACTUAL_2001-2017_ENVIAR_LOTE_5_0419_AP&#211;S_TEL_COR_rev0420_04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Graf1_PIB_Graf2_RCL_1504!$G$1</c:f>
              <c:strCache>
                <c:ptCount val="1"/>
                <c:pt idx="0">
                  <c:v>EC 29 - Despesa Empenhada Efetiva ASPS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Graf1_PIB_Graf2_RCL_1504!$A$4:$A$18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Graf1_PIB_Graf2_RCL_1504!$H$4:$H$18</c:f>
              <c:numCache>
                <c:formatCode>0.00%</c:formatCode>
                <c:ptCount val="15"/>
                <c:pt idx="0">
                  <c:v>1.7080734598845567E-2</c:v>
                </c:pt>
                <c:pt idx="1">
                  <c:v>1.6615431421844518E-2</c:v>
                </c:pt>
                <c:pt idx="2">
                  <c:v>1.5821851030402966E-2</c:v>
                </c:pt>
                <c:pt idx="3">
                  <c:v>1.6704622647568959E-2</c:v>
                </c:pt>
                <c:pt idx="4">
                  <c:v>1.7113260733888091E-2</c:v>
                </c:pt>
                <c:pt idx="5">
                  <c:v>1.6912638124039585E-2</c:v>
                </c:pt>
                <c:pt idx="6">
                  <c:v>1.6286475491474418E-2</c:v>
                </c:pt>
                <c:pt idx="7">
                  <c:v>1.565056956515733E-2</c:v>
                </c:pt>
                <c:pt idx="8">
                  <c:v>1.7482619579633828E-2</c:v>
                </c:pt>
                <c:pt idx="9">
                  <c:v>1.5946381316608711E-2</c:v>
                </c:pt>
                <c:pt idx="10">
                  <c:v>1.6527872566882873E-2</c:v>
                </c:pt>
                <c:pt idx="11">
                  <c:v>1.6628689280462579E-2</c:v>
                </c:pt>
                <c:pt idx="12">
                  <c:v>1.5577492502746352E-2</c:v>
                </c:pt>
                <c:pt idx="13">
                  <c:v>1.5902280395774116E-2</c:v>
                </c:pt>
                <c:pt idx="14">
                  <c:v>1.6687527759074831E-2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9A-4B93-97BB-50AFA5D214F5}"/>
            </c:ext>
          </c:extLst>
        </c:ser>
        <c:ser>
          <c:idx val="1"/>
          <c:order val="1"/>
          <c:tx>
            <c:strRef>
              <c:f>Graf1_PIB_Graf2_RCL_1504!$J$1</c:f>
              <c:strCache>
                <c:ptCount val="1"/>
                <c:pt idx="0">
                  <c:v>EC 95 - Projeção Piso ASPS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Graf1_PIB_Graf2_RCL_1504!$A$4:$A$18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Graf1_PIB_Graf2_RCL_1504!$K$4:$K$18</c:f>
              <c:numCache>
                <c:formatCode>0.00%</c:formatCode>
                <c:ptCount val="15"/>
                <c:pt idx="0">
                  <c:v>1.9254054282414189E-2</c:v>
                </c:pt>
                <c:pt idx="1">
                  <c:v>2.0344855717332175E-2</c:v>
                </c:pt>
                <c:pt idx="2">
                  <c:v>1.8981521101778386E-2</c:v>
                </c:pt>
                <c:pt idx="3">
                  <c:v>1.9416499092835496E-2</c:v>
                </c:pt>
                <c:pt idx="4">
                  <c:v>1.8573910700432145E-2</c:v>
                </c:pt>
                <c:pt idx="5">
                  <c:v>1.7949007026424203E-2</c:v>
                </c:pt>
                <c:pt idx="6">
                  <c:v>1.6538878087335979E-2</c:v>
                </c:pt>
                <c:pt idx="7">
                  <c:v>1.5001024290414708E-2</c:v>
                </c:pt>
                <c:pt idx="8">
                  <c:v>1.4844479923955203E-2</c:v>
                </c:pt>
                <c:pt idx="9">
                  <c:v>1.3343845764188716E-2</c:v>
                </c:pt>
                <c:pt idx="10">
                  <c:v>1.2421627443387531E-2</c:v>
                </c:pt>
                <c:pt idx="11">
                  <c:v>1.2048256329523603E-2</c:v>
                </c:pt>
                <c:pt idx="12">
                  <c:v>1.1415580934661274E-2</c:v>
                </c:pt>
                <c:pt idx="13">
                  <c:v>1.1237569261623242E-2</c:v>
                </c:pt>
                <c:pt idx="14">
                  <c:v>1.1537361629574335E-2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9A-4B93-97BB-50AFA5D21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1839168"/>
        <c:axId val="571827408"/>
      </c:lineChart>
      <c:catAx>
        <c:axId val="57183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1827408"/>
        <c:crosses val="autoZero"/>
        <c:auto val="1"/>
        <c:lblAlgn val="ctr"/>
        <c:lblOffset val="100"/>
        <c:noMultiLvlLbl val="0"/>
      </c:catAx>
      <c:valAx>
        <c:axId val="571827408"/>
        <c:scaling>
          <c:orientation val="minMax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 b="1" baseline="0"/>
                  <a:t>PIB</a:t>
                </a:r>
                <a:endParaRPr lang="pt-BR" sz="16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183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486425939181843"/>
          <c:y val="0.16586135777449196"/>
          <c:w val="0.25503473050717146"/>
          <c:h val="0.668277284451016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87CC56-83C8-462E-9C18-CC4612F4EA7C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</dgm:pt>
    <dgm:pt modelId="{2C8349EC-FD63-452C-9B5A-EBDF5F13FE20}">
      <dgm:prSet phldrT="[Texto]"/>
      <dgm:spPr/>
      <dgm:t>
        <a:bodyPr/>
        <a:lstStyle/>
        <a:p>
          <a:r>
            <a:rPr lang="pt-BR" dirty="0"/>
            <a:t>R$ 3,60 pessoa/dia </a:t>
          </a:r>
        </a:p>
      </dgm:t>
    </dgm:pt>
    <dgm:pt modelId="{31F1E1CD-9F4D-4BB4-9F79-6784CD578664}" type="parTrans" cxnId="{ECD60B31-B31C-453D-B149-9C0404073141}">
      <dgm:prSet/>
      <dgm:spPr/>
      <dgm:t>
        <a:bodyPr/>
        <a:lstStyle/>
        <a:p>
          <a:endParaRPr lang="pt-BR"/>
        </a:p>
      </dgm:t>
    </dgm:pt>
    <dgm:pt modelId="{BCDD46A8-DCE4-4C72-A9EF-051F6D0C6772}" type="sibTrans" cxnId="{ECD60B31-B31C-453D-B149-9C0404073141}">
      <dgm:prSet/>
      <dgm:spPr/>
      <dgm:t>
        <a:bodyPr/>
        <a:lstStyle/>
        <a:p>
          <a:endParaRPr lang="pt-BR"/>
        </a:p>
      </dgm:t>
    </dgm:pt>
    <dgm:pt modelId="{3636A1D8-AA14-4602-8D7C-D7A4083E6A21}">
      <dgm:prSet phldrT="[Texto]"/>
      <dgm:spPr/>
      <dgm:t>
        <a:bodyPr/>
        <a:lstStyle/>
        <a:p>
          <a:r>
            <a:rPr lang="pt-BR" dirty="0"/>
            <a:t>R$ 108,00 pessoa/mês</a:t>
          </a:r>
        </a:p>
      </dgm:t>
    </dgm:pt>
    <dgm:pt modelId="{D71021C9-A77C-441A-BCE8-342C0DD271C1}" type="parTrans" cxnId="{0E413DF1-7E2F-4550-819B-250532C082AB}">
      <dgm:prSet/>
      <dgm:spPr/>
      <dgm:t>
        <a:bodyPr/>
        <a:lstStyle/>
        <a:p>
          <a:endParaRPr lang="pt-BR"/>
        </a:p>
      </dgm:t>
    </dgm:pt>
    <dgm:pt modelId="{074D731A-8522-4A6D-8220-580A49B410EC}" type="sibTrans" cxnId="{0E413DF1-7E2F-4550-819B-250532C082AB}">
      <dgm:prSet/>
      <dgm:spPr/>
      <dgm:t>
        <a:bodyPr/>
        <a:lstStyle/>
        <a:p>
          <a:endParaRPr lang="pt-BR"/>
        </a:p>
      </dgm:t>
    </dgm:pt>
    <dgm:pt modelId="{D57427D0-FAD1-4C87-A05F-BB4FCCDEE27F}">
      <dgm:prSet phldrT="[Texto]"/>
      <dgm:spPr/>
      <dgm:t>
        <a:bodyPr/>
        <a:lstStyle/>
        <a:p>
          <a:r>
            <a:rPr lang="pt-BR" dirty="0"/>
            <a:t>R$ 1.300,00 pessoa/ano</a:t>
          </a:r>
        </a:p>
      </dgm:t>
    </dgm:pt>
    <dgm:pt modelId="{28420411-CFA3-438B-8CB2-CB9A7A4A67A7}" type="parTrans" cxnId="{2E24FB5E-0C89-4463-B0A3-6B35771B3721}">
      <dgm:prSet/>
      <dgm:spPr/>
      <dgm:t>
        <a:bodyPr/>
        <a:lstStyle/>
        <a:p>
          <a:endParaRPr lang="pt-BR"/>
        </a:p>
      </dgm:t>
    </dgm:pt>
    <dgm:pt modelId="{9135DBF6-087E-4ADA-A637-F3917F37DE62}" type="sibTrans" cxnId="{2E24FB5E-0C89-4463-B0A3-6B35771B3721}">
      <dgm:prSet/>
      <dgm:spPr/>
      <dgm:t>
        <a:bodyPr/>
        <a:lstStyle/>
        <a:p>
          <a:endParaRPr lang="pt-BR"/>
        </a:p>
      </dgm:t>
    </dgm:pt>
    <dgm:pt modelId="{7714704F-04FB-48A7-9480-F90D1CFAF435}" type="pres">
      <dgm:prSet presAssocID="{E087CC56-83C8-462E-9C18-CC4612F4EA7C}" presName="Name0" presStyleCnt="0">
        <dgm:presLayoutVars>
          <dgm:dir/>
          <dgm:resizeHandles val="exact"/>
        </dgm:presLayoutVars>
      </dgm:prSet>
      <dgm:spPr/>
    </dgm:pt>
    <dgm:pt modelId="{55F6FCA5-1CAD-4E67-895E-C99EDA06D64A}" type="pres">
      <dgm:prSet presAssocID="{2C8349EC-FD63-452C-9B5A-EBDF5F13FE20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0809AD-67DF-4A1E-8274-9FD6E52FDF72}" type="pres">
      <dgm:prSet presAssocID="{BCDD46A8-DCE4-4C72-A9EF-051F6D0C6772}" presName="parSpace" presStyleCnt="0"/>
      <dgm:spPr/>
    </dgm:pt>
    <dgm:pt modelId="{51746454-DF8D-40E4-B0F8-FCA69C165CE3}" type="pres">
      <dgm:prSet presAssocID="{3636A1D8-AA14-4602-8D7C-D7A4083E6A21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25D764-79D3-46BE-A797-0B297B90FDA0}" type="pres">
      <dgm:prSet presAssocID="{074D731A-8522-4A6D-8220-580A49B410EC}" presName="parSpace" presStyleCnt="0"/>
      <dgm:spPr/>
    </dgm:pt>
    <dgm:pt modelId="{553A5CF7-0D6D-48E6-BC7A-8E632500D7BC}" type="pres">
      <dgm:prSet presAssocID="{D57427D0-FAD1-4C87-A05F-BB4FCCDEE27F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0606F20-8282-4405-B5C2-0B51B43C11E5}" type="presOf" srcId="{2C8349EC-FD63-452C-9B5A-EBDF5F13FE20}" destId="{55F6FCA5-1CAD-4E67-895E-C99EDA06D64A}" srcOrd="0" destOrd="0" presId="urn:microsoft.com/office/officeart/2005/8/layout/hChevron3"/>
    <dgm:cxn modelId="{14DB8624-E905-4202-870A-612F3997BBD2}" type="presOf" srcId="{D57427D0-FAD1-4C87-A05F-BB4FCCDEE27F}" destId="{553A5CF7-0D6D-48E6-BC7A-8E632500D7BC}" srcOrd="0" destOrd="0" presId="urn:microsoft.com/office/officeart/2005/8/layout/hChevron3"/>
    <dgm:cxn modelId="{ECD60B31-B31C-453D-B149-9C0404073141}" srcId="{E087CC56-83C8-462E-9C18-CC4612F4EA7C}" destId="{2C8349EC-FD63-452C-9B5A-EBDF5F13FE20}" srcOrd="0" destOrd="0" parTransId="{31F1E1CD-9F4D-4BB4-9F79-6784CD578664}" sibTransId="{BCDD46A8-DCE4-4C72-A9EF-051F6D0C6772}"/>
    <dgm:cxn modelId="{0731FF9D-00B3-4C15-9CF5-91C819B66BD8}" type="presOf" srcId="{3636A1D8-AA14-4602-8D7C-D7A4083E6A21}" destId="{51746454-DF8D-40E4-B0F8-FCA69C165CE3}" srcOrd="0" destOrd="0" presId="urn:microsoft.com/office/officeart/2005/8/layout/hChevron3"/>
    <dgm:cxn modelId="{9D2B4CA2-1E45-4095-914C-A949BF95CF33}" type="presOf" srcId="{E087CC56-83C8-462E-9C18-CC4612F4EA7C}" destId="{7714704F-04FB-48A7-9480-F90D1CFAF435}" srcOrd="0" destOrd="0" presId="urn:microsoft.com/office/officeart/2005/8/layout/hChevron3"/>
    <dgm:cxn modelId="{2E24FB5E-0C89-4463-B0A3-6B35771B3721}" srcId="{E087CC56-83C8-462E-9C18-CC4612F4EA7C}" destId="{D57427D0-FAD1-4C87-A05F-BB4FCCDEE27F}" srcOrd="2" destOrd="0" parTransId="{28420411-CFA3-438B-8CB2-CB9A7A4A67A7}" sibTransId="{9135DBF6-087E-4ADA-A637-F3917F37DE62}"/>
    <dgm:cxn modelId="{0E413DF1-7E2F-4550-819B-250532C082AB}" srcId="{E087CC56-83C8-462E-9C18-CC4612F4EA7C}" destId="{3636A1D8-AA14-4602-8D7C-D7A4083E6A21}" srcOrd="1" destOrd="0" parTransId="{D71021C9-A77C-441A-BCE8-342C0DD271C1}" sibTransId="{074D731A-8522-4A6D-8220-580A49B410EC}"/>
    <dgm:cxn modelId="{50906CA6-DA90-49D8-877A-16BE36AA8C4C}" type="presParOf" srcId="{7714704F-04FB-48A7-9480-F90D1CFAF435}" destId="{55F6FCA5-1CAD-4E67-895E-C99EDA06D64A}" srcOrd="0" destOrd="0" presId="urn:microsoft.com/office/officeart/2005/8/layout/hChevron3"/>
    <dgm:cxn modelId="{7FE110D8-6F29-443D-BA83-EC00C7967BF2}" type="presParOf" srcId="{7714704F-04FB-48A7-9480-F90D1CFAF435}" destId="{970809AD-67DF-4A1E-8274-9FD6E52FDF72}" srcOrd="1" destOrd="0" presId="urn:microsoft.com/office/officeart/2005/8/layout/hChevron3"/>
    <dgm:cxn modelId="{3F283419-20AD-4C43-9A62-75DFA49A7DF6}" type="presParOf" srcId="{7714704F-04FB-48A7-9480-F90D1CFAF435}" destId="{51746454-DF8D-40E4-B0F8-FCA69C165CE3}" srcOrd="2" destOrd="0" presId="urn:microsoft.com/office/officeart/2005/8/layout/hChevron3"/>
    <dgm:cxn modelId="{7C92599C-9867-4CCF-A90E-83A8082A5783}" type="presParOf" srcId="{7714704F-04FB-48A7-9480-F90D1CFAF435}" destId="{3E25D764-79D3-46BE-A797-0B297B90FDA0}" srcOrd="3" destOrd="0" presId="urn:microsoft.com/office/officeart/2005/8/layout/hChevron3"/>
    <dgm:cxn modelId="{E0D272F3-3C7C-4535-A31C-1B9E197AB945}" type="presParOf" srcId="{7714704F-04FB-48A7-9480-F90D1CFAF435}" destId="{553A5CF7-0D6D-48E6-BC7A-8E632500D7B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6FCA5-1CAD-4E67-895E-C99EDA06D64A}">
      <dsp:nvSpPr>
        <dsp:cNvPr id="0" name=""/>
        <dsp:cNvSpPr/>
      </dsp:nvSpPr>
      <dsp:spPr>
        <a:xfrm>
          <a:off x="3490" y="0"/>
          <a:ext cx="3052641" cy="108012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686" tIns="77343" rIns="38672" bIns="77343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/>
            <a:t>R$ 3,60 pessoa/dia </a:t>
          </a:r>
        </a:p>
      </dsp:txBody>
      <dsp:txXfrm>
        <a:off x="3490" y="0"/>
        <a:ext cx="2782611" cy="1080120"/>
      </dsp:txXfrm>
    </dsp:sp>
    <dsp:sp modelId="{51746454-DF8D-40E4-B0F8-FCA69C165CE3}">
      <dsp:nvSpPr>
        <dsp:cNvPr id="0" name=""/>
        <dsp:cNvSpPr/>
      </dsp:nvSpPr>
      <dsp:spPr>
        <a:xfrm>
          <a:off x="2445604" y="0"/>
          <a:ext cx="3052641" cy="108012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77343" rIns="38672" bIns="77343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/>
            <a:t>R$ 108,00 pessoa/mês</a:t>
          </a:r>
        </a:p>
      </dsp:txBody>
      <dsp:txXfrm>
        <a:off x="2985664" y="0"/>
        <a:ext cx="1972521" cy="1080120"/>
      </dsp:txXfrm>
    </dsp:sp>
    <dsp:sp modelId="{553A5CF7-0D6D-48E6-BC7A-8E632500D7BC}">
      <dsp:nvSpPr>
        <dsp:cNvPr id="0" name=""/>
        <dsp:cNvSpPr/>
      </dsp:nvSpPr>
      <dsp:spPr>
        <a:xfrm>
          <a:off x="4887717" y="0"/>
          <a:ext cx="3052641" cy="108012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77343" rIns="38672" bIns="77343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/>
            <a:t>R$ 1.300,00 pessoa/ano</a:t>
          </a:r>
        </a:p>
      </dsp:txBody>
      <dsp:txXfrm>
        <a:off x="5427777" y="0"/>
        <a:ext cx="1972521" cy="1080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41AFA-3AAF-4BCA-8486-E1AC27B16EDA}" type="datetimeFigureOut">
              <a:rPr lang="pt-BR" smtClean="0"/>
              <a:t>07/11/2019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6541F-6B1A-4682-8FB1-7A6BCFE53D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219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Bolha </a:t>
            </a:r>
            <a:r>
              <a:rPr lang="pt-BR" dirty="0" err="1"/>
              <a:t>imobiliaria</a:t>
            </a:r>
            <a:r>
              <a:rPr lang="pt-BR" dirty="0"/>
              <a:t> – </a:t>
            </a:r>
            <a:r>
              <a:rPr lang="pt-BR" dirty="0" err="1"/>
              <a:t>emprestimos</a:t>
            </a:r>
            <a:r>
              <a:rPr lang="pt-BR" dirty="0"/>
              <a:t> </a:t>
            </a:r>
            <a:r>
              <a:rPr lang="pt-BR" dirty="0" err="1"/>
              <a:t>bancarios</a:t>
            </a:r>
            <a:r>
              <a:rPr lang="pt-BR" dirty="0"/>
              <a:t> a juros baixo – compra de casas – supervalorização e queda.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75C90-2816-42E2-B69F-E4DF8135600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9888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HIV – drogas </a:t>
            </a:r>
            <a:r>
              <a:rPr lang="pt-BR" dirty="0" err="1"/>
              <a:t>injetaveis</a:t>
            </a:r>
            <a:r>
              <a:rPr lang="pt-BR" dirty="0"/>
              <a:t> – seringas compartilhadas e DST</a:t>
            </a:r>
          </a:p>
          <a:p>
            <a:r>
              <a:rPr lang="pt-BR" dirty="0"/>
              <a:t>Pagar hipotecas em vez de medicamentos e seguro </a:t>
            </a:r>
            <a:r>
              <a:rPr lang="pt-BR" dirty="0" err="1"/>
              <a:t>saude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75C90-2816-42E2-B69F-E4DF8135600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4943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Primaria – </a:t>
            </a:r>
            <a:r>
              <a:rPr lang="pt-BR" dirty="0" err="1"/>
              <a:t>saude</a:t>
            </a:r>
            <a:r>
              <a:rPr lang="pt-BR" dirty="0"/>
              <a:t>, educa, </a:t>
            </a:r>
            <a:r>
              <a:rPr lang="pt-BR" dirty="0" err="1"/>
              <a:t>previdencia</a:t>
            </a:r>
            <a:r>
              <a:rPr lang="pt-BR" dirty="0"/>
              <a:t> etc... Divida publica e amortização da</a:t>
            </a:r>
            <a:r>
              <a:rPr lang="pt-BR" baseline="0" dirty="0"/>
              <a:t> divida fora da ec95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75C90-2816-42E2-B69F-E4DF8135600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9340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8D22CF-BAF4-4EFF-BEE6-D4F7AD7CE9D1}" type="slidenum">
              <a:rPr lang="pt-BR" altLang="pt-B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t-BR" altLang="pt-B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361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5B5190-5687-4F83-8B35-7DD48BF77AFD}" type="slidenum">
              <a:rPr lang="pt-BR" altLang="pt-BR" smtClean="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t-BR" altLang="pt-BR" smtClean="0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82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56E5-32CF-4CF9-A5C2-69611671913F}" type="datetimeFigureOut">
              <a:rPr lang="pt-BR" smtClean="0"/>
              <a:t>07/11/2019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564F-6FDA-4088-AD80-393910D352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589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56E5-32CF-4CF9-A5C2-69611671913F}" type="datetimeFigureOut">
              <a:rPr lang="pt-BR" smtClean="0"/>
              <a:t>07/11/2019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564F-6FDA-4088-AD80-393910D352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08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56E5-32CF-4CF9-A5C2-69611671913F}" type="datetimeFigureOut">
              <a:rPr lang="pt-BR" smtClean="0"/>
              <a:t>07/11/2019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564F-6FDA-4088-AD80-393910D352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042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34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56E5-32CF-4CF9-A5C2-69611671913F}" type="datetimeFigureOut">
              <a:rPr lang="pt-BR" smtClean="0"/>
              <a:t>07/11/2019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564F-6FDA-4088-AD80-393910D352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02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56E5-32CF-4CF9-A5C2-69611671913F}" type="datetimeFigureOut">
              <a:rPr lang="pt-BR" smtClean="0"/>
              <a:t>07/11/2019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564F-6FDA-4088-AD80-393910D352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57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56E5-32CF-4CF9-A5C2-69611671913F}" type="datetimeFigureOut">
              <a:rPr lang="pt-BR" smtClean="0"/>
              <a:t>07/11/2019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564F-6FDA-4088-AD80-393910D352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147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56E5-32CF-4CF9-A5C2-69611671913F}" type="datetimeFigureOut">
              <a:rPr lang="pt-BR" smtClean="0"/>
              <a:t>07/11/2019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564F-6FDA-4088-AD80-393910D352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102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56E5-32CF-4CF9-A5C2-69611671913F}" type="datetimeFigureOut">
              <a:rPr lang="pt-BR" smtClean="0"/>
              <a:t>07/11/2019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564F-6FDA-4088-AD80-393910D352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19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56E5-32CF-4CF9-A5C2-69611671913F}" type="datetimeFigureOut">
              <a:rPr lang="pt-BR" smtClean="0"/>
              <a:t>07/11/2019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564F-6FDA-4088-AD80-393910D352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63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56E5-32CF-4CF9-A5C2-69611671913F}" type="datetimeFigureOut">
              <a:rPr lang="pt-BR" smtClean="0"/>
              <a:t>07/11/2019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564F-6FDA-4088-AD80-393910D352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5529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56E5-32CF-4CF9-A5C2-69611671913F}" type="datetimeFigureOut">
              <a:rPr lang="pt-BR" smtClean="0"/>
              <a:t>07/11/2019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564F-6FDA-4088-AD80-393910D352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37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C56E5-32CF-4CF9-A5C2-69611671913F}" type="datetimeFigureOut">
              <a:rPr lang="pt-BR" smtClean="0"/>
              <a:t>07/11/2019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F564F-6FDA-4088-AD80-393910D352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59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legislacao.planalto.gov.br/legisla/legislacao.nsf/Viw_Identificacao/emc%2095-2016?OpenDocument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23696" y="3016469"/>
            <a:ext cx="8681545" cy="149247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4000" dirty="0" smtClean="0"/>
              <a:t>Como ficam o país e o Nordeste caso a EC 95 não seja derrubada?</a:t>
            </a:r>
          </a:p>
          <a:p>
            <a:pPr marL="0" indent="0" algn="ctr">
              <a:buNone/>
            </a:pPr>
            <a:r>
              <a:rPr lang="pt-BR" sz="3500" dirty="0" smtClean="0"/>
              <a:t>Erika Aragão</a:t>
            </a:r>
          </a:p>
          <a:p>
            <a:pPr marL="0" indent="0" algn="ctr">
              <a:buNone/>
            </a:pPr>
            <a:endParaRPr lang="pt-BR" sz="4000" dirty="0"/>
          </a:p>
          <a:p>
            <a:pPr marL="0" indent="0" algn="ctr">
              <a:buNone/>
            </a:pPr>
            <a:endParaRPr lang="pt-BR" sz="4000" dirty="0"/>
          </a:p>
        </p:txBody>
      </p:sp>
      <p:pic>
        <p:nvPicPr>
          <p:cNvPr id="4" name="Picture 2" descr="C:\Users\Cath\Pictures\isc ufb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3200"/>
            <a:ext cx="14573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-ufb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71" y="84137"/>
            <a:ext cx="1125537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1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303171" y="150648"/>
            <a:ext cx="2627587" cy="1783255"/>
          </a:xfrm>
          <a:prstGeom prst="rect">
            <a:avLst/>
          </a:prstGeom>
          <a:ln/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48" y="5181600"/>
            <a:ext cx="11204650" cy="140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2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tângulo 4"/>
          <p:cNvSpPr>
            <a:spLocks noChangeArrowheads="1"/>
          </p:cNvSpPr>
          <p:nvPr/>
        </p:nvSpPr>
        <p:spPr bwMode="auto">
          <a:xfrm>
            <a:off x="2144714" y="252413"/>
            <a:ext cx="8607369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4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Gasto público federal – SUS EC 29 X EC 95 </a:t>
            </a:r>
            <a:r>
              <a:rPr lang="pt-BR" altLang="pt-BR" sz="2400" b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\ Cenário </a:t>
            </a:r>
            <a:r>
              <a:rPr lang="pt-BR" altLang="pt-BR" sz="2400" b="1" dirty="0" err="1">
                <a:latin typeface="Franklin Gothic Book" panose="020B0503020102020204" pitchFamily="34" charset="0"/>
                <a:cs typeface="Arial" panose="020B0604020202020204" pitchFamily="34" charset="0"/>
              </a:rPr>
              <a:t>Contrafactual</a:t>
            </a:r>
            <a:r>
              <a:rPr lang="pt-BR" altLang="pt-BR" sz="24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 (em R$ per capita)</a:t>
            </a:r>
            <a:r>
              <a:rPr lang="pt-BR" altLang="pt-BR" sz="2400" dirty="0">
                <a:latin typeface="Franklin Gothic Book" panose="020B0503020102020204" pitchFamily="34" charset="0"/>
                <a:cs typeface="Arial" panose="020B0604020202020204" pitchFamily="34" charset="0"/>
              </a:rPr>
              <a:t>¹		</a:t>
            </a:r>
          </a:p>
        </p:txBody>
      </p:sp>
      <p:sp>
        <p:nvSpPr>
          <p:cNvPr id="24579" name="Retângulo 5"/>
          <p:cNvSpPr>
            <a:spLocks noChangeArrowheads="1"/>
          </p:cNvSpPr>
          <p:nvPr/>
        </p:nvSpPr>
        <p:spPr bwMode="auto">
          <a:xfrm>
            <a:off x="2063750" y="5635625"/>
            <a:ext cx="51498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900" b="1"/>
              <a:t>Elaboração: Funcia e Ocké-Reis (2018)	.		</a:t>
            </a:r>
          </a:p>
          <a:p>
            <a:pPr eaLnBrk="1" hangingPunct="1"/>
            <a:r>
              <a:rPr lang="pt-BR" altLang="pt-BR" sz="900" b="1"/>
              <a:t>Fonte: Adaptado de Ministério da Saúde/SIOPS e IBGE.</a:t>
            </a:r>
          </a:p>
          <a:p>
            <a:pPr eaLnBrk="1" hangingPunct="1"/>
            <a:r>
              <a:rPr lang="pt-BR" altLang="pt-BR" sz="900" b="1"/>
              <a:t>Nota: (1) valores deflacionados pelo IPCA/IBGE a preços médios de 2015.		</a:t>
            </a:r>
          </a:p>
        </p:txBody>
      </p:sp>
      <p:pic>
        <p:nvPicPr>
          <p:cNvPr id="24580" name="Imag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1" y="1484313"/>
            <a:ext cx="7808913" cy="41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Espaço Reservado para Data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srgbClr val="FFFFFF"/>
                </a:solidFill>
              </a:rPr>
              <a:t>Financiamento e Gestão do SUS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59334EE-55BD-4F28-B1AC-F3BB5E91F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FASIG/IGESP - Francisco Funcia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73AA5D3-10B4-44F0-9772-D02C18DF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43C61-481B-4F7B-84A1-C71D3F8F5CA7}" type="slidenum">
              <a:rPr lang="pt-BR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04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3A1C3B5A-4BC7-4CB2-8EB5-442824BB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7188" cy="1143000"/>
          </a:xfrm>
        </p:spPr>
        <p:txBody>
          <a:bodyPr/>
          <a:lstStyle/>
          <a:p>
            <a:pPr>
              <a:defRPr/>
            </a:pPr>
            <a:r>
              <a:rPr lang="pt-BR" altLang="pt-BR" sz="3200">
                <a:solidFill>
                  <a:schemeClr val="tx1">
                    <a:lumMod val="75000"/>
                    <a:lumOff val="25000"/>
                  </a:schemeClr>
                </a:solidFill>
              </a:rPr>
              <a:t>PLOA 2020 MS x PISO SUS</a:t>
            </a:r>
            <a:br>
              <a:rPr lang="pt-BR" altLang="pt-BR" sz="32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altLang="pt-BR" sz="3200">
                <a:solidFill>
                  <a:schemeClr val="tx1">
                    <a:lumMod val="75000"/>
                    <a:lumOff val="25000"/>
                  </a:schemeClr>
                </a:solidFill>
              </a:rPr>
              <a:t>Desfinanciamento Federal 1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A598E12E-C3E3-4F70-BC67-6BB2785B2D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847159"/>
              </p:ext>
            </p:extLst>
          </p:nvPr>
        </p:nvGraphicFramePr>
        <p:xfrm>
          <a:off x="945931" y="1334815"/>
          <a:ext cx="9182319" cy="4021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0731">
                  <a:extLst>
                    <a:ext uri="{9D8B030D-6E8A-4147-A177-3AD203B41FA5}">
                      <a16:colId xmlns:a16="http://schemas.microsoft.com/office/drawing/2014/main" val="3960613527"/>
                    </a:ext>
                  </a:extLst>
                </a:gridCol>
                <a:gridCol w="2820731">
                  <a:extLst>
                    <a:ext uri="{9D8B030D-6E8A-4147-A177-3AD203B41FA5}">
                      <a16:colId xmlns:a16="http://schemas.microsoft.com/office/drawing/2014/main" val="357288602"/>
                    </a:ext>
                  </a:extLst>
                </a:gridCol>
                <a:gridCol w="1793200">
                  <a:extLst>
                    <a:ext uri="{9D8B030D-6E8A-4147-A177-3AD203B41FA5}">
                      <a16:colId xmlns:a16="http://schemas.microsoft.com/office/drawing/2014/main" val="1773397660"/>
                    </a:ext>
                  </a:extLst>
                </a:gridCol>
                <a:gridCol w="1747657">
                  <a:extLst>
                    <a:ext uri="{9D8B030D-6E8A-4147-A177-3AD203B41FA5}">
                      <a16:colId xmlns:a16="http://schemas.microsoft.com/office/drawing/2014/main" val="74899377"/>
                    </a:ext>
                  </a:extLst>
                </a:gridCol>
              </a:tblGrid>
              <a:tr h="86910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ANO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RECEITA CORRENTE LÍQUIDA (RCL)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PISO FEDERAL SUS - ASPS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116993"/>
                  </a:ext>
                </a:extLst>
              </a:tr>
              <a:tr h="101618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R$ milhão (a preços correntes)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R$ milhão (a preços correntes)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% RCL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extLst>
                  <a:ext uri="{0D108BD9-81ED-4DB2-BD59-A6C34878D82A}">
                    <a16:rowId xmlns:a16="http://schemas.microsoft.com/office/drawing/2014/main" val="3208151004"/>
                  </a:ext>
                </a:extLst>
              </a:tr>
              <a:tr h="424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2016</a:t>
                      </a:r>
                      <a:endParaRPr lang="pt-B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709.930</a:t>
                      </a:r>
                      <a:endParaRPr lang="pt-B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106.490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15,00%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extLst>
                  <a:ext uri="{0D108BD9-81ED-4DB2-BD59-A6C34878D82A}">
                    <a16:rowId xmlns:a16="http://schemas.microsoft.com/office/drawing/2014/main" val="1899174918"/>
                  </a:ext>
                </a:extLst>
              </a:tr>
              <a:tr h="424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2017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727.254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109.088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15,00%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extLst>
                  <a:ext uri="{0D108BD9-81ED-4DB2-BD59-A6C34878D82A}">
                    <a16:rowId xmlns:a16="http://schemas.microsoft.com/office/drawing/2014/main" val="2194527148"/>
                  </a:ext>
                </a:extLst>
              </a:tr>
              <a:tr h="437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2018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805.348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112.361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13,95%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extLst>
                  <a:ext uri="{0D108BD9-81ED-4DB2-BD59-A6C34878D82A}">
                    <a16:rowId xmlns:a16="http://schemas.microsoft.com/office/drawing/2014/main" val="1042595417"/>
                  </a:ext>
                </a:extLst>
              </a:tr>
              <a:tr h="424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2019¹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845.489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117.293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13,87%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extLst>
                  <a:ext uri="{0D108BD9-81ED-4DB2-BD59-A6C34878D82A}">
                    <a16:rowId xmlns:a16="http://schemas.microsoft.com/office/drawing/2014/main" val="3390885526"/>
                  </a:ext>
                </a:extLst>
              </a:tr>
              <a:tr h="424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2020² 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882.500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121.246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13,74%</a:t>
                      </a:r>
                      <a:endParaRPr lang="pt-B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extLst>
                  <a:ext uri="{0D108BD9-81ED-4DB2-BD59-A6C34878D82A}">
                    <a16:rowId xmlns:a16="http://schemas.microsoft.com/office/drawing/2014/main" val="3381470881"/>
                  </a:ext>
                </a:extLst>
              </a:tr>
            </a:tbl>
          </a:graphicData>
        </a:graphic>
      </p:graphicFrame>
      <p:sp>
        <p:nvSpPr>
          <p:cNvPr id="18478" name="CaixaDeTexto 4"/>
          <p:cNvSpPr txBox="1">
            <a:spLocks noChangeArrowheads="1"/>
          </p:cNvSpPr>
          <p:nvPr/>
        </p:nvSpPr>
        <p:spPr bwMode="auto">
          <a:xfrm>
            <a:off x="714703" y="5300663"/>
            <a:ext cx="9413547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</a:pPr>
            <a:r>
              <a:rPr lang="pt-BR" altLang="pt-BR" sz="1000" dirty="0">
                <a:ea typeface="Calibri" panose="020F0502020204030204" pitchFamily="34" charset="0"/>
                <a:cs typeface="Times New Roman" panose="02020603050405020304" pitchFamily="18" charset="0"/>
              </a:rPr>
              <a:t>Elaboração Francisco </a:t>
            </a:r>
            <a:r>
              <a:rPr lang="pt-BR" altLang="pt-BR" sz="1000" dirty="0" err="1">
                <a:ea typeface="Calibri" panose="020F0502020204030204" pitchFamily="34" charset="0"/>
                <a:cs typeface="Times New Roman" panose="02020603050405020304" pitchFamily="18" charset="0"/>
              </a:rPr>
              <a:t>Funcia</a:t>
            </a:r>
            <a:r>
              <a:rPr lang="pt-BR" altLang="pt-BR" sz="1000" dirty="0">
                <a:ea typeface="Calibri" panose="020F0502020204030204" pitchFamily="34" charset="0"/>
                <a:cs typeface="Times New Roman" panose="02020603050405020304" pitchFamily="18" charset="0"/>
              </a:rPr>
              <a:t>. Fonte: Adaptado de Ministério de Saúde (Relatórios Anuais de Gestão e Apresentação do PLOA 2020), Secretaria do Tesouro Nacional (Demonstrativo da Receita Corrente Líquida), Projeto de Lei Orçamentária da União 2020, IBGE (IPCA) e Câmara dos Deputados (Raio X do Orçamento 2020).</a:t>
            </a:r>
          </a:p>
          <a:p>
            <a:pPr algn="just" eaLnBrk="1" hangingPunct="1">
              <a:lnSpc>
                <a:spcPct val="107000"/>
              </a:lnSpc>
            </a:pPr>
            <a:r>
              <a:rPr lang="pt-BR" altLang="pt-BR" sz="1000" dirty="0">
                <a:ea typeface="Calibri" panose="020F0502020204030204" pitchFamily="34" charset="0"/>
                <a:cs typeface="Times New Roman" panose="02020603050405020304" pitchFamily="18" charset="0"/>
              </a:rPr>
              <a:t>Notas:</a:t>
            </a:r>
          </a:p>
          <a:p>
            <a:pPr algn="just" eaLnBrk="1" hangingPunct="1">
              <a:lnSpc>
                <a:spcPct val="107000"/>
              </a:lnSpc>
            </a:pPr>
            <a:r>
              <a:rPr lang="pt-BR" altLang="pt-BR" sz="1000" dirty="0">
                <a:ea typeface="Calibri" panose="020F0502020204030204" pitchFamily="34" charset="0"/>
                <a:cs typeface="Times New Roman" panose="02020603050405020304" pitchFamily="18" charset="0"/>
              </a:rPr>
              <a:t>(1)RCL de 2019: adotado o valor disponível no Demonstrativo da Receita Corrente Líquida da Secretaria do Tesouro Nacional publicado em abril/2019.</a:t>
            </a:r>
          </a:p>
          <a:p>
            <a:pPr eaLnBrk="1" hangingPunct="1"/>
            <a:r>
              <a:rPr lang="pt-BR" altLang="pt-BR" sz="1000" dirty="0">
                <a:ea typeface="Calibri" panose="020F0502020204030204" pitchFamily="34" charset="0"/>
                <a:cs typeface="Times New Roman" panose="02020603050405020304" pitchFamily="18" charset="0"/>
              </a:rPr>
              <a:t>(2)RCL de 2020: adotado valor publicado no Raio X do Orçamento 2020 da Câmara dos Deputados</a:t>
            </a:r>
            <a:endParaRPr lang="pt-BR" altLang="pt-BR" sz="1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0B60FC0D-0378-487E-87D7-A07C1725F088}"/>
              </a:ext>
            </a:extLst>
          </p:cNvPr>
          <p:cNvSpPr/>
          <p:nvPr/>
        </p:nvSpPr>
        <p:spPr>
          <a:xfrm>
            <a:off x="9767889" y="4149726"/>
            <a:ext cx="288925" cy="379413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C1975FFE-4090-4666-BE1A-A2968FCA45BC}"/>
              </a:ext>
            </a:extLst>
          </p:cNvPr>
          <p:cNvSpPr/>
          <p:nvPr/>
        </p:nvSpPr>
        <p:spPr>
          <a:xfrm>
            <a:off x="9767889" y="4557713"/>
            <a:ext cx="288925" cy="37941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13F0E8BA-7F11-4634-85F1-1B8086B508AC}"/>
              </a:ext>
            </a:extLst>
          </p:cNvPr>
          <p:cNvSpPr/>
          <p:nvPr/>
        </p:nvSpPr>
        <p:spPr>
          <a:xfrm>
            <a:off x="9767889" y="4992688"/>
            <a:ext cx="288925" cy="38100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82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>
            <a:extLst>
              <a:ext uri="{FF2B5EF4-FFF2-40B4-BE49-F238E27FC236}">
                <a16:creationId xmlns:a16="http://schemas.microsoft.com/office/drawing/2014/main" id="{04E4CC84-B447-46FD-8F01-C71E77D44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274638"/>
            <a:ext cx="6418263" cy="1143000"/>
          </a:xfrm>
        </p:spPr>
        <p:txBody>
          <a:bodyPr/>
          <a:lstStyle/>
          <a:p>
            <a:pPr>
              <a:defRPr/>
            </a:pPr>
            <a:r>
              <a:rPr lang="pt-BR" altLang="pt-BR" sz="3200">
                <a:solidFill>
                  <a:schemeClr val="tx1">
                    <a:lumMod val="75000"/>
                    <a:lumOff val="25000"/>
                  </a:schemeClr>
                </a:solidFill>
              </a:rPr>
              <a:t>PLOA 2020 MS x PISO SUS</a:t>
            </a:r>
            <a:br>
              <a:rPr lang="pt-BR" altLang="pt-BR" sz="32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altLang="pt-BR" sz="3200">
                <a:solidFill>
                  <a:schemeClr val="tx1">
                    <a:lumMod val="75000"/>
                    <a:lumOff val="25000"/>
                  </a:schemeClr>
                </a:solidFill>
              </a:rPr>
              <a:t>Desfinanciamento Federal 2</a:t>
            </a: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0F221123-92F1-42E0-BE36-BC5BD60601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986597"/>
              </p:ext>
            </p:extLst>
          </p:nvPr>
        </p:nvGraphicFramePr>
        <p:xfrm>
          <a:off x="378370" y="1208692"/>
          <a:ext cx="10038809" cy="3804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6427">
                  <a:extLst>
                    <a:ext uri="{9D8B030D-6E8A-4147-A177-3AD203B41FA5}">
                      <a16:colId xmlns:a16="http://schemas.microsoft.com/office/drawing/2014/main" val="3762825870"/>
                    </a:ext>
                  </a:extLst>
                </a:gridCol>
                <a:gridCol w="1515397">
                  <a:extLst>
                    <a:ext uri="{9D8B030D-6E8A-4147-A177-3AD203B41FA5}">
                      <a16:colId xmlns:a16="http://schemas.microsoft.com/office/drawing/2014/main" val="335452558"/>
                    </a:ext>
                  </a:extLst>
                </a:gridCol>
                <a:gridCol w="1515397">
                  <a:extLst>
                    <a:ext uri="{9D8B030D-6E8A-4147-A177-3AD203B41FA5}">
                      <a16:colId xmlns:a16="http://schemas.microsoft.com/office/drawing/2014/main" val="3211440045"/>
                    </a:ext>
                  </a:extLst>
                </a:gridCol>
                <a:gridCol w="1515397">
                  <a:extLst>
                    <a:ext uri="{9D8B030D-6E8A-4147-A177-3AD203B41FA5}">
                      <a16:colId xmlns:a16="http://schemas.microsoft.com/office/drawing/2014/main" val="4000213181"/>
                    </a:ext>
                  </a:extLst>
                </a:gridCol>
                <a:gridCol w="1515397">
                  <a:extLst>
                    <a:ext uri="{9D8B030D-6E8A-4147-A177-3AD203B41FA5}">
                      <a16:colId xmlns:a16="http://schemas.microsoft.com/office/drawing/2014/main" val="356102879"/>
                    </a:ext>
                  </a:extLst>
                </a:gridCol>
                <a:gridCol w="1515397">
                  <a:extLst>
                    <a:ext uri="{9D8B030D-6E8A-4147-A177-3AD203B41FA5}">
                      <a16:colId xmlns:a16="http://schemas.microsoft.com/office/drawing/2014/main" val="1087520350"/>
                    </a:ext>
                  </a:extLst>
                </a:gridCol>
                <a:gridCol w="1515397">
                  <a:extLst>
                    <a:ext uri="{9D8B030D-6E8A-4147-A177-3AD203B41FA5}">
                      <a16:colId xmlns:a16="http://schemas.microsoft.com/office/drawing/2014/main" val="50053489"/>
                    </a:ext>
                  </a:extLst>
                </a:gridCol>
              </a:tblGrid>
              <a:tr h="1957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Ano</a:t>
                      </a:r>
                      <a:endParaRPr lang="pt-B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Piso ASPS (R$ milhão a preços correntes)</a:t>
                      </a:r>
                      <a:endParaRPr lang="pt-B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15% RCL (R$ milhão a preços correntes)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Perda Piso (R$ milhão a preços correntes)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Fator 2019 Deflator IPCA 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Perda Piso (R$ milhão a preços de 2019)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Perda Piso Acumulada (R$ milhão a preços de 2019) 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extLst>
                  <a:ext uri="{0D108BD9-81ED-4DB2-BD59-A6C34878D82A}">
                    <a16:rowId xmlns:a16="http://schemas.microsoft.com/office/drawing/2014/main" val="2195327183"/>
                  </a:ext>
                </a:extLst>
              </a:tr>
              <a:tr h="369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2016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106.490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106.490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0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1,1126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0,00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0,00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extLst>
                  <a:ext uri="{0D108BD9-81ED-4DB2-BD59-A6C34878D82A}">
                    <a16:rowId xmlns:a16="http://schemas.microsoft.com/office/drawing/2014/main" val="3121572301"/>
                  </a:ext>
                </a:extLst>
              </a:tr>
              <a:tr h="369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2017</a:t>
                      </a:r>
                      <a:endParaRPr lang="pt-B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109.088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109.088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0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1,0756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0,00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0,00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extLst>
                  <a:ext uri="{0D108BD9-81ED-4DB2-BD59-A6C34878D82A}">
                    <a16:rowId xmlns:a16="http://schemas.microsoft.com/office/drawing/2014/main" val="3898419447"/>
                  </a:ext>
                </a:extLst>
              </a:tr>
              <a:tr h="369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2018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112.361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120.802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-8.441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1,0375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0000"/>
                          </a:solidFill>
                          <a:effectLst/>
                        </a:rPr>
                        <a:t>-8.758,14</a:t>
                      </a:r>
                      <a:endParaRPr lang="pt-BR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FF0000"/>
                          </a:solidFill>
                          <a:effectLst/>
                        </a:rPr>
                        <a:t>-8.758,14</a:t>
                      </a:r>
                      <a:endParaRPr lang="pt-BR" sz="2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extLst>
                  <a:ext uri="{0D108BD9-81ED-4DB2-BD59-A6C34878D82A}">
                    <a16:rowId xmlns:a16="http://schemas.microsoft.com/office/drawing/2014/main" val="3543560952"/>
                  </a:ext>
                </a:extLst>
              </a:tr>
              <a:tr h="369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2019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117.293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126.823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-9.530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1,0000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FF0000"/>
                          </a:solidFill>
                          <a:effectLst/>
                        </a:rPr>
                        <a:t>-9.530,35</a:t>
                      </a:r>
                      <a:endParaRPr lang="pt-BR" sz="2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0000"/>
                          </a:solidFill>
                          <a:effectLst/>
                        </a:rPr>
                        <a:t>-18.288,49</a:t>
                      </a:r>
                      <a:endParaRPr lang="pt-BR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extLst>
                  <a:ext uri="{0D108BD9-81ED-4DB2-BD59-A6C34878D82A}">
                    <a16:rowId xmlns:a16="http://schemas.microsoft.com/office/drawing/2014/main" val="1854808450"/>
                  </a:ext>
                </a:extLst>
              </a:tr>
              <a:tr h="369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2020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121.246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132.375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-11.129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0,9662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FF0000"/>
                          </a:solidFill>
                          <a:effectLst/>
                        </a:rPr>
                        <a:t>-10.752,66</a:t>
                      </a:r>
                      <a:endParaRPr lang="pt-BR" sz="2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0000"/>
                          </a:solidFill>
                          <a:effectLst/>
                        </a:rPr>
                        <a:t>-29.041,15</a:t>
                      </a:r>
                      <a:endParaRPr lang="pt-BR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extLst>
                  <a:ext uri="{0D108BD9-81ED-4DB2-BD59-A6C34878D82A}">
                    <a16:rowId xmlns:a16="http://schemas.microsoft.com/office/drawing/2014/main" val="4249567452"/>
                  </a:ext>
                </a:extLst>
              </a:tr>
            </a:tbl>
          </a:graphicData>
        </a:graphic>
      </p:graphicFrame>
      <p:sp>
        <p:nvSpPr>
          <p:cNvPr id="19517" name="CaixaDeTexto 4"/>
          <p:cNvSpPr txBox="1">
            <a:spLocks noChangeArrowheads="1"/>
          </p:cNvSpPr>
          <p:nvPr/>
        </p:nvSpPr>
        <p:spPr bwMode="auto">
          <a:xfrm>
            <a:off x="220717" y="5013326"/>
            <a:ext cx="10426262" cy="147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</a:pPr>
            <a:r>
              <a:rPr lang="pt-BR" altLang="pt-BR" sz="1200" dirty="0">
                <a:ea typeface="Calibri" panose="020F0502020204030204" pitchFamily="34" charset="0"/>
                <a:cs typeface="Times New Roman" panose="02020603050405020304" pitchFamily="18" charset="0"/>
              </a:rPr>
              <a:t>Elaboração Francisco </a:t>
            </a:r>
            <a:r>
              <a:rPr lang="pt-BR" altLang="pt-BR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Funcia</a:t>
            </a:r>
            <a:r>
              <a:rPr lang="pt-BR" altLang="pt-BR" sz="1200" dirty="0">
                <a:ea typeface="Calibri" panose="020F0502020204030204" pitchFamily="34" charset="0"/>
                <a:cs typeface="Times New Roman" panose="02020603050405020304" pitchFamily="18" charset="0"/>
              </a:rPr>
              <a:t>. Fonte: Adaptado de Ministério de Saúde (Relatórios Anuais de Gestão e Apresentação do PLOA 2020), Secretaria do Tesouro Nacional (Demonstrativo da Receita Corrente Líquida), Projeto de Lei Orçamentária da União 2020, IBGE (IPCA) e Banco Central (Relatório Focus de 06/09/2019.</a:t>
            </a:r>
          </a:p>
          <a:p>
            <a:pPr algn="just" eaLnBrk="1" hangingPunct="1">
              <a:lnSpc>
                <a:spcPct val="107000"/>
              </a:lnSpc>
            </a:pPr>
            <a:r>
              <a:rPr lang="pt-BR" altLang="pt-BR" sz="1200" dirty="0">
                <a:ea typeface="Calibri" panose="020F0502020204030204" pitchFamily="34" charset="0"/>
                <a:cs typeface="Times New Roman" panose="02020603050405020304" pitchFamily="18" charset="0"/>
              </a:rPr>
              <a:t>Notas:</a:t>
            </a:r>
          </a:p>
          <a:p>
            <a:pPr algn="just" eaLnBrk="1" hangingPunct="1">
              <a:lnSpc>
                <a:spcPct val="107000"/>
              </a:lnSpc>
            </a:pPr>
            <a:r>
              <a:rPr lang="pt-BR" altLang="pt-BR" sz="1200" dirty="0">
                <a:ea typeface="Calibri" panose="020F0502020204030204" pitchFamily="34" charset="0"/>
                <a:cs typeface="Times New Roman" panose="02020603050405020304" pitchFamily="18" charset="0"/>
              </a:rPr>
              <a:t>(1)Empenho de 2019: adotado o valor informado na Apresentação do PLOA 2020 pelo Ministério da Saúde.</a:t>
            </a:r>
          </a:p>
          <a:p>
            <a:pPr algn="just" eaLnBrk="1" hangingPunct="1">
              <a:lnSpc>
                <a:spcPct val="107000"/>
              </a:lnSpc>
            </a:pPr>
            <a:r>
              <a:rPr lang="pt-BR" altLang="pt-BR" sz="1200" dirty="0">
                <a:ea typeface="Calibri" panose="020F0502020204030204" pitchFamily="34" charset="0"/>
                <a:cs typeface="Times New Roman" panose="02020603050405020304" pitchFamily="18" charset="0"/>
              </a:rPr>
              <a:t>(2)Empenho de 2020: estimativa do autor com base na variação anual de 3,37% (IPCA jul2018/jun2019) adotada para atualização do piso federal do SUS nos termos da EC 95; </a:t>
            </a:r>
          </a:p>
          <a:p>
            <a:pPr algn="just" eaLnBrk="1" hangingPunct="1">
              <a:lnSpc>
                <a:spcPct val="107000"/>
              </a:lnSpc>
            </a:pPr>
            <a:r>
              <a:rPr lang="pt-BR" altLang="pt-BR" sz="1200" dirty="0">
                <a:ea typeface="Calibri" panose="020F0502020204030204" pitchFamily="34" charset="0"/>
                <a:cs typeface="Times New Roman" panose="02020603050405020304" pitchFamily="18" charset="0"/>
              </a:rPr>
              <a:t>(3)Fator de 2020 a preços de 2019 baseado na expectativa publicada no Relatório Focus de 06/09/2019</a:t>
            </a:r>
          </a:p>
        </p:txBody>
      </p:sp>
    </p:spTree>
    <p:extLst>
      <p:ext uri="{BB962C8B-B14F-4D97-AF65-F5344CB8AC3E}">
        <p14:creationId xmlns:p14="http://schemas.microsoft.com/office/powerpoint/2010/main" val="14833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>
            <a:extLst>
              <a:ext uri="{FF2B5EF4-FFF2-40B4-BE49-F238E27FC236}">
                <a16:creationId xmlns:a16="http://schemas.microsoft.com/office/drawing/2014/main" id="{7AAB90AE-1E75-402D-BFA5-15D3A8456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274638"/>
            <a:ext cx="6418263" cy="1143000"/>
          </a:xfrm>
        </p:spPr>
        <p:txBody>
          <a:bodyPr/>
          <a:lstStyle/>
          <a:p>
            <a:pPr>
              <a:defRPr/>
            </a:pPr>
            <a:r>
              <a:rPr lang="pt-BR" altLang="pt-BR" sz="3200">
                <a:solidFill>
                  <a:schemeClr val="tx1">
                    <a:lumMod val="75000"/>
                    <a:lumOff val="25000"/>
                  </a:schemeClr>
                </a:solidFill>
              </a:rPr>
              <a:t>PLOA 2020 MS x PISO SUS</a:t>
            </a:r>
            <a:br>
              <a:rPr lang="pt-BR" altLang="pt-BR" sz="32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altLang="pt-BR" sz="3200">
                <a:solidFill>
                  <a:schemeClr val="tx1">
                    <a:lumMod val="75000"/>
                    <a:lumOff val="25000"/>
                  </a:schemeClr>
                </a:solidFill>
              </a:rPr>
              <a:t>Desfinanciamento Federal 3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E6EB62D9-E587-4D8A-8F2A-2ABB0E4911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007349"/>
              </p:ext>
            </p:extLst>
          </p:nvPr>
        </p:nvGraphicFramePr>
        <p:xfrm>
          <a:off x="986628" y="1288883"/>
          <a:ext cx="9436898" cy="3907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7858">
                  <a:extLst>
                    <a:ext uri="{9D8B030D-6E8A-4147-A177-3AD203B41FA5}">
                      <a16:colId xmlns:a16="http://schemas.microsoft.com/office/drawing/2014/main" val="272715202"/>
                    </a:ext>
                  </a:extLst>
                </a:gridCol>
                <a:gridCol w="1677808">
                  <a:extLst>
                    <a:ext uri="{9D8B030D-6E8A-4147-A177-3AD203B41FA5}">
                      <a16:colId xmlns:a16="http://schemas.microsoft.com/office/drawing/2014/main" val="3206456150"/>
                    </a:ext>
                  </a:extLst>
                </a:gridCol>
                <a:gridCol w="1677808">
                  <a:extLst>
                    <a:ext uri="{9D8B030D-6E8A-4147-A177-3AD203B41FA5}">
                      <a16:colId xmlns:a16="http://schemas.microsoft.com/office/drawing/2014/main" val="2044455661"/>
                    </a:ext>
                  </a:extLst>
                </a:gridCol>
                <a:gridCol w="1677808">
                  <a:extLst>
                    <a:ext uri="{9D8B030D-6E8A-4147-A177-3AD203B41FA5}">
                      <a16:colId xmlns:a16="http://schemas.microsoft.com/office/drawing/2014/main" val="1901807736"/>
                    </a:ext>
                  </a:extLst>
                </a:gridCol>
                <a:gridCol w="1677808">
                  <a:extLst>
                    <a:ext uri="{9D8B030D-6E8A-4147-A177-3AD203B41FA5}">
                      <a16:colId xmlns:a16="http://schemas.microsoft.com/office/drawing/2014/main" val="2730763806"/>
                    </a:ext>
                  </a:extLst>
                </a:gridCol>
                <a:gridCol w="1677808">
                  <a:extLst>
                    <a:ext uri="{9D8B030D-6E8A-4147-A177-3AD203B41FA5}">
                      <a16:colId xmlns:a16="http://schemas.microsoft.com/office/drawing/2014/main" val="2184861585"/>
                    </a:ext>
                  </a:extLst>
                </a:gridCol>
              </a:tblGrid>
              <a:tr h="19833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Ano</a:t>
                      </a:r>
                      <a:endParaRPr lang="pt-B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Piso Federal SUS ASPS R$ milhão (a preços correntes)</a:t>
                      </a:r>
                      <a:endParaRPr lang="pt-B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Empenho Federal ASPS R$ milhão (a preços correntes)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População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Fator IPCA (preços de 2019) ³</a:t>
                      </a:r>
                      <a:endParaRPr lang="pt-B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Piso per capita (R$ a preços de 2019)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7" marR="44457" marT="0" marB="0" anchor="ctr"/>
                </a:tc>
                <a:extLst>
                  <a:ext uri="{0D108BD9-81ED-4DB2-BD59-A6C34878D82A}">
                    <a16:rowId xmlns:a16="http://schemas.microsoft.com/office/drawing/2014/main" val="1262688104"/>
                  </a:ext>
                </a:extLst>
              </a:tr>
              <a:tr h="3751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C00000"/>
                          </a:solidFill>
                          <a:effectLst/>
                        </a:rPr>
                        <a:t>2016</a:t>
                      </a:r>
                      <a:endParaRPr lang="pt-BR" sz="2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106.490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106.236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206,11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1,1126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574,85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7" marR="44457" marT="0" marB="0" anchor="ctr"/>
                </a:tc>
                <a:extLst>
                  <a:ext uri="{0D108BD9-81ED-4DB2-BD59-A6C34878D82A}">
                    <a16:rowId xmlns:a16="http://schemas.microsoft.com/office/drawing/2014/main" val="3846999134"/>
                  </a:ext>
                </a:extLst>
              </a:tr>
              <a:tr h="3751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2017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109.088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114.701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207,66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1,0756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565,02</a:t>
                      </a:r>
                      <a:endParaRPr lang="pt-B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7" marR="44457" marT="0" marB="0" anchor="ctr"/>
                </a:tc>
                <a:extLst>
                  <a:ext uri="{0D108BD9-81ED-4DB2-BD59-A6C34878D82A}">
                    <a16:rowId xmlns:a16="http://schemas.microsoft.com/office/drawing/2014/main" val="3019612414"/>
                  </a:ext>
                </a:extLst>
              </a:tr>
              <a:tr h="4101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2018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112.361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116.821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208,49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1,0375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559,15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7" marR="44457" marT="0" marB="0" anchor="ctr"/>
                </a:tc>
                <a:extLst>
                  <a:ext uri="{0D108BD9-81ED-4DB2-BD59-A6C34878D82A}">
                    <a16:rowId xmlns:a16="http://schemas.microsoft.com/office/drawing/2014/main" val="2774793601"/>
                  </a:ext>
                </a:extLst>
              </a:tr>
              <a:tr h="3751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2019¹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117.293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119.000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210,15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1,0000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558,15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7" marR="44457" marT="0" marB="0" anchor="ctr"/>
                </a:tc>
                <a:extLst>
                  <a:ext uri="{0D108BD9-81ED-4DB2-BD59-A6C34878D82A}">
                    <a16:rowId xmlns:a16="http://schemas.microsoft.com/office/drawing/2014/main" val="1392469649"/>
                  </a:ext>
                </a:extLst>
              </a:tr>
              <a:tr h="3885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2020²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121.246</a:t>
                      </a:r>
                      <a:endParaRPr lang="pt-B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123.010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211,83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0,9662</a:t>
                      </a:r>
                      <a:endParaRPr lang="pt-B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553,02</a:t>
                      </a:r>
                      <a:endParaRPr lang="pt-B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7" marR="44457" marT="0" marB="0" anchor="ctr"/>
                </a:tc>
                <a:extLst>
                  <a:ext uri="{0D108BD9-81ED-4DB2-BD59-A6C34878D82A}">
                    <a16:rowId xmlns:a16="http://schemas.microsoft.com/office/drawing/2014/main" val="3033490474"/>
                  </a:ext>
                </a:extLst>
              </a:tr>
            </a:tbl>
          </a:graphicData>
        </a:graphic>
      </p:graphicFrame>
      <p:sp>
        <p:nvSpPr>
          <p:cNvPr id="20541" name="CaixaDeTexto 4"/>
          <p:cNvSpPr txBox="1">
            <a:spLocks noChangeArrowheads="1"/>
          </p:cNvSpPr>
          <p:nvPr/>
        </p:nvSpPr>
        <p:spPr bwMode="auto">
          <a:xfrm>
            <a:off x="430924" y="5259388"/>
            <a:ext cx="9992601" cy="22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</a:pPr>
            <a:r>
              <a:rPr lang="pt-BR" altLang="pt-BR" sz="1200" dirty="0">
                <a:ea typeface="Calibri" panose="020F0502020204030204" pitchFamily="34" charset="0"/>
                <a:cs typeface="Times New Roman" panose="02020603050405020304" pitchFamily="18" charset="0"/>
              </a:rPr>
              <a:t>Elaboração Francisco </a:t>
            </a:r>
            <a:r>
              <a:rPr lang="pt-BR" altLang="pt-BR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Funcia</a:t>
            </a:r>
            <a:r>
              <a:rPr lang="pt-BR" altLang="pt-BR" sz="1200" dirty="0">
                <a:ea typeface="Calibri" panose="020F0502020204030204" pitchFamily="34" charset="0"/>
                <a:cs typeface="Times New Roman" panose="02020603050405020304" pitchFamily="18" charset="0"/>
              </a:rPr>
              <a:t>. Fonte: Adaptado de Ministério de Saúde (Relatórios Anuais de Gestão e Apresentação do PLOA 2020), Secretaria do Tesouro Nacional (Demonstrativo da Receita Corrente Líquida), Projeto de Lei Orçamentária da União 2020, IBGE (IPCA) e Banco Central (Relatório Focus de 06/09/2019.</a:t>
            </a:r>
          </a:p>
          <a:p>
            <a:pPr algn="just" eaLnBrk="1" hangingPunct="1">
              <a:lnSpc>
                <a:spcPct val="107000"/>
              </a:lnSpc>
            </a:pPr>
            <a:r>
              <a:rPr lang="pt-BR" altLang="pt-BR" sz="1200" dirty="0">
                <a:ea typeface="Calibri" panose="020F0502020204030204" pitchFamily="34" charset="0"/>
                <a:cs typeface="Times New Roman" panose="02020603050405020304" pitchFamily="18" charset="0"/>
              </a:rPr>
              <a:t>Notas:</a:t>
            </a:r>
          </a:p>
          <a:p>
            <a:pPr algn="just" eaLnBrk="1" hangingPunct="1">
              <a:lnSpc>
                <a:spcPct val="107000"/>
              </a:lnSpc>
            </a:pPr>
            <a:r>
              <a:rPr lang="pt-BR" altLang="pt-BR" sz="1200" dirty="0">
                <a:ea typeface="Calibri" panose="020F0502020204030204" pitchFamily="34" charset="0"/>
                <a:cs typeface="Times New Roman" panose="02020603050405020304" pitchFamily="18" charset="0"/>
              </a:rPr>
              <a:t>(1)Empenho de 2019: adotado o valor informado na Apresentação do PLOA 2020 pelo Ministério da Saúde.</a:t>
            </a:r>
          </a:p>
          <a:p>
            <a:pPr algn="just" eaLnBrk="1" hangingPunct="1">
              <a:lnSpc>
                <a:spcPct val="107000"/>
              </a:lnSpc>
            </a:pPr>
            <a:r>
              <a:rPr lang="pt-BR" altLang="pt-BR" sz="1200" dirty="0">
                <a:ea typeface="Calibri" panose="020F0502020204030204" pitchFamily="34" charset="0"/>
                <a:cs typeface="Times New Roman" panose="02020603050405020304" pitchFamily="18" charset="0"/>
              </a:rPr>
              <a:t>(2)Empenho de 2020: estimativa do autor com base na variação anual de 3,37% (IPCA jul2018/jun2019) adotada para atualização do piso federal do SUS nos termos da EC 95; </a:t>
            </a:r>
          </a:p>
          <a:p>
            <a:pPr algn="just" eaLnBrk="1" hangingPunct="1">
              <a:lnSpc>
                <a:spcPct val="107000"/>
              </a:lnSpc>
            </a:pPr>
            <a:r>
              <a:rPr lang="pt-BR" altLang="pt-BR" sz="1200" dirty="0">
                <a:ea typeface="Calibri" panose="020F0502020204030204" pitchFamily="34" charset="0"/>
                <a:cs typeface="Times New Roman" panose="02020603050405020304" pitchFamily="18" charset="0"/>
              </a:rPr>
              <a:t>(3)Fator de 2020 a preços de 2019 baseado na expectativa publicada no Relatório Focus de 06/09/2019</a:t>
            </a:r>
          </a:p>
          <a:p>
            <a:pPr algn="just" eaLnBrk="1" hangingPunct="1">
              <a:lnSpc>
                <a:spcPct val="107000"/>
              </a:lnSpc>
            </a:pPr>
            <a:endParaRPr lang="pt-BR" altLang="pt-BR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7000"/>
              </a:lnSpc>
            </a:pPr>
            <a:r>
              <a:rPr lang="pt-BR" altLang="pt-BR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pt-BR" altLang="pt-BR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OBSERVAÇÃO: NESSE ANO, O VALOR DOS EMPENHOS A PAGAR NO FINAL DO EXERCÍCIO FOI RECORDE – CRESCEU 81% - OU SEJA, O EMPENHOU MAIS, PORÉM NÃO LIQUIDOU E NÃO PAGOU</a:t>
            </a: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2142A441-04A2-4DB4-9C71-9B2229CD52AE}"/>
              </a:ext>
            </a:extLst>
          </p:cNvPr>
          <p:cNvSpPr/>
          <p:nvPr/>
        </p:nvSpPr>
        <p:spPr>
          <a:xfrm>
            <a:off x="8832850" y="3716338"/>
            <a:ext cx="287338" cy="38100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C73FA859-F767-4497-9767-828774984A4E}"/>
              </a:ext>
            </a:extLst>
          </p:cNvPr>
          <p:cNvSpPr/>
          <p:nvPr/>
        </p:nvSpPr>
        <p:spPr>
          <a:xfrm>
            <a:off x="8832850" y="4097338"/>
            <a:ext cx="287338" cy="38100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BBCAE2C7-DA2B-4CA5-8480-C8D1BFE4BD0A}"/>
              </a:ext>
            </a:extLst>
          </p:cNvPr>
          <p:cNvSpPr/>
          <p:nvPr/>
        </p:nvSpPr>
        <p:spPr>
          <a:xfrm>
            <a:off x="8832850" y="4478338"/>
            <a:ext cx="287338" cy="38100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4AC36B2D-D92C-497C-A0F3-30728F6F5DC3}"/>
              </a:ext>
            </a:extLst>
          </p:cNvPr>
          <p:cNvSpPr/>
          <p:nvPr/>
        </p:nvSpPr>
        <p:spPr>
          <a:xfrm>
            <a:off x="8832850" y="4859338"/>
            <a:ext cx="287338" cy="38100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Seta: para Baixo 11">
            <a:extLst>
              <a:ext uri="{FF2B5EF4-FFF2-40B4-BE49-F238E27FC236}">
                <a16:creationId xmlns:a16="http://schemas.microsoft.com/office/drawing/2014/main" id="{59EC6297-4362-4EAE-8C9F-D9ECF163BA7B}"/>
              </a:ext>
            </a:extLst>
          </p:cNvPr>
          <p:cNvSpPr/>
          <p:nvPr/>
        </p:nvSpPr>
        <p:spPr>
          <a:xfrm>
            <a:off x="10128251" y="4097338"/>
            <a:ext cx="288925" cy="38100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BFD49C6A-7720-406E-A90D-7EA1756490B9}"/>
              </a:ext>
            </a:extLst>
          </p:cNvPr>
          <p:cNvSpPr/>
          <p:nvPr/>
        </p:nvSpPr>
        <p:spPr>
          <a:xfrm>
            <a:off x="10134601" y="4478338"/>
            <a:ext cx="288925" cy="38100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1534CE72-591D-410B-900B-09D23ED3C050}"/>
              </a:ext>
            </a:extLst>
          </p:cNvPr>
          <p:cNvSpPr/>
          <p:nvPr/>
        </p:nvSpPr>
        <p:spPr>
          <a:xfrm>
            <a:off x="10134601" y="4859338"/>
            <a:ext cx="288925" cy="38100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4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0F8A0-8B34-488F-BFB2-A282C2F82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213" y="766763"/>
            <a:ext cx="7783512" cy="882650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DDA938-B6C6-4906-AD17-F060D576A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875" y="1844676"/>
            <a:ext cx="7943850" cy="4246563"/>
          </a:xfrm>
        </p:spPr>
        <p:txBody>
          <a:bodyPr rtlCol="0">
            <a:normAutofit fontScale="85000" lnSpcReduction="20000"/>
          </a:bodyPr>
          <a:lstStyle/>
          <a:p>
            <a:pPr marL="68580" indent="-68580" algn="just">
              <a:defRPr/>
            </a:pPr>
            <a:r>
              <a:rPr lang="pt-BR" b="1" dirty="0">
                <a:solidFill>
                  <a:schemeClr val="accent1"/>
                </a:solidFill>
              </a:rPr>
              <a:t>O SUS PRECISA DE MAIS RECURSOS PARA APRIMORAR A GESTÃO E MELHORAR A QUALIDADE DO ATENDIMENTO.</a:t>
            </a:r>
          </a:p>
          <a:p>
            <a:pPr marL="68580" indent="-68580" algn="just">
              <a:defRPr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GESTÃO PÚBLICA INEFICIENTE E GESTÃO PRIVADA EFICIENTE: MITO OU VERDADE? Como generalizar que o problema do SUS está na a gestão, se com apenas (aproximadamente)...</a:t>
            </a:r>
          </a:p>
          <a:p>
            <a:pPr marL="85725" indent="0" algn="just">
              <a:buNone/>
              <a:defRPr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5725" indent="0" algn="just">
              <a:buNone/>
              <a:defRPr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5725" indent="0" algn="just">
              <a:buNone/>
              <a:defRPr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5725" indent="0" algn="just">
              <a:buNone/>
              <a:defRPr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...ofereceu vacinas para pessoas e animais, consultas, exames, medicamentos, transplantes, fiscalização aos estabelecimentos que produzem e vendem alimentos, entre outros? </a:t>
            </a:r>
          </a:p>
        </p:txBody>
      </p:sp>
      <p:sp>
        <p:nvSpPr>
          <p:cNvPr id="83972" name="Espaço Reservado para Número de Slide 3">
            <a:extLst>
              <a:ext uri="{FF2B5EF4-FFF2-40B4-BE49-F238E27FC236}">
                <a16:creationId xmlns:a16="http://schemas.microsoft.com/office/drawing/2014/main" id="{C89963EC-BDCC-4743-A50A-EABF1BCF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284538" y="5702300"/>
            <a:ext cx="1390650" cy="2730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01F0BEAC-80D8-4E31-A643-8D3ADE1B8CBD}" type="slidenum">
              <a:rPr lang="pt-BR" altLang="pt-BR" sz="675">
                <a:solidFill>
                  <a:srgbClr val="FFFFFF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14</a:t>
            </a:fld>
            <a:endParaRPr lang="pt-BR" altLang="pt-BR" sz="675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E173708-57EA-4103-975A-F842B6F270C2}"/>
              </a:ext>
            </a:extLst>
          </p:cNvPr>
          <p:cNvGraphicFramePr/>
          <p:nvPr/>
        </p:nvGraphicFramePr>
        <p:xfrm>
          <a:off x="2047680" y="3717032"/>
          <a:ext cx="794385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6" name="Espaço Reservado para Data 3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srgbClr val="FFFFFF"/>
                </a:solidFill>
              </a:rPr>
              <a:t>Financiamento e Gestão do SUS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D973DC-3DF4-4F26-8BBB-1845BF6A1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FASIG/IGESP - Francisco Funcia</a:t>
            </a:r>
          </a:p>
        </p:txBody>
      </p:sp>
    </p:spTree>
    <p:extLst>
      <p:ext uri="{BB962C8B-B14F-4D97-AF65-F5344CB8AC3E}">
        <p14:creationId xmlns:p14="http://schemas.microsoft.com/office/powerpoint/2010/main" val="216864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ítulo 1">
            <a:extLst>
              <a:ext uri="{FF2B5EF4-FFF2-40B4-BE49-F238E27FC236}">
                <a16:creationId xmlns:a16="http://schemas.microsoft.com/office/drawing/2014/main" id="{5C7389AA-BD34-4547-B7C0-9001A27401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6326" y="333376"/>
            <a:ext cx="7586663" cy="1268413"/>
          </a:xfrm>
        </p:spPr>
        <p:txBody>
          <a:bodyPr/>
          <a:lstStyle/>
          <a:p>
            <a:pPr algn="ctr">
              <a:defRPr/>
            </a:pP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EFEITO DA EC 95/2016: </a:t>
            </a:r>
            <a:b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REDUZIR O QUE É INSUFICIENTE (DESFINANCIAR O SUS)</a:t>
            </a:r>
            <a:b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altLang="pt-BR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REFERÊNCIAS INTERNACIONAIS</a:t>
            </a:r>
          </a:p>
        </p:txBody>
      </p:sp>
      <p:graphicFrame>
        <p:nvGraphicFramePr>
          <p:cNvPr id="7" name="Espaço Reservado para Conteúdo 11">
            <a:extLst>
              <a:ext uri="{FF2B5EF4-FFF2-40B4-BE49-F238E27FC236}">
                <a16:creationId xmlns:a16="http://schemas.microsoft.com/office/drawing/2014/main" id="{F32BC908-56DA-4D1A-8126-DA09934330D7}"/>
              </a:ext>
            </a:extLst>
          </p:cNvPr>
          <p:cNvGraphicFramePr>
            <a:graphicFrameLocks/>
          </p:cNvGraphicFramePr>
          <p:nvPr/>
        </p:nvGraphicFramePr>
        <p:xfrm>
          <a:off x="1919289" y="2046289"/>
          <a:ext cx="8262937" cy="3361672"/>
        </p:xfrm>
        <a:graphic>
          <a:graphicData uri="http://schemas.openxmlformats.org/drawingml/2006/table">
            <a:tbl>
              <a:tblPr firstRow="1" firstCol="1" bandRow="1"/>
              <a:tblGrid>
                <a:gridCol w="6577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670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REFERÊNCIAS PARA COMPARAÇÃO</a:t>
                      </a:r>
                    </a:p>
                  </a:txBody>
                  <a:tcPr marL="24587" marR="2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APLICAÇÃO SAÚDE PÚBLICA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(R$</a:t>
                      </a:r>
                      <a:r>
                        <a:rPr lang="pt-BR" sz="1800" b="1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Bilhões)</a:t>
                      </a:r>
                      <a:endParaRPr lang="pt-BR" sz="18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87" marR="2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Parâmetro internacional para sistemas de </a:t>
                      </a:r>
                      <a:r>
                        <a:rPr lang="pt-BR" sz="18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cobertura universal</a:t>
                      </a: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6% do PIB (estimativa do autor)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PIB 2017 do Brasil para R$ 6,6 trilhões...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87" marR="2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396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87" marR="2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53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Parâmetro mínimo internacional para países com sistemas públicos de saúde de </a:t>
                      </a:r>
                      <a:r>
                        <a:rPr lang="pt-BR" sz="18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acesso universal</a:t>
                      </a: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7,9% do PIB (Organização Mundial da Saúde/2015)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PIB 2017 do Brasil para R$ 6,6 trilhões...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87" marR="2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521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87" marR="2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665" name="CaixaDeTexto 1"/>
          <p:cNvSpPr txBox="1">
            <a:spLocks noChangeArrowheads="1"/>
          </p:cNvSpPr>
          <p:nvPr/>
        </p:nvSpPr>
        <p:spPr bwMode="auto">
          <a:xfrm>
            <a:off x="1919289" y="5445126"/>
            <a:ext cx="8262937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FF0000"/>
                </a:solidFill>
                <a:cs typeface="Arial" panose="020B0604020202020204" pitchFamily="34" charset="0"/>
              </a:rPr>
              <a:t>BRASIL – DESPESA SUS CONSOLIDADA (U+E+M) 2017: R$ 265 BILHÕES</a:t>
            </a:r>
          </a:p>
          <a:p>
            <a:pPr algn="ctr" eaLnBrk="1" hangingPunct="1"/>
            <a:r>
              <a:rPr lang="pt-BR" altLang="pt-BR" b="1">
                <a:solidFill>
                  <a:srgbClr val="FF0000"/>
                </a:solidFill>
                <a:cs typeface="Arial" panose="020B0604020202020204" pitchFamily="34" charset="0"/>
              </a:rPr>
              <a:t>Diferença: R$ 256 BILHÕES a menos que a referência internacional</a:t>
            </a:r>
          </a:p>
        </p:txBody>
      </p:sp>
      <p:sp>
        <p:nvSpPr>
          <p:cNvPr id="86034" name="CaixaDeTexto 9">
            <a:extLst>
              <a:ext uri="{FF2B5EF4-FFF2-40B4-BE49-F238E27FC236}">
                <a16:creationId xmlns:a16="http://schemas.microsoft.com/office/drawing/2014/main" id="{92F3FEBB-B237-47D2-85BF-0715ECBB2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6092825"/>
            <a:ext cx="6335713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pt-BR" altLang="pt-BR" sz="675" b="1" dirty="0"/>
              <a:t>Fonte: Francisco Funcia; adaptado de Organização Mundial de Saúde (2018), IBGE (2018) e Ministério da Saúde/SIOPS (2018)</a:t>
            </a:r>
          </a:p>
        </p:txBody>
      </p:sp>
      <p:sp>
        <p:nvSpPr>
          <p:cNvPr id="27667" name="Espaço Reservado para Data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srgbClr val="FFFFFF"/>
                </a:solidFill>
              </a:rPr>
              <a:t>Financiamento e Gestão do SUS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F4458F0-6BF1-4347-8327-409C6CC28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FASIG/IGESP - Francisco Funcia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F071FA8-92C1-470E-ADD0-071789AB3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EBF66-C991-4A09-97F1-AF2F1BD27FC9}" type="slidenum">
              <a:rPr lang="pt-BR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60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aixaDeTexto 4">
            <a:extLst>
              <a:ext uri="{FF2B5EF4-FFF2-40B4-BE49-F238E27FC236}">
                <a16:creationId xmlns:a16="http://schemas.microsoft.com/office/drawing/2014/main" id="{4371BE89-8AD9-4D2E-97E0-49112AFFC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1" y="1250951"/>
            <a:ext cx="5948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2400" b="1" dirty="0">
                <a:solidFill>
                  <a:srgbClr val="CC3300"/>
                </a:solidFill>
                <a:latin typeface="+mj-lt"/>
                <a:ea typeface="+mj-ea"/>
                <a:cs typeface="+mj-cs"/>
              </a:rPr>
              <a:t>COMPOSIÇÃO DO FINANCIAMENTO DO SUS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03950A8-2364-4699-8983-91C8E3412788}"/>
              </a:ext>
            </a:extLst>
          </p:cNvPr>
          <p:cNvGraphicFramePr>
            <a:graphicFrameLocks noGrp="1"/>
          </p:cNvGraphicFramePr>
          <p:nvPr/>
        </p:nvGraphicFramePr>
        <p:xfrm>
          <a:off x="1919288" y="1844676"/>
          <a:ext cx="8569324" cy="395922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142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2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1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2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675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defRPr sz="2800"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rgbClr val="66FFFF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</a:t>
                      </a:r>
                      <a:endParaRPr kumimoji="0" lang="pt-BR" alt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3" marR="68573" marT="34247" marB="34247" anchor="ctr" horzOverflow="overflow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defRPr sz="2800"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rgbClr val="66FFFF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UNIÃO</a:t>
                      </a:r>
                      <a:endParaRPr kumimoji="0" lang="pt-BR" alt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3" marR="68573" marT="34247" marB="34247" anchor="ctr" horzOverflow="overflow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defRPr sz="2800"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rgbClr val="66FFFF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ESTADOS</a:t>
                      </a:r>
                      <a:endParaRPr kumimoji="0" lang="pt-BR" alt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3" marR="68573" marT="34247" marB="34247" anchor="ctr" horzOverflow="overflow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defRPr sz="2800"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rgbClr val="66FFFF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MUNICÍPIO</a:t>
                      </a:r>
                      <a:endParaRPr kumimoji="0" lang="pt-BR" alt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3" marR="68573" marT="34247" marB="34247" anchor="ctr" horzOverflow="overflow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29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defRPr sz="2800"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rgbClr val="66FFFF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1991</a:t>
                      </a:r>
                      <a:endParaRPr kumimoji="0" lang="pt-BR" alt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3" marR="68573" marT="34247" marB="34247" anchor="ctr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defRPr sz="2800"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rgbClr val="66FFFF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  <a:endParaRPr kumimoji="0" lang="pt-BR" alt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3" marR="68573" marT="34247" marB="34247" anchor="ctr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defRPr sz="2800"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rgbClr val="66FFFF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kumimoji="0" lang="pt-BR" alt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3" marR="68573" marT="34247" marB="34247" anchor="ctr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defRPr sz="2800"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rgbClr val="66FFFF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kumimoji="0" lang="pt-BR" alt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3" marR="68573" marT="34247" marB="34247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2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defRPr sz="2800"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rgbClr val="66FFFF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2001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3" marR="68573" marT="34247" marB="34247" anchor="ctr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defRPr sz="2800"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rgbClr val="66FFFF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3" marR="68573" marT="34247" marB="34247" anchor="ctr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defRPr sz="2800"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rgbClr val="66FFFF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  <a:endParaRPr kumimoji="0" lang="pt-BR" alt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3" marR="68573" marT="34247" marB="34247" anchor="ctr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defRPr sz="2800"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rgbClr val="66FFFF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  <a:endParaRPr kumimoji="0" lang="pt-BR" alt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3" marR="68573" marT="34247" marB="34247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10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defRPr sz="2800"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rgbClr val="66FFFF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kumimoji="0" lang="pt-BR" alt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3" marR="68573" marT="34247" marB="34247" anchor="ctr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defRPr sz="2800"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rgbClr val="66FFFF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  <a:endParaRPr kumimoji="0" lang="pt-BR" alt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3" marR="68573" marT="34247" marB="34247" anchor="ctr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defRPr sz="2800"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rgbClr val="66FFFF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3" marR="68573" marT="34247" marB="34247" anchor="ctr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defRPr sz="2800"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 b="1">
                          <a:solidFill>
                            <a:srgbClr val="66FFFF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FFFF00"/>
                          </a:solidFill>
                          <a:latin typeface="Comic Sans MS" pitchFamily="66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  <a:endParaRPr kumimoji="0" lang="pt-BR" alt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68573" marR="68573" marT="34247" marB="34247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68573" marR="68573" marT="34247" marB="3424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43%</a:t>
                      </a:r>
                    </a:p>
                  </a:txBody>
                  <a:tcPr marL="68573" marR="68573" marT="34247" marB="3424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 marL="68573" marR="68573" marT="34247" marB="3424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31%</a:t>
                      </a:r>
                    </a:p>
                  </a:txBody>
                  <a:tcPr marL="68573" marR="68573" marT="34247" marB="34247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68573" marR="68573" marT="34247" marB="3424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43%</a:t>
                      </a:r>
                    </a:p>
                  </a:txBody>
                  <a:tcPr marL="68573" marR="68573" marT="34247" marB="3424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 marL="68573" marR="68573" marT="34247" marB="3424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31%</a:t>
                      </a:r>
                    </a:p>
                  </a:txBody>
                  <a:tcPr marL="68573" marR="68573" marT="34247" marB="34247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E4CAE57C-B193-47CB-8587-1F065052B5B6}"/>
              </a:ext>
            </a:extLst>
          </p:cNvPr>
          <p:cNvCxnSpPr/>
          <p:nvPr/>
        </p:nvCxnSpPr>
        <p:spPr>
          <a:xfrm>
            <a:off x="4619626" y="3281363"/>
            <a:ext cx="9525" cy="2651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52F2E455-5DF8-4963-8E20-C6ADE79FA97E}"/>
              </a:ext>
            </a:extLst>
          </p:cNvPr>
          <p:cNvCxnSpPr/>
          <p:nvPr/>
        </p:nvCxnSpPr>
        <p:spPr>
          <a:xfrm flipV="1">
            <a:off x="6783388" y="3911600"/>
            <a:ext cx="6350" cy="2428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E854A9DA-C934-4347-8B09-170A4A81192D}"/>
              </a:ext>
            </a:extLst>
          </p:cNvPr>
          <p:cNvCxnSpPr/>
          <p:nvPr/>
        </p:nvCxnSpPr>
        <p:spPr>
          <a:xfrm flipV="1">
            <a:off x="8907463" y="3365500"/>
            <a:ext cx="0" cy="2619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>
            <a:extLst>
              <a:ext uri="{FF2B5EF4-FFF2-40B4-BE49-F238E27FC236}">
                <a16:creationId xmlns:a16="http://schemas.microsoft.com/office/drawing/2014/main" id="{1E27377A-D70C-404E-851D-6C3186FCE575}"/>
              </a:ext>
            </a:extLst>
          </p:cNvPr>
          <p:cNvSpPr/>
          <p:nvPr/>
        </p:nvSpPr>
        <p:spPr>
          <a:xfrm>
            <a:off x="9083676" y="2509838"/>
            <a:ext cx="606425" cy="412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66389A55-776F-4574-84CB-23B42B07EE2A}"/>
              </a:ext>
            </a:extLst>
          </p:cNvPr>
          <p:cNvSpPr/>
          <p:nvPr/>
        </p:nvSpPr>
        <p:spPr>
          <a:xfrm>
            <a:off x="9083676" y="5222875"/>
            <a:ext cx="606425" cy="5095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/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31BE954B-A8A3-42FD-B610-51B31B87E0E4}"/>
              </a:ext>
            </a:extLst>
          </p:cNvPr>
          <p:cNvCxnSpPr>
            <a:cxnSpLocks/>
          </p:cNvCxnSpPr>
          <p:nvPr/>
        </p:nvCxnSpPr>
        <p:spPr>
          <a:xfrm flipV="1">
            <a:off x="8907463" y="3946526"/>
            <a:ext cx="0" cy="3016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DCBBB12E-05B5-4BE5-B3D0-27E87FFEA6BD}"/>
              </a:ext>
            </a:extLst>
          </p:cNvPr>
          <p:cNvCxnSpPr/>
          <p:nvPr/>
        </p:nvCxnSpPr>
        <p:spPr>
          <a:xfrm flipV="1">
            <a:off x="8897939" y="4578351"/>
            <a:ext cx="9525" cy="2968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27961AE2-8252-4C91-9EC4-54C80475CDA6}"/>
              </a:ext>
            </a:extLst>
          </p:cNvPr>
          <p:cNvCxnSpPr/>
          <p:nvPr/>
        </p:nvCxnSpPr>
        <p:spPr>
          <a:xfrm>
            <a:off x="4586289" y="3984626"/>
            <a:ext cx="9525" cy="2635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7ECFB126-7311-4CFD-962F-299BDDBEB54B}"/>
              </a:ext>
            </a:extLst>
          </p:cNvPr>
          <p:cNvCxnSpPr/>
          <p:nvPr/>
        </p:nvCxnSpPr>
        <p:spPr>
          <a:xfrm>
            <a:off x="4624389" y="4578351"/>
            <a:ext cx="7937" cy="2651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114" name="CaixaDeTexto 1">
            <a:extLst>
              <a:ext uri="{FF2B5EF4-FFF2-40B4-BE49-F238E27FC236}">
                <a16:creationId xmlns:a16="http://schemas.microsoft.com/office/drawing/2014/main" id="{72199F8B-4A33-4607-8888-484304ABC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0" y="6054725"/>
            <a:ext cx="5956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pt-BR" altLang="pt-BR" sz="1050" dirty="0">
                <a:latin typeface="Calibri" panose="020F0502020204030204" pitchFamily="34" charset="0"/>
              </a:rPr>
              <a:t>Fonte: Adaptado de: Carvalho, Gilson (1980-2010); SIOPS/MS e Mendes, Áquilas (2014); SIOPS/MS (2017). </a:t>
            </a:r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6FFBE8E0-5B9D-4392-8DCE-E5DC3E09739C}"/>
              </a:ext>
            </a:extLst>
          </p:cNvPr>
          <p:cNvCxnSpPr/>
          <p:nvPr/>
        </p:nvCxnSpPr>
        <p:spPr>
          <a:xfrm>
            <a:off x="6775450" y="4587876"/>
            <a:ext cx="0" cy="2651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F40EDDCA-E2A9-4E1A-9D38-23F1453F70EC}"/>
              </a:ext>
            </a:extLst>
          </p:cNvPr>
          <p:cNvCxnSpPr/>
          <p:nvPr/>
        </p:nvCxnSpPr>
        <p:spPr>
          <a:xfrm flipV="1">
            <a:off x="6754813" y="3241675"/>
            <a:ext cx="6350" cy="2428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have direita 1">
            <a:extLst>
              <a:ext uri="{FF2B5EF4-FFF2-40B4-BE49-F238E27FC236}">
                <a16:creationId xmlns:a16="http://schemas.microsoft.com/office/drawing/2014/main" id="{84E0DEA5-678C-48D2-9CE0-10B079E38A2E}"/>
              </a:ext>
            </a:extLst>
          </p:cNvPr>
          <p:cNvSpPr/>
          <p:nvPr/>
        </p:nvSpPr>
        <p:spPr>
          <a:xfrm>
            <a:off x="9510713" y="2498725"/>
            <a:ext cx="539750" cy="3233738"/>
          </a:xfrm>
          <a:prstGeom prst="rightBrace">
            <a:avLst>
              <a:gd name="adj1" fmla="val 3041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sz="135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7231AE34-7CEF-4014-9121-610FC408D3B0}"/>
              </a:ext>
            </a:extLst>
          </p:cNvPr>
          <p:cNvSpPr/>
          <p:nvPr/>
        </p:nvSpPr>
        <p:spPr>
          <a:xfrm>
            <a:off x="9840913" y="5153025"/>
            <a:ext cx="747712" cy="666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</a:rPr>
              <a:t>X 2,5</a:t>
            </a:r>
          </a:p>
        </p:txBody>
      </p:sp>
      <p:sp>
        <p:nvSpPr>
          <p:cNvPr id="4" name="Igual 3">
            <a:extLst>
              <a:ext uri="{FF2B5EF4-FFF2-40B4-BE49-F238E27FC236}">
                <a16:creationId xmlns:a16="http://schemas.microsoft.com/office/drawing/2014/main" id="{764D5AC7-AB8E-41A1-B7EA-45D6628B7BB4}"/>
              </a:ext>
            </a:extLst>
          </p:cNvPr>
          <p:cNvSpPr/>
          <p:nvPr/>
        </p:nvSpPr>
        <p:spPr>
          <a:xfrm flipH="1">
            <a:off x="4529139" y="5222875"/>
            <a:ext cx="206375" cy="2159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>
              <a:solidFill>
                <a:schemeClr val="tx1"/>
              </a:solidFill>
            </a:endParaRPr>
          </a:p>
        </p:txBody>
      </p:sp>
      <p:sp>
        <p:nvSpPr>
          <p:cNvPr id="21" name="Igual 20">
            <a:extLst>
              <a:ext uri="{FF2B5EF4-FFF2-40B4-BE49-F238E27FC236}">
                <a16:creationId xmlns:a16="http://schemas.microsoft.com/office/drawing/2014/main" id="{8EA3595B-0102-4894-A90F-3FF651859319}"/>
              </a:ext>
            </a:extLst>
          </p:cNvPr>
          <p:cNvSpPr/>
          <p:nvPr/>
        </p:nvSpPr>
        <p:spPr>
          <a:xfrm flipH="1">
            <a:off x="6672264" y="5368925"/>
            <a:ext cx="206375" cy="2159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>
              <a:solidFill>
                <a:schemeClr val="tx1"/>
              </a:solidFill>
            </a:endParaRPr>
          </a:p>
        </p:txBody>
      </p:sp>
      <p:sp>
        <p:nvSpPr>
          <p:cNvPr id="22" name="Igual 21">
            <a:extLst>
              <a:ext uri="{FF2B5EF4-FFF2-40B4-BE49-F238E27FC236}">
                <a16:creationId xmlns:a16="http://schemas.microsoft.com/office/drawing/2014/main" id="{40C86CC6-B1AA-4C60-AA6B-252B34FBA583}"/>
              </a:ext>
            </a:extLst>
          </p:cNvPr>
          <p:cNvSpPr/>
          <p:nvPr/>
        </p:nvSpPr>
        <p:spPr>
          <a:xfrm flipH="1">
            <a:off x="8815389" y="5368926"/>
            <a:ext cx="206375" cy="21431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3549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3890" y="365125"/>
            <a:ext cx="10449910" cy="1325563"/>
          </a:xfrm>
        </p:spPr>
        <p:txBody>
          <a:bodyPr/>
          <a:lstStyle/>
          <a:p>
            <a:r>
              <a:rPr lang="pt-BR" dirty="0" smtClean="0"/>
              <a:t>Impacto da EC 95 – Indicadores de Saúde /</a:t>
            </a:r>
            <a:r>
              <a:rPr lang="pt-BR" dirty="0" err="1" smtClean="0"/>
              <a:t>Microssimulações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Prevê </a:t>
            </a:r>
            <a:r>
              <a:rPr lang="pt-BR" dirty="0"/>
              <a:t>que os possíveis cortes de gastos federais para o programa Estratégia da Saúde da Família decorrentes da emenda constitucional 95/2016 </a:t>
            </a:r>
            <a:r>
              <a:rPr lang="pt-BR" b="1" dirty="0" smtClean="0"/>
              <a:t>podem </a:t>
            </a:r>
            <a:r>
              <a:rPr lang="pt-BR" b="1" dirty="0"/>
              <a:t>levar a 27,6 mil mortes evitáveis até 2030, um aumento de 5,8 % na mortalidade em comparação com o cenário atual</a:t>
            </a:r>
            <a:r>
              <a:rPr lang="pt-BR" b="1" dirty="0" smtClean="0"/>
              <a:t>.</a:t>
            </a:r>
            <a:endParaRPr lang="pt-BR" b="1" dirty="0"/>
          </a:p>
          <a:p>
            <a:r>
              <a:rPr lang="pt-BR" dirty="0" smtClean="0"/>
              <a:t>Em outro </a:t>
            </a:r>
            <a:r>
              <a:rPr lang="pt-BR" dirty="0"/>
              <a:t>cenário hipotético, somando à redução no tamanho da população coberta pelo Estratégia da Saúde da Família a hipótese do eventual fim do programa Mais </a:t>
            </a:r>
            <a:r>
              <a:rPr lang="pt-BR" dirty="0" smtClean="0"/>
              <a:t>Médicos, </a:t>
            </a:r>
            <a:r>
              <a:rPr lang="pt-BR" b="1" dirty="0" smtClean="0"/>
              <a:t>levariam </a:t>
            </a:r>
            <a:r>
              <a:rPr lang="pt-BR" b="1" dirty="0"/>
              <a:t>a um aumento de 8,6% na mortalidade, o que representa cerca de 48,5 mil óbitos evitáveis entre 2017 e 2030.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21787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624" y="-620111"/>
            <a:ext cx="5063131" cy="755358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1629295" y="620110"/>
            <a:ext cx="5486400" cy="13137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29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289" y="0"/>
            <a:ext cx="5204963" cy="653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4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3043" y="2411528"/>
            <a:ext cx="10515600" cy="1500187"/>
          </a:xfrm>
        </p:spPr>
        <p:txBody>
          <a:bodyPr>
            <a:noAutofit/>
          </a:bodyPr>
          <a:lstStyle/>
          <a:p>
            <a:pPr algn="just"/>
            <a:r>
              <a:rPr lang="pt-BR" sz="2800" dirty="0">
                <a:solidFill>
                  <a:schemeClr val="tx1"/>
                </a:solidFill>
              </a:rPr>
              <a:t>Dentre os objetivos da EC 95, dois devem ser destacados: </a:t>
            </a:r>
            <a:r>
              <a:rPr lang="pt-BR" sz="2800" u="sng" dirty="0">
                <a:solidFill>
                  <a:schemeClr val="tx1"/>
                </a:solidFill>
              </a:rPr>
              <a:t>iniciar o processo de desvinculação dos pisos federais da saúde e educação </a:t>
            </a:r>
            <a:r>
              <a:rPr lang="pt-BR" sz="2800" dirty="0">
                <a:solidFill>
                  <a:schemeClr val="tx1"/>
                </a:solidFill>
              </a:rPr>
              <a:t>e </a:t>
            </a:r>
            <a:r>
              <a:rPr lang="pt-BR" sz="2800" u="sng" dirty="0">
                <a:solidFill>
                  <a:schemeClr val="tx1"/>
                </a:solidFill>
              </a:rPr>
              <a:t>combater a crise fiscal mediante a eliminação do déficit primário </a:t>
            </a:r>
            <a:r>
              <a:rPr lang="pt-BR" sz="2800" dirty="0">
                <a:solidFill>
                  <a:schemeClr val="tx1"/>
                </a:solidFill>
              </a:rPr>
              <a:t>para resgatar o superávit primário por meio do teto de despesas primárias até 2036 nos níveis de </a:t>
            </a:r>
            <a:r>
              <a:rPr lang="pt-BR" sz="2800" dirty="0" smtClean="0">
                <a:solidFill>
                  <a:schemeClr val="tx1"/>
                </a:solidFill>
              </a:rPr>
              <a:t>2016 (Domingueira, n. 32)</a:t>
            </a:r>
            <a:endParaRPr lang="pt-BR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562674"/>
              </p:ext>
            </p:extLst>
          </p:nvPr>
        </p:nvGraphicFramePr>
        <p:xfrm>
          <a:off x="3836276" y="781531"/>
          <a:ext cx="6138041" cy="1940647"/>
        </p:xfrm>
        <a:graphic>
          <a:graphicData uri="http://schemas.openxmlformats.org/drawingml/2006/table">
            <a:tbl>
              <a:tblPr/>
              <a:tblGrid>
                <a:gridCol w="1261241">
                  <a:extLst>
                    <a:ext uri="{9D8B030D-6E8A-4147-A177-3AD203B41FA5}">
                      <a16:colId xmlns:a16="http://schemas.microsoft.com/office/drawing/2014/main" val="1998805861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1943347392"/>
                    </a:ext>
                  </a:extLst>
                </a:gridCol>
              </a:tblGrid>
              <a:tr h="1940647">
                <a:tc>
                  <a:txBody>
                    <a:bodyPr/>
                    <a:lstStyle/>
                    <a:p>
                      <a:r>
                        <a:rPr lang="pt-BR" sz="2000" dirty="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Altera o Ato das Disposições Constitucionais Transitórias, para instituir o </a:t>
                      </a:r>
                      <a:r>
                        <a:rPr lang="pt-BR" sz="2000" b="1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Novo Regime Fiscal</a:t>
                      </a:r>
                      <a:r>
                        <a:rPr lang="pt-BR" sz="2000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, e dá outras providências.</a:t>
                      </a:r>
                      <a:endParaRPr lang="pt-BR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44846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35421" y="571396"/>
            <a:ext cx="98797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dirty="0">
                <a:hlinkClick r:id="rId2"/>
              </a:rPr>
              <a:t>EMENDA CONSTITUCIONAL Nº 95, DE 15 DE DEZEMBRO DE 2016</a:t>
            </a:r>
            <a:endParaRPr lang="pt-BR" altLang="pt-BR" sz="2800" dirty="0"/>
          </a:p>
        </p:txBody>
      </p:sp>
      <p:sp>
        <p:nvSpPr>
          <p:cNvPr id="6" name="Seta para Baixo 5"/>
          <p:cNvSpPr/>
          <p:nvPr/>
        </p:nvSpPr>
        <p:spPr>
          <a:xfrm>
            <a:off x="5120640" y="4754880"/>
            <a:ext cx="864524" cy="831273"/>
          </a:xfrm>
          <a:prstGeom prst="downArrow">
            <a:avLst/>
          </a:prstGeom>
          <a:solidFill>
            <a:srgbClr val="C00000"/>
          </a:solidFill>
          <a:effectLst>
            <a:outerShdw blurRad="50800" dist="50800" dir="5400000" algn="ctr" rotWithShape="0">
              <a:srgbClr val="C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675539" y="5755186"/>
            <a:ext cx="91396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Concentra-se na </a:t>
            </a:r>
            <a:r>
              <a:rPr lang="pt-BR" sz="2800" u="sng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redução de despesas </a:t>
            </a:r>
            <a:r>
              <a:rPr lang="pt-BR" sz="28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primárias</a:t>
            </a:r>
          </a:p>
          <a:p>
            <a:r>
              <a:rPr lang="pt-BR" sz="2800" dirty="0" smtClean="0">
                <a:solidFill>
                  <a:srgbClr val="333333"/>
                </a:solidFill>
                <a:latin typeface="Arial" panose="020B0604020202020204" pitchFamily="34" charset="0"/>
              </a:rPr>
              <a:t>Consequentemente na redução de bens e serviços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19311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</a:rPr>
              <a:t>APROFUNDAMENTO DO DESFINANCIAMENTO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43" y="1817154"/>
            <a:ext cx="4145076" cy="244637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515" y="3243411"/>
            <a:ext cx="6514285" cy="283174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8352913" y="1199923"/>
            <a:ext cx="1321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0" i="0" dirty="0" smtClean="0">
                <a:solidFill>
                  <a:srgbClr val="4A4A4A"/>
                </a:solidFill>
                <a:effectLst/>
                <a:latin typeface="Merriweather-Regular"/>
              </a:rPr>
              <a:t>05/11/2019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844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20" y="121303"/>
            <a:ext cx="6488889" cy="344127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365" y="451146"/>
            <a:ext cx="2400000" cy="473650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89" y="3410173"/>
            <a:ext cx="6688350" cy="299588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214257" y="6406055"/>
            <a:ext cx="1551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BBC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489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32" y="1047402"/>
            <a:ext cx="11180618" cy="451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2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4" y="1180407"/>
            <a:ext cx="11539989" cy="389812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Elipse 2"/>
          <p:cNvSpPr/>
          <p:nvPr/>
        </p:nvSpPr>
        <p:spPr>
          <a:xfrm>
            <a:off x="1629295" y="2909455"/>
            <a:ext cx="5486400" cy="9892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119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3" y="1121744"/>
            <a:ext cx="12101562" cy="4424788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1737361" y="3000895"/>
            <a:ext cx="5486400" cy="9892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37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23" y="252248"/>
            <a:ext cx="5597098" cy="322667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481" y="196980"/>
            <a:ext cx="4626289" cy="656388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4" y="3909848"/>
            <a:ext cx="6507807" cy="274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0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 políticas propostas não são informadas por evidência e devem levar ao aprofundamento das desigualdades</a:t>
            </a:r>
          </a:p>
          <a:p>
            <a:r>
              <a:rPr lang="pt-BR" dirty="0" smtClean="0"/>
              <a:t>Há mudanças feitas no Pacto Federativo sem que os entes federados participem do debate;</a:t>
            </a:r>
          </a:p>
          <a:p>
            <a:r>
              <a:rPr lang="pt-BR" dirty="0" smtClean="0"/>
              <a:t>Não há participação social para a construção das propostas, mostrando o elevado grau de autoritarismo do governo</a:t>
            </a:r>
          </a:p>
        </p:txBody>
      </p:sp>
    </p:spTree>
    <p:extLst>
      <p:ext uri="{BB962C8B-B14F-4D97-AF65-F5344CB8AC3E}">
        <p14:creationId xmlns:p14="http://schemas.microsoft.com/office/powerpoint/2010/main" val="281768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99" y="200048"/>
            <a:ext cx="4929448" cy="665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1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</a:rPr>
              <a:t>CONTEXTO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/>
              <a:t>Incentivo em medidas de austeridade </a:t>
            </a:r>
            <a:r>
              <a:rPr lang="pt-BR" dirty="0" smtClean="0"/>
              <a:t>como melhor </a:t>
            </a:r>
            <a:r>
              <a:rPr lang="pt-BR" dirty="0" smtClean="0"/>
              <a:t>alternativa para </a:t>
            </a:r>
            <a:r>
              <a:rPr lang="pt-BR" dirty="0"/>
              <a:t>conter a </a:t>
            </a:r>
            <a:r>
              <a:rPr lang="pt-BR" dirty="0" smtClean="0"/>
              <a:t>crise iniciada em 2007 nos EUA, que começa de fato no Brasil a partir de 2014.</a:t>
            </a:r>
          </a:p>
          <a:p>
            <a:pPr algn="just"/>
            <a:r>
              <a:rPr lang="pt-BR" dirty="0" smtClean="0"/>
              <a:t>Política </a:t>
            </a:r>
            <a:r>
              <a:rPr lang="pt-BR" dirty="0"/>
              <a:t>de governo f</a:t>
            </a:r>
            <a:r>
              <a:rPr lang="pt-BR" dirty="0" smtClean="0"/>
              <a:t>orçada </a:t>
            </a:r>
            <a:r>
              <a:rPr lang="pt-BR" dirty="0"/>
              <a:t>com restrição de bens e </a:t>
            </a:r>
            <a:r>
              <a:rPr lang="pt-BR" dirty="0" smtClean="0"/>
              <a:t>serviços, portanto considerada de austeridade.</a:t>
            </a:r>
          </a:p>
          <a:p>
            <a:pPr marL="342900" indent="-342900" algn="just"/>
            <a:r>
              <a:rPr lang="pt-BR" dirty="0"/>
              <a:t>Afeta de forma significativa as parcelas mais vulneráveis da população</a:t>
            </a:r>
          </a:p>
          <a:p>
            <a:pPr marL="342900" indent="-342900" algn="just"/>
            <a:endParaRPr lang="pt-BR" dirty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2800" b="1" dirty="0"/>
              <a:t>Beneficia o capital financeiro e aumenta as desigualdades </a:t>
            </a:r>
            <a:r>
              <a:rPr lang="pt-BR" sz="2800" b="1" dirty="0" smtClean="0"/>
              <a:t>sociais pois concentra-se na redução de gasto, e não em mecanismos de arrecadação (política fiscal)</a:t>
            </a:r>
            <a:endParaRPr lang="pt-BR" sz="2800" b="1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565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72792" y="1468516"/>
            <a:ext cx="99838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3200" dirty="0" smtClean="0"/>
          </a:p>
          <a:p>
            <a:pPr algn="just"/>
            <a:r>
              <a:rPr lang="pt-BR" sz="3200" dirty="0" smtClean="0"/>
              <a:t>Expansão </a:t>
            </a:r>
            <a:r>
              <a:rPr lang="pt-BR" sz="3200" dirty="0"/>
              <a:t>da crise a partir de </a:t>
            </a:r>
            <a:r>
              <a:rPr lang="pt-BR" sz="3200" dirty="0" smtClean="0"/>
              <a:t>2008.</a:t>
            </a:r>
            <a:endParaRPr lang="pt-BR" sz="3200" dirty="0"/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pt-BR" sz="3200" dirty="0"/>
              <a:t>Banco Mundial e FMI propõem medidas de austeridade. 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pt-BR" sz="3200" dirty="0"/>
              <a:t>Redução nos investimentos em políticas e programas sociais.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dirty="0"/>
              <a:t>Evidências empíricas mostram que medidas de austeridade aumentaram as desigualdades sociais e pioraram o estado de </a:t>
            </a:r>
            <a:r>
              <a:rPr lang="pt-BR" sz="3200" dirty="0" smtClean="0"/>
              <a:t>saúde nos países onde foram implementadas.</a:t>
            </a:r>
            <a:endParaRPr lang="pt-BR" sz="32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66344" y="6485274"/>
            <a:ext cx="11725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¹KONDILLIS, E. et al. </a:t>
            </a:r>
            <a:r>
              <a:rPr lang="en-US" sz="1000" dirty="0"/>
              <a:t>Economic Crisis, Restrictive Policies, and the Population’s Health and Health Care: The Greek Case</a:t>
            </a:r>
            <a:r>
              <a:rPr lang="pt-BR" sz="1000" dirty="0"/>
              <a:t>. </a:t>
            </a:r>
            <a:r>
              <a:rPr lang="en-US" sz="1000" b="1" dirty="0"/>
              <a:t>American Journal of Public Health</a:t>
            </a:r>
            <a:r>
              <a:rPr lang="pt-BR" sz="1000" dirty="0"/>
              <a:t>, </a:t>
            </a:r>
            <a:r>
              <a:rPr lang="nl-NL" sz="1000" dirty="0"/>
              <a:t>2013.</a:t>
            </a:r>
            <a:endParaRPr lang="pt-BR" sz="1000" dirty="0"/>
          </a:p>
          <a:p>
            <a:r>
              <a:rPr lang="pt-BR" sz="1000" dirty="0"/>
              <a:t>²</a:t>
            </a:r>
            <a:r>
              <a:rPr lang="en-US" sz="1000" dirty="0"/>
              <a:t>STUCKLER, D. BASU, S. </a:t>
            </a:r>
            <a:r>
              <a:rPr lang="en-US" sz="1000" b="1" dirty="0"/>
              <a:t>A </a:t>
            </a:r>
            <a:r>
              <a:rPr lang="en-US" sz="1000" b="1" dirty="0" err="1"/>
              <a:t>economia</a:t>
            </a:r>
            <a:r>
              <a:rPr lang="en-US" sz="1000" b="1" dirty="0"/>
              <a:t> </a:t>
            </a:r>
            <a:r>
              <a:rPr lang="en-US" sz="1000" b="1" dirty="0" err="1"/>
              <a:t>desumana</a:t>
            </a:r>
            <a:r>
              <a:rPr lang="en-US" sz="1000" b="1" dirty="0"/>
              <a:t>: </a:t>
            </a:r>
            <a:r>
              <a:rPr lang="en-US" sz="1000" b="1" dirty="0" err="1"/>
              <a:t>porque</a:t>
            </a:r>
            <a:r>
              <a:rPr lang="en-US" sz="1000" b="1" dirty="0"/>
              <a:t> </a:t>
            </a:r>
            <a:r>
              <a:rPr lang="en-US" sz="1000" b="1" dirty="0" err="1"/>
              <a:t>mata</a:t>
            </a:r>
            <a:r>
              <a:rPr lang="en-US" sz="1000" b="1" dirty="0"/>
              <a:t> a </a:t>
            </a:r>
            <a:r>
              <a:rPr lang="en-US" sz="1000" b="1" dirty="0" err="1"/>
              <a:t>austeridade</a:t>
            </a:r>
            <a:r>
              <a:rPr lang="en-US" sz="1000" dirty="0"/>
              <a:t>. </a:t>
            </a:r>
            <a:r>
              <a:rPr lang="en-US" sz="1000" dirty="0" err="1"/>
              <a:t>Bizâncio</a:t>
            </a:r>
            <a:r>
              <a:rPr lang="en-US" sz="1000" dirty="0"/>
              <a:t>, 301p. 2014.</a:t>
            </a:r>
            <a:endParaRPr lang="pt-BR" sz="1000" dirty="0"/>
          </a:p>
        </p:txBody>
      </p:sp>
      <p:sp>
        <p:nvSpPr>
          <p:cNvPr id="4" name="AutoShape 4" descr="Resultado de imagem para a crise do subprim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7" descr="Resultado de imagem para a crise do subprim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038074" y="197320"/>
            <a:ext cx="8662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O que as evidências internacionais mostram </a:t>
            </a:r>
          </a:p>
          <a:p>
            <a:pPr algn="ctr"/>
            <a:r>
              <a:rPr lang="pt-BR" sz="3200" b="1" dirty="0" smtClean="0"/>
              <a:t>Em relação aos efeitos da adoção  desse tipo de política?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2714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33990" y="692696"/>
            <a:ext cx="8422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Estado da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arte </a:t>
            </a:r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(Lisboa, 2018)</a:t>
            </a:r>
            <a:endParaRPr lang="pt-BR" sz="1200" dirty="0"/>
          </a:p>
        </p:txBody>
      </p:sp>
      <p:sp>
        <p:nvSpPr>
          <p:cNvPr id="6" name="Retângulo 5"/>
          <p:cNvSpPr/>
          <p:nvPr/>
        </p:nvSpPr>
        <p:spPr>
          <a:xfrm>
            <a:off x="786384" y="1411898"/>
            <a:ext cx="9515997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Reino Unido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/>
              <a:t>Maior procura por serviços de saúde devido a complicações de DCNT.</a:t>
            </a:r>
          </a:p>
          <a:p>
            <a:pPr algn="just"/>
            <a:endParaRPr lang="pt-BR" sz="1100" dirty="0"/>
          </a:p>
          <a:p>
            <a:pPr algn="just"/>
            <a:r>
              <a:rPr lang="pt-BR" sz="2400" b="1" dirty="0">
                <a:solidFill>
                  <a:srgbClr val="C00000"/>
                </a:solidFill>
              </a:rPr>
              <a:t>Grécia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</a:rPr>
              <a:t>Aumento </a:t>
            </a:r>
            <a:r>
              <a:rPr lang="en-US" sz="2000" dirty="0">
                <a:solidFill>
                  <a:srgbClr val="212121"/>
                </a:solidFill>
                <a:highlight>
                  <a:srgbClr val="FFFFFF"/>
                </a:highlight>
              </a:rPr>
              <a:t>de 40% em suícidios de 2010 para 2011</a:t>
            </a:r>
            <a:r>
              <a:rPr lang="pt-BR" sz="2000" dirty="0">
                <a:highlight>
                  <a:srgbClr val="FFFFFF"/>
                </a:highlight>
              </a:rPr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>
                <a:solidFill>
                  <a:srgbClr val="222222"/>
                </a:solidFill>
              </a:rPr>
              <a:t>Aumento de infecções por HIV e malária e fechamento de centros de saúde.</a:t>
            </a:r>
          </a:p>
          <a:p>
            <a:pPr algn="just"/>
            <a:endParaRPr lang="pt-BR" sz="1100" dirty="0">
              <a:solidFill>
                <a:srgbClr val="222222"/>
              </a:solidFill>
            </a:endParaRPr>
          </a:p>
          <a:p>
            <a:pPr algn="just"/>
            <a:r>
              <a:rPr lang="pt-BR" sz="2400" b="1" dirty="0">
                <a:solidFill>
                  <a:srgbClr val="C00000"/>
                </a:solidFill>
              </a:rPr>
              <a:t>EUA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>
                <a:solidFill>
                  <a:srgbClr val="222222"/>
                </a:solidFill>
              </a:rPr>
              <a:t>Muitas pessoas perderam seus seguros saúde.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>
                <a:solidFill>
                  <a:srgbClr val="222222"/>
                </a:solidFill>
              </a:rPr>
              <a:t>Mais internações de pessoas sob risco de perder suas moradias. </a:t>
            </a:r>
          </a:p>
          <a:p>
            <a:pPr algn="just"/>
            <a:endParaRPr lang="pt-BR" sz="1100" dirty="0">
              <a:solidFill>
                <a:srgbClr val="222222"/>
              </a:solidFill>
            </a:endParaRPr>
          </a:p>
          <a:p>
            <a:pPr algn="just"/>
            <a:r>
              <a:rPr lang="pt-BR" sz="2400" b="1" dirty="0">
                <a:solidFill>
                  <a:srgbClr val="C00000"/>
                </a:solidFill>
              </a:rPr>
              <a:t>Itália e Espanha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>
                <a:solidFill>
                  <a:srgbClr val="222222"/>
                </a:solidFill>
              </a:rPr>
              <a:t>Suicídios e tentativas de suicídio aumentaram rapidamente entre 2007e 2009 e maior consumo de fármacos antidepressivos.</a:t>
            </a:r>
          </a:p>
          <a:p>
            <a:pPr algn="just"/>
            <a:endParaRPr lang="pt-BR" sz="1050" dirty="0">
              <a:solidFill>
                <a:srgbClr val="222222"/>
              </a:solidFill>
            </a:endParaRPr>
          </a:p>
          <a:p>
            <a:pPr algn="just"/>
            <a:r>
              <a:rPr lang="pt-BR" sz="2400" b="1" dirty="0">
                <a:solidFill>
                  <a:srgbClr val="C00000"/>
                </a:solidFill>
              </a:rPr>
              <a:t>Islândia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b="1" dirty="0"/>
              <a:t>Mais investimentos </a:t>
            </a:r>
            <a:r>
              <a:rPr lang="pt-BR" sz="2000" dirty="0"/>
              <a:t>em proteção social, rede de apoio a alimentação, empregos, moradia e preservação do seu sistema de saúde.</a:t>
            </a:r>
            <a:endParaRPr lang="pt-BR" sz="2000" b="1" dirty="0"/>
          </a:p>
        </p:txBody>
      </p:sp>
      <p:sp>
        <p:nvSpPr>
          <p:cNvPr id="7" name="Retângulo 6"/>
          <p:cNvSpPr/>
          <p:nvPr/>
        </p:nvSpPr>
        <p:spPr>
          <a:xfrm>
            <a:off x="8541786" y="1988841"/>
            <a:ext cx="2018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(CHOWDHURY et al., 2013)</a:t>
            </a:r>
            <a:endParaRPr lang="pt-BR" sz="1200" dirty="0"/>
          </a:p>
        </p:txBody>
      </p:sp>
      <p:sp>
        <p:nvSpPr>
          <p:cNvPr id="8" name="Retângulo 7"/>
          <p:cNvSpPr/>
          <p:nvPr/>
        </p:nvSpPr>
        <p:spPr>
          <a:xfrm>
            <a:off x="6306444" y="3140969"/>
            <a:ext cx="41100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(BRANAS et al., 2015; ZAVRAS et al., 2016; SIMOU et al., 2014)</a:t>
            </a:r>
            <a:endParaRPr lang="pt-BR" sz="1200" dirty="0"/>
          </a:p>
        </p:txBody>
      </p:sp>
      <p:sp>
        <p:nvSpPr>
          <p:cNvPr id="9" name="Retângulo 8"/>
          <p:cNvSpPr/>
          <p:nvPr/>
        </p:nvSpPr>
        <p:spPr>
          <a:xfrm>
            <a:off x="8760296" y="4221089"/>
            <a:ext cx="16816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(STUCKLER et al., 2014)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6888088" y="5384250"/>
            <a:ext cx="35121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(STUCKLER et al., 2009; KOETSENRUIJTER et al., 2015)</a:t>
            </a:r>
            <a:endParaRPr lang="pt-BR" sz="1200" dirty="0"/>
          </a:p>
        </p:txBody>
      </p:sp>
      <p:sp>
        <p:nvSpPr>
          <p:cNvPr id="14" name="Retângulo 13"/>
          <p:cNvSpPr/>
          <p:nvPr/>
        </p:nvSpPr>
        <p:spPr>
          <a:xfrm>
            <a:off x="8328248" y="6536378"/>
            <a:ext cx="2232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(GUNNLAUGSSON et al., 2016) </a:t>
            </a:r>
            <a:endParaRPr lang="pt-BR" sz="1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31570" y="116633"/>
            <a:ext cx="3085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u="sng" dirty="0"/>
              <a:t>Contextualização</a:t>
            </a:r>
          </a:p>
        </p:txBody>
      </p:sp>
    </p:spTree>
    <p:extLst>
      <p:ext uri="{BB962C8B-B14F-4D97-AF65-F5344CB8AC3E}">
        <p14:creationId xmlns:p14="http://schemas.microsoft.com/office/powerpoint/2010/main" val="359382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33990" y="889556"/>
            <a:ext cx="8422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Conjuntura brasileira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74320" y="1412776"/>
            <a:ext cx="99261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Estudos mostram </a:t>
            </a:r>
            <a:r>
              <a:rPr lang="pt-BR" sz="2400" dirty="0" smtClean="0"/>
              <a:t>que</a:t>
            </a:r>
            <a:r>
              <a:rPr lang="pt-BR" sz="2400" baseline="30000" dirty="0" smtClean="0"/>
              <a:t>1,2,3,4</a:t>
            </a:r>
            <a:r>
              <a:rPr lang="pt-BR" sz="2400" dirty="0" smtClean="0"/>
              <a:t>:</a:t>
            </a:r>
            <a:endParaRPr lang="pt-BR" sz="2400" dirty="0"/>
          </a:p>
          <a:p>
            <a:pPr algn="just"/>
            <a:endParaRPr lang="pt-BR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/>
              <a:t>As políticas de austeridade adotadas pelo governo impactarão negativamente o financiamento e a garantia do direito à saúde.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/>
              <a:t>O congelamento do orçamento não garantirá o mesmo grau de acesso e qualidade dos bens e serviços à população </a:t>
            </a:r>
            <a:r>
              <a:rPr lang="pt-BR" sz="2400" dirty="0" smtClean="0"/>
              <a:t>brasileira  -  necessidade de avaliações  de impacto </a:t>
            </a:r>
            <a:r>
              <a:rPr lang="pt-BR" sz="2400" dirty="0" err="1" smtClean="0"/>
              <a:t>ex</a:t>
            </a:r>
            <a:r>
              <a:rPr lang="pt-BR" sz="2400" dirty="0" smtClean="0"/>
              <a:t> ante e </a:t>
            </a:r>
            <a:r>
              <a:rPr lang="pt-BR" sz="2400" dirty="0" err="1" smtClean="0"/>
              <a:t>ext</a:t>
            </a:r>
            <a:r>
              <a:rPr lang="pt-BR" sz="2400" dirty="0" smtClean="0"/>
              <a:t> post).</a:t>
            </a:r>
            <a:endParaRPr lang="pt-BR" sz="2400" dirty="0"/>
          </a:p>
          <a:p>
            <a:pPr marL="342900" indent="-342900" algn="just">
              <a:buFont typeface="Arial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/>
              <a:t>A EC-95 constitui a política de austeridade mais danosa dos últimos anos, na medida em que não limita os juros, mas apenas as despesas primárias por duas décadas.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58189" y="5847078"/>
            <a:ext cx="115630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¹VIEIRA, F. S. </a:t>
            </a:r>
            <a:r>
              <a:rPr lang="pt-BR" sz="1200" b="1" dirty="0"/>
              <a:t>Os impactos do novo regime fiscal para o financiamento do Sistema Único de Saúde e para a efetivação do direito à saúde no Brasil. </a:t>
            </a:r>
            <a:r>
              <a:rPr lang="en-US" sz="1200" dirty="0"/>
              <a:t>IPEA, 2016.</a:t>
            </a:r>
            <a:endParaRPr lang="pt-BR" sz="1200" dirty="0"/>
          </a:p>
          <a:p>
            <a:pPr algn="just"/>
            <a:r>
              <a:rPr lang="pt-BR" sz="1200" dirty="0"/>
              <a:t>²MENDES, À. A saúde pública brasileira num universo “sem mundo”: a austeridade da Proposta de Emenda Constitucional 241/2016. </a:t>
            </a:r>
            <a:r>
              <a:rPr lang="pt-BR" sz="1200" b="1" dirty="0"/>
              <a:t>Cad. Saúde Pública</a:t>
            </a:r>
            <a:r>
              <a:rPr lang="pt-BR" sz="1200" dirty="0"/>
              <a:t>, 2016.</a:t>
            </a:r>
          </a:p>
          <a:p>
            <a:pPr algn="just"/>
            <a:r>
              <a:rPr lang="pt-BR" sz="1200" dirty="0"/>
              <a:t>³COSTA, N.R. Austeridade, predominância privada e falha de governo na saúde. </a:t>
            </a:r>
            <a:r>
              <a:rPr lang="pt-BR" sz="1200" b="1" dirty="0"/>
              <a:t>Ciência &amp; Saúde Coletiva,</a:t>
            </a:r>
            <a:r>
              <a:rPr lang="pt-BR" sz="1200" dirty="0"/>
              <a:t> 22(4):1065-1074, 2017</a:t>
            </a:r>
            <a:r>
              <a:rPr lang="pt-BR" sz="1200" dirty="0" smtClean="0"/>
              <a:t>.</a:t>
            </a:r>
          </a:p>
          <a:p>
            <a:pPr algn="just"/>
            <a:r>
              <a:rPr lang="pt-BR" sz="1200" dirty="0" smtClean="0"/>
              <a:t>FUNCIA e </a:t>
            </a:r>
            <a:r>
              <a:rPr lang="pt-BR" sz="1200" dirty="0" err="1" smtClean="0"/>
              <a:t>Ocke</a:t>
            </a:r>
            <a:r>
              <a:rPr lang="pt-BR" sz="1200" dirty="0" smtClean="0"/>
              <a:t>-Reis (2018); FUNCIA a (2019)</a:t>
            </a:r>
          </a:p>
          <a:p>
            <a:pPr algn="just"/>
            <a:endParaRPr lang="pt-BR" sz="1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4531570" y="116633"/>
            <a:ext cx="3085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u="sng" dirty="0"/>
              <a:t>Contextualização</a:t>
            </a:r>
          </a:p>
        </p:txBody>
      </p:sp>
    </p:spTree>
    <p:extLst>
      <p:ext uri="{BB962C8B-B14F-4D97-AF65-F5344CB8AC3E}">
        <p14:creationId xmlns:p14="http://schemas.microsoft.com/office/powerpoint/2010/main" val="259758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82" b="1381"/>
          <a:stretch>
            <a:fillRect/>
          </a:stretch>
        </p:blipFill>
        <p:spPr bwMode="auto">
          <a:xfrm>
            <a:off x="2063750" y="687389"/>
            <a:ext cx="7869238" cy="5565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9CEC65D5-8BDA-4BBC-BF89-D51F540BDB66}"/>
              </a:ext>
            </a:extLst>
          </p:cNvPr>
          <p:cNvCxnSpPr>
            <a:cxnSpLocks/>
          </p:cNvCxnSpPr>
          <p:nvPr/>
        </p:nvCxnSpPr>
        <p:spPr>
          <a:xfrm flipV="1">
            <a:off x="7905750" y="3284538"/>
            <a:ext cx="0" cy="158115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A646150B-9CDB-4322-AB6E-3C5EDE465383}"/>
              </a:ext>
            </a:extLst>
          </p:cNvPr>
          <p:cNvCxnSpPr>
            <a:cxnSpLocks/>
          </p:cNvCxnSpPr>
          <p:nvPr/>
        </p:nvCxnSpPr>
        <p:spPr>
          <a:xfrm flipV="1">
            <a:off x="5591175" y="3141664"/>
            <a:ext cx="0" cy="1724025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CaixaDeTexto 16"/>
          <p:cNvSpPr txBox="1">
            <a:spLocks noChangeArrowheads="1"/>
          </p:cNvSpPr>
          <p:nvPr/>
        </p:nvSpPr>
        <p:spPr bwMode="auto">
          <a:xfrm>
            <a:off x="2063751" y="-26988"/>
            <a:ext cx="7872413" cy="708026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“DETERIORAÇÃO FISCAL”: deve ser analisada não somente pela ótica da despesa, mas também da receita</a:t>
            </a:r>
          </a:p>
        </p:txBody>
      </p:sp>
      <p:sp>
        <p:nvSpPr>
          <p:cNvPr id="14342" name="Espaço Reservado para Data 3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srgbClr val="FFFFFF"/>
                </a:solidFill>
              </a:rPr>
              <a:t>Financiamento e Gestão do SUS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D03244-30DD-4FA0-9788-4EC993E9D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FASIG/IGESP - Francisco Funcia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8B97BA-2829-431D-AD06-F9A581E5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94998-E7CC-4E6C-B118-1F9D90656FA8}" type="slidenum">
              <a:rPr lang="pt-BR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424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ítulo 1">
            <a:extLst>
              <a:ext uri="{FF2B5EF4-FFF2-40B4-BE49-F238E27FC236}">
                <a16:creationId xmlns:a16="http://schemas.microsoft.com/office/drawing/2014/main" id="{017747E7-1652-471C-89E7-EC9183C44A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11389" y="476251"/>
            <a:ext cx="7680325" cy="7286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 95 X EC 29 - CENÁRIO CONTRAFACTUAL </a:t>
            </a:r>
            <a:b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(% do PIB)</a:t>
            </a: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2C25B1BD-CEE8-497B-8B91-4636412712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23751"/>
          <a:ext cx="10311378" cy="4523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2" name="CaixaDeTexto 7"/>
          <p:cNvSpPr txBox="1">
            <a:spLocks noChangeArrowheads="1"/>
          </p:cNvSpPr>
          <p:nvPr/>
        </p:nvSpPr>
        <p:spPr bwMode="auto">
          <a:xfrm>
            <a:off x="2370138" y="5935664"/>
            <a:ext cx="49149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900" b="1">
                <a:cs typeface="Arial" panose="020B0604020202020204" pitchFamily="34" charset="0"/>
              </a:rPr>
              <a:t>Fonte: FUNCIA, Francisco e OCKE-REIS, Carlos (2018)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B67621A-29CD-4B7E-8153-3AD7D72B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FASIG/IGESP - Francisco Funcia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2AE1341-89AF-4708-8E75-B9784409C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2EF811-C3C2-4E71-A345-55E8BA8A34D0}" type="slidenum">
              <a:rPr lang="pt-BR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09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tângulo 4"/>
          <p:cNvSpPr>
            <a:spLocks noChangeArrowheads="1"/>
          </p:cNvSpPr>
          <p:nvPr/>
        </p:nvSpPr>
        <p:spPr bwMode="auto">
          <a:xfrm>
            <a:off x="2312989" y="447675"/>
            <a:ext cx="7800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4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Gasto público federal – SUS EC </a:t>
            </a:r>
            <a:r>
              <a:rPr lang="pt-BR" altLang="pt-BR" sz="2400" b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86</a:t>
            </a:r>
            <a:r>
              <a:rPr lang="pt-BR" altLang="pt-BR" sz="2400" b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X EC 95</a:t>
            </a:r>
          </a:p>
          <a:p>
            <a:pPr algn="ctr" eaLnBrk="1" hangingPunct="1"/>
            <a:r>
              <a:rPr lang="pt-BR" altLang="pt-BR" sz="24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Cenário </a:t>
            </a:r>
            <a:r>
              <a:rPr lang="pt-BR" altLang="pt-BR" sz="2400" b="1" dirty="0" err="1">
                <a:latin typeface="Franklin Gothic Book" panose="020B0503020102020204" pitchFamily="34" charset="0"/>
                <a:cs typeface="Arial" panose="020B0604020202020204" pitchFamily="34" charset="0"/>
              </a:rPr>
              <a:t>Contrafactual</a:t>
            </a:r>
            <a:r>
              <a:rPr lang="pt-BR" altLang="pt-BR" sz="24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  (% RCL)	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631222E-5762-47DD-A100-F22352B12114}"/>
              </a:ext>
            </a:extLst>
          </p:cNvPr>
          <p:cNvSpPr/>
          <p:nvPr/>
        </p:nvSpPr>
        <p:spPr>
          <a:xfrm>
            <a:off x="2135189" y="5805489"/>
            <a:ext cx="3940175" cy="473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825" b="1" dirty="0"/>
              <a:t>Elaboração: Funcia e Ocké-Reis (2018)	.		</a:t>
            </a:r>
          </a:p>
          <a:p>
            <a:pPr>
              <a:defRPr/>
            </a:pPr>
            <a:r>
              <a:rPr lang="pt-BR" sz="825" b="1" dirty="0"/>
              <a:t>Fonte: Adaptado de Ministério da Saúde/SIOPS e Ministério da Fazenda/STN.		</a:t>
            </a:r>
          </a:p>
        </p:txBody>
      </p:sp>
      <p:pic>
        <p:nvPicPr>
          <p:cNvPr id="23556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14" y="1252604"/>
            <a:ext cx="8399736" cy="447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Espaço Reservado para Data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srgbClr val="FFFFFF"/>
                </a:solidFill>
              </a:rPr>
              <a:t>Financiamento e Gestão do SUS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35D7C4E-F1FB-41FD-BE0E-A63FA316B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FASIG/IGESP - Francisco Funcia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9800301-8390-4BE1-93F6-34F6B46C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A55FC-4244-4714-911A-F5E06E21044C}" type="slidenum">
              <a:rPr lang="pt-BR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835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trospectiva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Retrospectiva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Retrospectiva">
    <a:fillStyleLst>
      <a:solidFill>
        <a:schemeClr val="phClr"/>
      </a:solidFill>
      <a:gradFill rotWithShape="1">
        <a:gsLst>
          <a:gs pos="0">
            <a:schemeClr val="phClr">
              <a:tint val="65000"/>
              <a:shade val="92000"/>
              <a:satMod val="130000"/>
            </a:schemeClr>
          </a:gs>
          <a:gs pos="45000">
            <a:schemeClr val="phClr">
              <a:tint val="60000"/>
              <a:shade val="99000"/>
              <a:satMod val="120000"/>
            </a:schemeClr>
          </a:gs>
          <a:gs pos="100000">
            <a:schemeClr val="phClr">
              <a:tint val="55000"/>
              <a:satMod val="14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  <a:satMod val="130000"/>
            </a:schemeClr>
          </a:gs>
          <a:gs pos="34000">
            <a:schemeClr val="phClr">
              <a:shade val="87000"/>
              <a:satMod val="125000"/>
            </a:schemeClr>
          </a:gs>
          <a:gs pos="70000">
            <a:schemeClr val="phClr">
              <a:tint val="100000"/>
              <a:shade val="90000"/>
              <a:satMod val="130000"/>
            </a:schemeClr>
          </a:gs>
          <a:gs pos="100000">
            <a:schemeClr val="phClr">
              <a:tint val="100000"/>
              <a:shade val="100000"/>
              <a:satMod val="110000"/>
            </a:schemeClr>
          </a:gs>
        </a:gsLst>
        <a:path path="circle">
          <a:fillToRect l="100000" t="100000" r="100000" b="100000"/>
        </a:path>
      </a:gradFill>
    </a:fillStyleLst>
    <a:lnStyleLst>
      <a:ln w="12700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a:effectStyle>
    </a:effectStyleLst>
    <a:bgFillStyleLst>
      <a:solidFill>
        <a:schemeClr val="phClr"/>
      </a:solidFill>
      <a:solidFill>
        <a:schemeClr val="phClr">
          <a:tint val="90000"/>
          <a:shade val="97000"/>
          <a:satMod val="130000"/>
        </a:schemeClr>
      </a:solidFill>
      <a:gradFill rotWithShape="1">
        <a:gsLst>
          <a:gs pos="0">
            <a:schemeClr val="phClr">
              <a:tint val="96000"/>
              <a:shade val="99000"/>
              <a:satMod val="140000"/>
            </a:schemeClr>
          </a:gs>
          <a:gs pos="65000">
            <a:schemeClr val="phClr">
              <a:tint val="100000"/>
              <a:shade val="80000"/>
              <a:satMod val="130000"/>
            </a:schemeClr>
          </a:gs>
          <a:gs pos="100000">
            <a:schemeClr val="phClr">
              <a:tint val="100000"/>
              <a:shade val="48000"/>
              <a:satMod val="120000"/>
            </a:schemeClr>
          </a:gs>
        </a:gsLst>
        <a:lin ang="162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1970</Words>
  <Application>Microsoft Office PowerPoint</Application>
  <PresentationFormat>Widescreen</PresentationFormat>
  <Paragraphs>281</Paragraphs>
  <Slides>27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6" baseType="lpstr">
      <vt:lpstr>MS PGothic</vt:lpstr>
      <vt:lpstr>Arial</vt:lpstr>
      <vt:lpstr>Calibri</vt:lpstr>
      <vt:lpstr>Calibri Light</vt:lpstr>
      <vt:lpstr>Franklin Gothic Book</vt:lpstr>
      <vt:lpstr>Merriweather-Regular</vt:lpstr>
      <vt:lpstr>Times New Roman</vt:lpstr>
      <vt:lpstr>Wingdings</vt:lpstr>
      <vt:lpstr>Tema do Office</vt:lpstr>
      <vt:lpstr>Apresentação do PowerPoint</vt:lpstr>
      <vt:lpstr>Apresentação do PowerPoint</vt:lpstr>
      <vt:lpstr>CONTEXTO</vt:lpstr>
      <vt:lpstr>Apresentação do PowerPoint</vt:lpstr>
      <vt:lpstr>Apresentação do PowerPoint</vt:lpstr>
      <vt:lpstr>Apresentação do PowerPoint</vt:lpstr>
      <vt:lpstr>Apresentação do PowerPoint</vt:lpstr>
      <vt:lpstr>EC 95 X EC 29 - CENÁRIO CONTRAFACTUAL  (% do PIB)</vt:lpstr>
      <vt:lpstr>Apresentação do PowerPoint</vt:lpstr>
      <vt:lpstr>Apresentação do PowerPoint</vt:lpstr>
      <vt:lpstr>PLOA 2020 MS x PISO SUS Desfinanciamento Federal 1</vt:lpstr>
      <vt:lpstr>PLOA 2020 MS x PISO SUS Desfinanciamento Federal 2</vt:lpstr>
      <vt:lpstr>PLOA 2020 MS x PISO SUS Desfinanciamento Federal 3</vt:lpstr>
      <vt:lpstr>Apresentação do PowerPoint</vt:lpstr>
      <vt:lpstr>EFEITO DA EC 95/2016:  REDUZIR O QUE É INSUFICIENTE (DESFINANCIAR O SUS) REFERÊNCIAS INTERNACIONAIS</vt:lpstr>
      <vt:lpstr>Apresentação do PowerPoint</vt:lpstr>
      <vt:lpstr>Impacto da EC 95 – Indicadores de Saúde /Microssimulações</vt:lpstr>
      <vt:lpstr>Apresentação do PowerPoint</vt:lpstr>
      <vt:lpstr>Apresentação do PowerPoint</vt:lpstr>
      <vt:lpstr>APROFUNDAMENTO DO DESFINANCIAMENTO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CONSIDERAÇÕES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Usuário do Windows</cp:lastModifiedBy>
  <cp:revision>57</cp:revision>
  <dcterms:created xsi:type="dcterms:W3CDTF">2019-11-07T00:33:49Z</dcterms:created>
  <dcterms:modified xsi:type="dcterms:W3CDTF">2019-11-08T12:15:15Z</dcterms:modified>
</cp:coreProperties>
</file>