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31DC9-A105-41AB-8479-54FB478B376B}" type="datetimeFigureOut">
              <a:rPr lang="pt-BR" smtClean="0"/>
              <a:t>06/11/2019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7CC29-81C4-44BA-9608-68B4E788F7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774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31DC9-A105-41AB-8479-54FB478B376B}" type="datetimeFigureOut">
              <a:rPr lang="pt-BR" smtClean="0"/>
              <a:t>06/11/2019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7CC29-81C4-44BA-9608-68B4E788F7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313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31DC9-A105-41AB-8479-54FB478B376B}" type="datetimeFigureOut">
              <a:rPr lang="pt-BR" smtClean="0"/>
              <a:t>06/11/2019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7CC29-81C4-44BA-9608-68B4E788F7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82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31DC9-A105-41AB-8479-54FB478B376B}" type="datetimeFigureOut">
              <a:rPr lang="pt-BR" smtClean="0"/>
              <a:t>06/11/2019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7CC29-81C4-44BA-9608-68B4E788F7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938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31DC9-A105-41AB-8479-54FB478B376B}" type="datetimeFigureOut">
              <a:rPr lang="pt-BR" smtClean="0"/>
              <a:t>06/11/2019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7CC29-81C4-44BA-9608-68B4E788F7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152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31DC9-A105-41AB-8479-54FB478B376B}" type="datetimeFigureOut">
              <a:rPr lang="pt-BR" smtClean="0"/>
              <a:t>06/11/2019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7CC29-81C4-44BA-9608-68B4E788F7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766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31DC9-A105-41AB-8479-54FB478B376B}" type="datetimeFigureOut">
              <a:rPr lang="pt-BR" smtClean="0"/>
              <a:t>06/11/2019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7CC29-81C4-44BA-9608-68B4E788F7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4791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31DC9-A105-41AB-8479-54FB478B376B}" type="datetimeFigureOut">
              <a:rPr lang="pt-BR" smtClean="0"/>
              <a:t>06/11/2019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7CC29-81C4-44BA-9608-68B4E788F7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2349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31DC9-A105-41AB-8479-54FB478B376B}" type="datetimeFigureOut">
              <a:rPr lang="pt-BR" smtClean="0"/>
              <a:t>06/11/2019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7CC29-81C4-44BA-9608-68B4E788F7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599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31DC9-A105-41AB-8479-54FB478B376B}" type="datetimeFigureOut">
              <a:rPr lang="pt-BR" smtClean="0"/>
              <a:t>06/11/2019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7CC29-81C4-44BA-9608-68B4E788F7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6035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31DC9-A105-41AB-8479-54FB478B376B}" type="datetimeFigureOut">
              <a:rPr lang="pt-BR" smtClean="0"/>
              <a:t>06/11/2019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7CC29-81C4-44BA-9608-68B4E788F7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622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31DC9-A105-41AB-8479-54FB478B376B}" type="datetimeFigureOut">
              <a:rPr lang="pt-BR" smtClean="0"/>
              <a:t>06/11/2019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7CC29-81C4-44BA-9608-68B4E788F7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12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A evolução da atenção primária no Nordeste</a:t>
            </a:r>
          </a:p>
        </p:txBody>
      </p:sp>
    </p:spTree>
    <p:extLst>
      <p:ext uri="{BB962C8B-B14F-4D97-AF65-F5344CB8AC3E}">
        <p14:creationId xmlns:p14="http://schemas.microsoft.com/office/powerpoint/2010/main" val="1251471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30479" y="785390"/>
            <a:ext cx="10515600" cy="5229516"/>
          </a:xfrm>
        </p:spPr>
        <p:txBody>
          <a:bodyPr>
            <a:normAutofit fontScale="70000" lnSpcReduction="20000"/>
          </a:bodyPr>
          <a:lstStyle/>
          <a:p>
            <a:pPr marL="12700" marR="6350" algn="just">
              <a:lnSpc>
                <a:spcPct val="111100"/>
              </a:lnSpc>
            </a:pPr>
            <a:r>
              <a:rPr lang="pt-BR" sz="3400" spc="1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adoção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da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atenção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básica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para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orientar </a:t>
            </a:r>
            <a:r>
              <a:rPr lang="pt-BR" sz="3400" spc="-65" dirty="0">
                <a:solidFill>
                  <a:srgbClr val="231F20"/>
                </a:solidFill>
                <a:cs typeface="Calibri"/>
              </a:rPr>
              <a:t>e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coordenar </a:t>
            </a:r>
            <a:r>
              <a:rPr lang="pt-BR" sz="3400" spc="-40" dirty="0">
                <a:solidFill>
                  <a:srgbClr val="231F20"/>
                </a:solidFill>
                <a:cs typeface="Calibri"/>
              </a:rPr>
              <a:t>o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sistema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saúde  do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país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reforçou,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400" spc="20" dirty="0">
                <a:solidFill>
                  <a:srgbClr val="231F20"/>
                </a:solidFill>
                <a:cs typeface="Calibri"/>
              </a:rPr>
              <a:t>partir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da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segunda </a:t>
            </a:r>
            <a:r>
              <a:rPr lang="pt-BR" sz="3400" spc="-30" dirty="0">
                <a:solidFill>
                  <a:srgbClr val="231F20"/>
                </a:solidFill>
                <a:cs typeface="Calibri"/>
              </a:rPr>
              <a:t>metade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da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década </a:t>
            </a:r>
            <a:r>
              <a:rPr lang="pt-BR" sz="3400" spc="-15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1990,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400" spc="20" dirty="0">
                <a:solidFill>
                  <a:srgbClr val="231F20"/>
                </a:solidFill>
                <a:cs typeface="Calibri"/>
              </a:rPr>
              <a:t>implan</a:t>
            </a:r>
            <a:r>
              <a:rPr lang="pt-BR" sz="3400" spc="-25" dirty="0">
                <a:solidFill>
                  <a:srgbClr val="231F20"/>
                </a:solidFill>
                <a:cs typeface="Calibri"/>
              </a:rPr>
              <a:t>tação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do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Programa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Saúde da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Família,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tornando-se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política </a:t>
            </a:r>
            <a:r>
              <a:rPr lang="pt-BR" sz="3400" spc="-15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Estado,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alçada 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à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Estratégia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estruturante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para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reorientar </a:t>
            </a:r>
            <a:r>
              <a:rPr lang="pt-BR" sz="3400" spc="-65" dirty="0">
                <a:solidFill>
                  <a:srgbClr val="231F20"/>
                </a:solidFill>
                <a:cs typeface="Calibri"/>
              </a:rPr>
              <a:t>e </a:t>
            </a:r>
            <a:r>
              <a:rPr lang="pt-BR" sz="3400" spc="20" dirty="0">
                <a:solidFill>
                  <a:srgbClr val="231F20"/>
                </a:solidFill>
                <a:cs typeface="Calibri"/>
              </a:rPr>
              <a:t>organizar </a:t>
            </a:r>
            <a:r>
              <a:rPr lang="pt-BR" sz="3400" spc="-40" dirty="0">
                <a:solidFill>
                  <a:srgbClr val="231F20"/>
                </a:solidFill>
                <a:cs typeface="Calibri"/>
              </a:rPr>
              <a:t>o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modelo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de atenção 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à</a:t>
            </a:r>
            <a:r>
              <a:rPr lang="pt-BR" sz="3400" spc="2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saúde.</a:t>
            </a:r>
            <a:endParaRPr lang="pt-BR" sz="3400" dirty="0">
              <a:cs typeface="Calibri"/>
            </a:endParaRPr>
          </a:p>
          <a:p>
            <a:pPr marL="12700" marR="5080" indent="233679" algn="just">
              <a:lnSpc>
                <a:spcPct val="111100"/>
              </a:lnSpc>
            </a:pPr>
            <a:r>
              <a:rPr lang="pt-BR" sz="3400" spc="-20" dirty="0">
                <a:solidFill>
                  <a:srgbClr val="231F20"/>
                </a:solidFill>
                <a:cs typeface="Calibri"/>
              </a:rPr>
              <a:t>Desde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400" spc="-15" dirty="0">
                <a:solidFill>
                  <a:srgbClr val="231F20"/>
                </a:solidFill>
                <a:cs typeface="Calibri"/>
              </a:rPr>
              <a:t>sua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implantação,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Estratégia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Saúde da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Família </a:t>
            </a:r>
            <a:r>
              <a:rPr lang="pt-BR" sz="3400" spc="-40" dirty="0">
                <a:solidFill>
                  <a:srgbClr val="231F20"/>
                </a:solidFill>
                <a:cs typeface="Calibri"/>
              </a:rPr>
              <a:t>tem se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expandido  no </a:t>
            </a:r>
            <a:r>
              <a:rPr lang="pt-BR" sz="3400" spc="20" dirty="0">
                <a:solidFill>
                  <a:srgbClr val="231F20"/>
                </a:solidFill>
                <a:cs typeface="Calibri"/>
              </a:rPr>
              <a:t>país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expressivamente,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embora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com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ritmos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diferentes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entre </a:t>
            </a:r>
            <a:r>
              <a:rPr lang="pt-BR" sz="3400" spc="-20" dirty="0">
                <a:solidFill>
                  <a:srgbClr val="231F20"/>
                </a:solidFill>
                <a:cs typeface="Calibri"/>
              </a:rPr>
              <a:t>as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regiões </a:t>
            </a:r>
            <a:r>
              <a:rPr lang="pt-BR" sz="3400" spc="-65" dirty="0">
                <a:solidFill>
                  <a:srgbClr val="231F20"/>
                </a:solidFill>
                <a:cs typeface="Calibri"/>
              </a:rPr>
              <a:t>e  </a:t>
            </a:r>
            <a:r>
              <a:rPr lang="pt-BR" sz="3400" spc="-20" dirty="0">
                <a:solidFill>
                  <a:srgbClr val="231F20"/>
                </a:solidFill>
                <a:cs typeface="Calibri"/>
              </a:rPr>
              <a:t>os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municípios </a:t>
            </a:r>
            <a:r>
              <a:rPr lang="pt-BR" sz="3400" spc="-15" dirty="0">
                <a:solidFill>
                  <a:srgbClr val="231F20"/>
                </a:solidFill>
                <a:cs typeface="Calibri"/>
              </a:rPr>
              <a:t>com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diversificados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portes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populacionais </a:t>
            </a:r>
            <a:r>
              <a:rPr lang="pt-BR" sz="3400" spc="30" dirty="0">
                <a:solidFill>
                  <a:srgbClr val="231F20"/>
                </a:solidFill>
                <a:cs typeface="Calibri"/>
              </a:rPr>
              <a:t>(Alves </a:t>
            </a:r>
            <a:r>
              <a:rPr lang="pt-BR" sz="3400" spc="-30" dirty="0">
                <a:solidFill>
                  <a:srgbClr val="231F20"/>
                </a:solidFill>
                <a:cs typeface="Calibri"/>
              </a:rPr>
              <a:t>et </a:t>
            </a:r>
            <a:r>
              <a:rPr lang="pt-BR" sz="3400" spc="20" dirty="0">
                <a:solidFill>
                  <a:srgbClr val="231F20"/>
                </a:solidFill>
                <a:cs typeface="Calibri"/>
              </a:rPr>
              <a:t>al.,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2014). 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Os dados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demonstram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que </a:t>
            </a:r>
            <a:r>
              <a:rPr lang="pt-BR" sz="3400" spc="-25" dirty="0">
                <a:solidFill>
                  <a:srgbClr val="231F20"/>
                </a:solidFill>
                <a:cs typeface="Calibri"/>
              </a:rPr>
              <a:t>eram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criadas,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em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média,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3.200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novas equipes </a:t>
            </a:r>
            <a:r>
              <a:rPr lang="pt-BR" sz="3400" spc="-15" dirty="0">
                <a:solidFill>
                  <a:srgbClr val="231F20"/>
                </a:solidFill>
                <a:cs typeface="Calibri"/>
              </a:rPr>
              <a:t>de 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saúde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da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família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por </a:t>
            </a:r>
            <a:r>
              <a:rPr lang="pt-BR" sz="3400" spc="-15" dirty="0">
                <a:solidFill>
                  <a:srgbClr val="231F20"/>
                </a:solidFill>
                <a:cs typeface="Calibri"/>
              </a:rPr>
              <a:t>ano </a:t>
            </a:r>
            <a:r>
              <a:rPr lang="pt-BR" sz="3400" spc="-20" dirty="0">
                <a:solidFill>
                  <a:srgbClr val="231F20"/>
                </a:solidFill>
                <a:cs typeface="Calibri"/>
              </a:rPr>
              <a:t>entre </a:t>
            </a:r>
            <a:r>
              <a:rPr lang="pt-BR" sz="3400" spc="-15" dirty="0">
                <a:solidFill>
                  <a:srgbClr val="231F20"/>
                </a:solidFill>
                <a:cs typeface="Calibri"/>
              </a:rPr>
              <a:t>2000 </a:t>
            </a:r>
            <a:r>
              <a:rPr lang="pt-BR" sz="3400" spc="-65" dirty="0">
                <a:solidFill>
                  <a:srgbClr val="231F20"/>
                </a:solidFill>
                <a:cs typeface="Calibri"/>
              </a:rPr>
              <a:t>e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2005,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reduzindo-se </a:t>
            </a:r>
            <a:r>
              <a:rPr lang="pt-BR" sz="3400" spc="-40" dirty="0">
                <a:solidFill>
                  <a:srgbClr val="231F20"/>
                </a:solidFill>
                <a:cs typeface="Calibri"/>
              </a:rPr>
              <a:t>o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ritmo </a:t>
            </a:r>
            <a:r>
              <a:rPr lang="pt-BR" sz="3400" spc="-15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amplia</a:t>
            </a:r>
            <a:r>
              <a:rPr lang="pt-BR" sz="3400" spc="-15" dirty="0">
                <a:solidFill>
                  <a:srgbClr val="231F20"/>
                </a:solidFill>
                <a:cs typeface="Calibri"/>
              </a:rPr>
              <a:t>ção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desde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2006.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Com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implantação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do </a:t>
            </a:r>
            <a:r>
              <a:rPr lang="pt-BR" sz="3400" spc="45" dirty="0">
                <a:solidFill>
                  <a:srgbClr val="231F20"/>
                </a:solidFill>
                <a:cs typeface="Calibri"/>
              </a:rPr>
              <a:t>PMM,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ocorreu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400" spc="-15" dirty="0">
                <a:solidFill>
                  <a:srgbClr val="231F20"/>
                </a:solidFill>
                <a:cs typeface="Calibri"/>
              </a:rPr>
              <a:t>retomada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na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velocidade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expansão </a:t>
            </a:r>
            <a:r>
              <a:rPr lang="pt-BR" sz="3400" spc="-65" dirty="0">
                <a:solidFill>
                  <a:srgbClr val="231F20"/>
                </a:solidFill>
                <a:cs typeface="Calibri"/>
              </a:rPr>
              <a:t>e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incremento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na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cobertura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da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população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400" spc="30" dirty="0">
                <a:solidFill>
                  <a:srgbClr val="231F20"/>
                </a:solidFill>
                <a:cs typeface="Calibri"/>
              </a:rPr>
              <a:t>partir 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2013. </a:t>
            </a:r>
            <a:r>
              <a:rPr lang="pt-BR" sz="3400" spc="25" dirty="0">
                <a:solidFill>
                  <a:srgbClr val="231F20"/>
                </a:solidFill>
                <a:cs typeface="Calibri"/>
              </a:rPr>
              <a:t>Em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2015, passados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quase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dois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anos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da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implantação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do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programa,  </a:t>
            </a:r>
            <a:r>
              <a:rPr lang="pt-BR" sz="3400" spc="20" dirty="0">
                <a:solidFill>
                  <a:srgbClr val="231F20"/>
                </a:solidFill>
                <a:cs typeface="Calibri"/>
              </a:rPr>
              <a:t>houve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400" spc="25" dirty="0">
                <a:solidFill>
                  <a:srgbClr val="231F20"/>
                </a:solidFill>
                <a:cs typeface="Calibri"/>
              </a:rPr>
              <a:t>inclusão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mais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15.000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médicos no </a:t>
            </a:r>
            <a:r>
              <a:rPr lang="pt-BR" sz="3400" spc="30" dirty="0">
                <a:solidFill>
                  <a:srgbClr val="231F20"/>
                </a:solidFill>
                <a:cs typeface="Calibri"/>
              </a:rPr>
              <a:t>SUS.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Consequentemente,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pelos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resultados encontrados,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mais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6.000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novas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equipes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foram </a:t>
            </a:r>
            <a:r>
              <a:rPr lang="pt-BR" sz="3400" spc="30" dirty="0">
                <a:solidFill>
                  <a:srgbClr val="231F20"/>
                </a:solidFill>
                <a:cs typeface="Calibri"/>
              </a:rPr>
              <a:t>implan</a:t>
            </a:r>
            <a:r>
              <a:rPr lang="pt-BR" sz="3400" spc="-15" dirty="0">
                <a:solidFill>
                  <a:srgbClr val="231F20"/>
                </a:solidFill>
                <a:cs typeface="Calibri"/>
              </a:rPr>
              <a:t>tadas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no</a:t>
            </a:r>
            <a:r>
              <a:rPr lang="pt-BR" sz="3400" spc="70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sistema.</a:t>
            </a:r>
            <a:endParaRPr lang="pt-BR" sz="3400" dirty="0">
              <a:cs typeface="Calibri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0259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9894" y="1054359"/>
            <a:ext cx="7436498" cy="4205538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163078" y="597159"/>
            <a:ext cx="7240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/>
              <a:t>Evolução das equipes de saúde da família no país – 1999 a 2015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474112" y="5351743"/>
            <a:ext cx="66184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Departamento de Atenção Básica/Ministério da Saúde (Brasil, 2016a).</a:t>
            </a:r>
          </a:p>
        </p:txBody>
      </p:sp>
    </p:spTree>
    <p:extLst>
      <p:ext uri="{BB962C8B-B14F-4D97-AF65-F5344CB8AC3E}">
        <p14:creationId xmlns:p14="http://schemas.microsoft.com/office/powerpoint/2010/main" val="354976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532396"/>
              </p:ext>
            </p:extLst>
          </p:nvPr>
        </p:nvGraphicFramePr>
        <p:xfrm>
          <a:off x="2155970" y="1132117"/>
          <a:ext cx="6937695" cy="39083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5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3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6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4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90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46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7285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6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369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47889">
                <a:tc rowSpan="3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53911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Abrangência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2012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2793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marR="112395" algn="ct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7939" marB="0">
                    <a:lnL w="6350">
                      <a:solidFill>
                        <a:srgbClr val="231F20"/>
                      </a:solidFill>
                      <a:prstDash val="solid"/>
                    </a:lnL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417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37160" algn="ctr">
                        <a:lnSpc>
                          <a:spcPct val="100000"/>
                        </a:lnSpc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Cob*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014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lang="pt-BR" sz="1000" b="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Convencional</a:t>
                      </a:r>
                      <a:endParaRPr sz="1000" b="0" dirty="0">
                        <a:latin typeface="Arial"/>
                        <a:cs typeface="Arial"/>
                      </a:endParaRPr>
                    </a:p>
                  </a:txBody>
                  <a:tcPr marL="0" marR="0" marT="73025" marB="0">
                    <a:lnL w="6350">
                      <a:solidFill>
                        <a:srgbClr val="231F20"/>
                      </a:solidFill>
                      <a:prstDash val="solid"/>
                    </a:lnL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endParaRPr sz="1000" b="0" dirty="0">
                        <a:latin typeface="Arial"/>
                        <a:cs typeface="Arial"/>
                      </a:endParaRPr>
                    </a:p>
                  </a:txBody>
                  <a:tcPr marL="0" marR="0" marT="73025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6525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000" b="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Mais</a:t>
                      </a:r>
                      <a:r>
                        <a:rPr sz="1000" b="0" spc="-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Médicos</a:t>
                      </a:r>
                      <a:endParaRPr sz="1000" b="0" dirty="0">
                        <a:latin typeface="Arial"/>
                        <a:cs typeface="Arial"/>
                      </a:endParaRPr>
                    </a:p>
                  </a:txBody>
                  <a:tcPr marL="0" marR="0" marT="73025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4064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000" b="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1000" b="0" dirty="0">
                        <a:latin typeface="Arial"/>
                        <a:cs typeface="Arial"/>
                      </a:endParaRPr>
                    </a:p>
                  </a:txBody>
                  <a:tcPr marL="0" marR="0" marT="73025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488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5875" marR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%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73990" algn="ctr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508634" algn="l"/>
                        </a:tabLst>
                      </a:pPr>
                      <a:r>
                        <a:rPr sz="100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	</a:t>
                      </a:r>
                      <a:r>
                        <a:rPr sz="1000" spc="-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%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1594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Cob*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2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Centro-Oeste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32080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2.400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L w="6350">
                      <a:solidFill>
                        <a:srgbClr val="231F20"/>
                      </a:solidFill>
                      <a:prstDash val="solid"/>
                    </a:lnL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47320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54,8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4775" marR="3175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1.613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L w="6350">
                      <a:solidFill>
                        <a:srgbClr val="231F20"/>
                      </a:solidFill>
                      <a:prstDash val="solid"/>
                    </a:lnL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80645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58,2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1.158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41,8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2.771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60,9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Nordeste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0922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12.861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4732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72,6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04775" marR="317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9.001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8064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59,7</a:t>
                      </a: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6.064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40,3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15.065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80,6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775">
                <a:tc>
                  <a:txBody>
                    <a:bodyPr/>
                    <a:lstStyle/>
                    <a:p>
                      <a:pPr marL="20002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Região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Norte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3208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2.551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4732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51,4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04775" marR="317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1.560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8064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47,2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1.742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52,8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3.302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63,7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4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Sudeste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0922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10.948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4732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44,2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04775" marR="31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8.780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8064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66,7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2225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4.380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2225" marB="0"/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33,3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2225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13.160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2225" marB="0"/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52,1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22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7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Sul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08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4.644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732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53,7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R w="6350">
                      <a:solidFill>
                        <a:srgbClr val="231F20"/>
                      </a:solidFill>
                      <a:prstDash val="solid"/>
                    </a:lnR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 marR="317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3.388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57,8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2.476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42,2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5.864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66,5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4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000" spc="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&lt;</a:t>
                      </a:r>
                      <a:r>
                        <a:rPr sz="1000" spc="-5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30.000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922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13.481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4732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000" spc="-4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89,4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4775" marR="317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9.648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8064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62,3</a:t>
                      </a:r>
                    </a:p>
                  </a:txBody>
                  <a:tcPr marL="0" marR="0" marT="32384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5.836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000" spc="-4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37,7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15.484</a:t>
                      </a:r>
                      <a:endParaRPr sz="100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000" spc="-4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98,4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02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30.000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|--</a:t>
                      </a:r>
                      <a:r>
                        <a:rPr sz="1000" spc="-8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100.000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3208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7.739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4732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57,5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04775" marR="317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5.182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8064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55,0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4.248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45,0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9.430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66,3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5368">
                <a:tc>
                  <a:txBody>
                    <a:bodyPr/>
                    <a:lstStyle/>
                    <a:p>
                      <a:pPr marL="46355" marR="59055" indent="142875"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Porte 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populacional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100.000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|--</a:t>
                      </a:r>
                      <a:r>
                        <a:rPr sz="1000" spc="-8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200.000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3208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2.808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4732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42,4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04775" marR="317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1.886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8064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54,7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1.560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45,3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3.446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48,9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4191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21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755"/>
                        </a:lnSpc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200.000 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|--</a:t>
                      </a:r>
                      <a:r>
                        <a:rPr sz="1000" spc="-1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1.000.000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32080" algn="ctr">
                        <a:lnSpc>
                          <a:spcPts val="755"/>
                        </a:lnSpc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5.113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47320" algn="ctr">
                        <a:lnSpc>
                          <a:spcPts val="755"/>
                        </a:lnSpc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33,5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04775" marR="3175" algn="ctr">
                        <a:lnSpc>
                          <a:spcPts val="755"/>
                        </a:lnSpc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3.976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80645" algn="ctr">
                        <a:lnSpc>
                          <a:spcPts val="755"/>
                        </a:lnSpc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59,4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755"/>
                        </a:lnSpc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2.718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ts val="755"/>
                        </a:lnSpc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40,6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ts val="755"/>
                        </a:lnSpc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6.694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ts val="755"/>
                        </a:lnSpc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41,3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24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&gt;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1.000.000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08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4.263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732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29,9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R w="6350">
                      <a:solidFill>
                        <a:srgbClr val="231F20"/>
                      </a:solidFill>
                      <a:prstDash val="solid"/>
                    </a:lnR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 marR="317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3.650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71,5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1.458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28,5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5.108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34,1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85027">
                <a:tc gridSpan="2">
                  <a:txBody>
                    <a:bodyPr/>
                    <a:lstStyle/>
                    <a:p>
                      <a:pPr marL="7239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Brasil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922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33.404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732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54,8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R w="6350">
                      <a:solidFill>
                        <a:srgbClr val="231F20"/>
                      </a:solidFill>
                      <a:prstDash val="solid"/>
                    </a:lnR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 marR="317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24.342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6350">
                      <a:solidFill>
                        <a:srgbClr val="231F20"/>
                      </a:solidFill>
                      <a:prstDash val="solid"/>
                    </a:lnL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064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60,6</a:t>
                      </a:r>
                      <a:endParaRPr sz="100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15.820</a:t>
                      </a:r>
                      <a:endParaRPr sz="100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39,4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40.162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000" spc="-4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63,7</a:t>
                      </a:r>
                      <a:endParaRPr sz="10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2497123" y="562856"/>
            <a:ext cx="6096000" cy="5366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 algn="ctr">
              <a:lnSpc>
                <a:spcPct val="107100"/>
              </a:lnSpc>
            </a:pPr>
            <a:r>
              <a:rPr lang="pt-BR" sz="1400" dirty="0">
                <a:solidFill>
                  <a:srgbClr val="231F20"/>
                </a:solidFill>
                <a:latin typeface="Arial"/>
                <a:cs typeface="Arial"/>
              </a:rPr>
              <a:t>Distribuição </a:t>
            </a:r>
            <a:r>
              <a:rPr lang="pt-BR" sz="1400" spc="-30" dirty="0">
                <a:solidFill>
                  <a:srgbClr val="231F20"/>
                </a:solidFill>
                <a:latin typeface="Arial"/>
                <a:cs typeface="Arial"/>
              </a:rPr>
              <a:t>das </a:t>
            </a:r>
            <a:r>
              <a:rPr lang="pt-BR" sz="1400" spc="-10" dirty="0">
                <a:solidFill>
                  <a:srgbClr val="231F20"/>
                </a:solidFill>
                <a:latin typeface="Arial"/>
                <a:cs typeface="Arial"/>
              </a:rPr>
              <a:t>equipes de </a:t>
            </a:r>
            <a:r>
              <a:rPr lang="pt-BR" sz="1400" spc="-25" dirty="0">
                <a:solidFill>
                  <a:srgbClr val="231F20"/>
                </a:solidFill>
                <a:latin typeface="Arial"/>
                <a:cs typeface="Arial"/>
              </a:rPr>
              <a:t>saúde </a:t>
            </a:r>
            <a:r>
              <a:rPr lang="pt-BR" sz="1400" spc="-20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lang="pt-BR" sz="1400" spc="-5" dirty="0">
                <a:solidFill>
                  <a:srgbClr val="231F20"/>
                </a:solidFill>
                <a:latin typeface="Arial"/>
                <a:cs typeface="Arial"/>
              </a:rPr>
              <a:t>família </a:t>
            </a:r>
            <a:r>
              <a:rPr lang="pt-BR" sz="1400" dirty="0">
                <a:solidFill>
                  <a:srgbClr val="231F20"/>
                </a:solidFill>
                <a:latin typeface="Arial"/>
                <a:cs typeface="Arial"/>
              </a:rPr>
              <a:t>no </a:t>
            </a:r>
            <a:r>
              <a:rPr lang="pt-BR" sz="1400" spc="-30" dirty="0">
                <a:solidFill>
                  <a:srgbClr val="231F20"/>
                </a:solidFill>
                <a:latin typeface="Arial"/>
                <a:cs typeface="Arial"/>
              </a:rPr>
              <a:t>país </a:t>
            </a:r>
            <a:r>
              <a:rPr lang="pt-BR" sz="1400" spc="-5" dirty="0">
                <a:solidFill>
                  <a:srgbClr val="231F20"/>
                </a:solidFill>
                <a:latin typeface="Arial"/>
                <a:cs typeface="Arial"/>
              </a:rPr>
              <a:t>segundo </a:t>
            </a:r>
            <a:r>
              <a:rPr lang="pt-BR" sz="1400" spc="-10" dirty="0">
                <a:solidFill>
                  <a:srgbClr val="231F20"/>
                </a:solidFill>
                <a:latin typeface="Arial"/>
                <a:cs typeface="Arial"/>
              </a:rPr>
              <a:t>regiões </a:t>
            </a:r>
            <a:r>
              <a:rPr lang="pt-BR" sz="1400" spc="-40" dirty="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lang="pt-BR" sz="1400" spc="10" dirty="0">
                <a:solidFill>
                  <a:srgbClr val="231F20"/>
                </a:solidFill>
                <a:latin typeface="Arial"/>
                <a:cs typeface="Arial"/>
              </a:rPr>
              <a:t>porte </a:t>
            </a:r>
            <a:r>
              <a:rPr lang="pt-BR" sz="1400" dirty="0">
                <a:solidFill>
                  <a:srgbClr val="231F20"/>
                </a:solidFill>
                <a:latin typeface="Arial"/>
                <a:cs typeface="Arial"/>
              </a:rPr>
              <a:t>populacional </a:t>
            </a:r>
            <a:r>
              <a:rPr lang="pt-BR" sz="1400" spc="-40" dirty="0">
                <a:solidFill>
                  <a:srgbClr val="231F20"/>
                </a:solidFill>
                <a:latin typeface="Arial"/>
                <a:cs typeface="Arial"/>
              </a:rPr>
              <a:t>– </a:t>
            </a:r>
            <a:r>
              <a:rPr lang="pt-BR" sz="1400" spc="-5" dirty="0">
                <a:solidFill>
                  <a:srgbClr val="231F20"/>
                </a:solidFill>
                <a:latin typeface="Arial"/>
                <a:cs typeface="Arial"/>
              </a:rPr>
              <a:t>dezembro </a:t>
            </a:r>
            <a:r>
              <a:rPr lang="pt-BR" sz="1400" spc="-10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lang="pt-BR" sz="1400" spc="-20" dirty="0">
                <a:solidFill>
                  <a:srgbClr val="231F20"/>
                </a:solidFill>
                <a:latin typeface="Arial"/>
                <a:cs typeface="Arial"/>
              </a:rPr>
              <a:t>2012 </a:t>
            </a:r>
            <a:r>
              <a:rPr lang="pt-BR" sz="1400" spc="-40" dirty="0">
                <a:solidFill>
                  <a:srgbClr val="231F20"/>
                </a:solidFill>
                <a:latin typeface="Arial"/>
                <a:cs typeface="Arial"/>
              </a:rPr>
              <a:t>e  </a:t>
            </a:r>
            <a:r>
              <a:rPr lang="pt-BR" sz="1400" spc="-5" dirty="0">
                <a:solidFill>
                  <a:srgbClr val="231F20"/>
                </a:solidFill>
                <a:latin typeface="Arial"/>
                <a:cs typeface="Arial"/>
              </a:rPr>
              <a:t>dezembro </a:t>
            </a:r>
            <a:r>
              <a:rPr lang="pt-BR" sz="1400" spc="-1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lang="pt-BR" sz="14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pt-BR" sz="1400" spc="-20" dirty="0">
                <a:solidFill>
                  <a:srgbClr val="231F20"/>
                </a:solidFill>
                <a:latin typeface="Arial"/>
                <a:cs typeface="Arial"/>
              </a:rPr>
              <a:t>2015</a:t>
            </a:r>
            <a:endParaRPr lang="pt-BR" sz="1400" dirty="0">
              <a:latin typeface="Arial"/>
              <a:cs typeface="Arial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497123" y="5136425"/>
            <a:ext cx="6096000" cy="71250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>
              <a:lnSpc>
                <a:spcPct val="138900"/>
              </a:lnSpc>
              <a:spcBef>
                <a:spcPts val="95"/>
              </a:spcBef>
            </a:pPr>
            <a:r>
              <a:rPr lang="pt-BR" sz="1000" spc="-5" dirty="0">
                <a:solidFill>
                  <a:srgbClr val="231F20"/>
                </a:solidFill>
                <a:latin typeface="Arial"/>
                <a:cs typeface="Arial"/>
              </a:rPr>
              <a:t>Fonte: </a:t>
            </a:r>
            <a:r>
              <a:rPr lang="pt-BR" sz="1000" spc="10" dirty="0">
                <a:solidFill>
                  <a:srgbClr val="231F20"/>
                </a:solidFill>
                <a:latin typeface="Arial"/>
                <a:cs typeface="Arial"/>
              </a:rPr>
              <a:t>Departamento </a:t>
            </a:r>
            <a:r>
              <a:rPr lang="pt-BR" sz="1000" dirty="0">
                <a:solidFill>
                  <a:srgbClr val="231F20"/>
                </a:solidFill>
                <a:latin typeface="Arial"/>
                <a:cs typeface="Arial"/>
              </a:rPr>
              <a:t>de Atenção </a:t>
            </a:r>
            <a:r>
              <a:rPr lang="pt-BR" sz="1000" spc="5" dirty="0">
                <a:solidFill>
                  <a:srgbClr val="231F20"/>
                </a:solidFill>
                <a:latin typeface="Arial"/>
                <a:cs typeface="Arial"/>
              </a:rPr>
              <a:t>Básica/Ministério </a:t>
            </a:r>
            <a:r>
              <a:rPr lang="pt-BR" sz="1000" spc="-5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lang="pt-BR" sz="1000" spc="-20" dirty="0">
                <a:solidFill>
                  <a:srgbClr val="231F20"/>
                </a:solidFill>
                <a:latin typeface="Arial"/>
                <a:cs typeface="Arial"/>
              </a:rPr>
              <a:t>Saúde, </a:t>
            </a:r>
            <a:r>
              <a:rPr lang="pt-BR" sz="1000" spc="-5" dirty="0">
                <a:solidFill>
                  <a:srgbClr val="231F20"/>
                </a:solidFill>
                <a:latin typeface="Arial"/>
                <a:cs typeface="Arial"/>
              </a:rPr>
              <a:t>Cadastro </a:t>
            </a:r>
            <a:r>
              <a:rPr lang="pt-BR" sz="1000" dirty="0">
                <a:solidFill>
                  <a:srgbClr val="231F20"/>
                </a:solidFill>
                <a:latin typeface="Arial"/>
                <a:cs typeface="Arial"/>
              </a:rPr>
              <a:t>Nacional </a:t>
            </a:r>
            <a:r>
              <a:rPr lang="pt-BR" sz="1000" spc="-5" dirty="0">
                <a:solidFill>
                  <a:srgbClr val="231F20"/>
                </a:solidFill>
                <a:latin typeface="Arial"/>
                <a:cs typeface="Arial"/>
              </a:rPr>
              <a:t>dos </a:t>
            </a:r>
            <a:r>
              <a:rPr lang="pt-BR" sz="1000" dirty="0">
                <a:solidFill>
                  <a:srgbClr val="231F20"/>
                </a:solidFill>
                <a:latin typeface="Arial"/>
                <a:cs typeface="Arial"/>
              </a:rPr>
              <a:t>Estabelecimentos de </a:t>
            </a:r>
            <a:r>
              <a:rPr lang="pt-BR" sz="1000" spc="-20" dirty="0">
                <a:solidFill>
                  <a:srgbClr val="231F20"/>
                </a:solidFill>
                <a:latin typeface="Arial"/>
                <a:cs typeface="Arial"/>
              </a:rPr>
              <a:t>Saúde, </a:t>
            </a:r>
            <a:r>
              <a:rPr lang="pt-BR" sz="1000" spc="20" dirty="0">
                <a:solidFill>
                  <a:srgbClr val="231F20"/>
                </a:solidFill>
                <a:latin typeface="Arial"/>
                <a:cs typeface="Arial"/>
              </a:rPr>
              <a:t>Instituto </a:t>
            </a:r>
            <a:r>
              <a:rPr lang="pt-BR" sz="1000" spc="-5" dirty="0">
                <a:solidFill>
                  <a:srgbClr val="231F20"/>
                </a:solidFill>
                <a:latin typeface="Arial"/>
                <a:cs typeface="Arial"/>
              </a:rPr>
              <a:t>Brasileiro  </a:t>
            </a:r>
            <a:r>
              <a:rPr lang="pt-BR" sz="1000" dirty="0">
                <a:solidFill>
                  <a:srgbClr val="231F20"/>
                </a:solidFill>
                <a:latin typeface="Arial"/>
                <a:cs typeface="Arial"/>
              </a:rPr>
              <a:t>de Geografia </a:t>
            </a:r>
            <a:r>
              <a:rPr lang="pt-BR" sz="1000" spc="-25" dirty="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lang="pt-BR" sz="1000" spc="-5" dirty="0">
                <a:solidFill>
                  <a:srgbClr val="231F20"/>
                </a:solidFill>
                <a:latin typeface="Arial"/>
                <a:cs typeface="Arial"/>
              </a:rPr>
              <a:t>Estatística </a:t>
            </a:r>
            <a:r>
              <a:rPr lang="pt-BR" sz="1000" spc="-15" dirty="0">
                <a:solidFill>
                  <a:srgbClr val="231F20"/>
                </a:solidFill>
                <a:latin typeface="Arial"/>
                <a:cs typeface="Arial"/>
              </a:rPr>
              <a:t>(Brasil, 2016a, </a:t>
            </a:r>
            <a:r>
              <a:rPr lang="pt-BR" sz="1000" spc="-5" dirty="0">
                <a:solidFill>
                  <a:srgbClr val="231F20"/>
                </a:solidFill>
                <a:latin typeface="Arial"/>
                <a:cs typeface="Arial"/>
              </a:rPr>
              <a:t>2016b;</a:t>
            </a:r>
            <a:r>
              <a:rPr lang="pt-BR" sz="1000" spc="-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pt-BR" sz="1000" spc="-50" dirty="0">
                <a:solidFill>
                  <a:srgbClr val="231F20"/>
                </a:solidFill>
                <a:latin typeface="Arial"/>
                <a:cs typeface="Arial"/>
              </a:rPr>
              <a:t>IBGE, </a:t>
            </a:r>
            <a:r>
              <a:rPr lang="pt-BR" sz="1000" spc="-10" dirty="0">
                <a:solidFill>
                  <a:srgbClr val="231F20"/>
                </a:solidFill>
                <a:latin typeface="Arial"/>
                <a:cs typeface="Arial"/>
              </a:rPr>
              <a:t>2016).</a:t>
            </a:r>
            <a:endParaRPr lang="pt-BR"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lang="pt-BR" sz="1000" spc="-5" dirty="0">
                <a:solidFill>
                  <a:srgbClr val="231F20"/>
                </a:solidFill>
                <a:latin typeface="Arial"/>
                <a:cs typeface="Arial"/>
              </a:rPr>
              <a:t>*Cobertura populacional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2207110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955721" y="133568"/>
            <a:ext cx="6096000" cy="3391057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 indent="233679" algn="just">
              <a:lnSpc>
                <a:spcPct val="111100"/>
              </a:lnSpc>
              <a:spcBef>
                <a:spcPts val="95"/>
              </a:spcBef>
            </a:pPr>
            <a:r>
              <a:rPr lang="pt-BR" spc="10" dirty="0">
                <a:solidFill>
                  <a:srgbClr val="231F20"/>
                </a:solidFill>
                <a:cs typeface="Calibri"/>
              </a:rPr>
              <a:t>Das </a:t>
            </a:r>
            <a:r>
              <a:rPr lang="pt-BR" spc="15" dirty="0">
                <a:solidFill>
                  <a:srgbClr val="231F20"/>
                </a:solidFill>
                <a:cs typeface="Calibri"/>
              </a:rPr>
              <a:t>equipes </a:t>
            </a:r>
            <a:r>
              <a:rPr lang="pt-BR" spc="5" dirty="0">
                <a:solidFill>
                  <a:srgbClr val="231F20"/>
                </a:solidFill>
                <a:cs typeface="Calibri"/>
              </a:rPr>
              <a:t>do </a:t>
            </a:r>
            <a:r>
              <a:rPr lang="pt-BR" spc="45" dirty="0">
                <a:solidFill>
                  <a:srgbClr val="231F20"/>
                </a:solidFill>
                <a:cs typeface="Calibri"/>
              </a:rPr>
              <a:t>PMM, </a:t>
            </a:r>
            <a:r>
              <a:rPr lang="pt-BR" spc="65" dirty="0">
                <a:solidFill>
                  <a:srgbClr val="231F20"/>
                </a:solidFill>
                <a:cs typeface="Calibri"/>
              </a:rPr>
              <a:t>57,3% </a:t>
            </a:r>
            <a:r>
              <a:rPr lang="pt-BR" spc="25" dirty="0">
                <a:solidFill>
                  <a:srgbClr val="231F20"/>
                </a:solidFill>
                <a:cs typeface="Calibri"/>
              </a:rPr>
              <a:t>substituíram </a:t>
            </a:r>
            <a:r>
              <a:rPr lang="pt-BR" spc="15" dirty="0">
                <a:solidFill>
                  <a:srgbClr val="231F20"/>
                </a:solidFill>
                <a:cs typeface="Calibri"/>
              </a:rPr>
              <a:t>equipes </a:t>
            </a:r>
            <a:r>
              <a:rPr lang="pt-BR" spc="20" dirty="0">
                <a:solidFill>
                  <a:srgbClr val="231F20"/>
                </a:solidFill>
                <a:cs typeface="Calibri"/>
              </a:rPr>
              <a:t>convencionais, </a:t>
            </a:r>
            <a:r>
              <a:rPr lang="pt-BR" spc="5" dirty="0">
                <a:solidFill>
                  <a:srgbClr val="231F20"/>
                </a:solidFill>
                <a:cs typeface="Calibri"/>
              </a:rPr>
              <a:t>já  implantadas </a:t>
            </a:r>
            <a:r>
              <a:rPr lang="pt-BR" spc="-10" dirty="0">
                <a:solidFill>
                  <a:srgbClr val="231F20"/>
                </a:solidFill>
                <a:cs typeface="Calibri"/>
              </a:rPr>
              <a:t>desde </a:t>
            </a:r>
            <a:r>
              <a:rPr lang="pt-BR" spc="-5" dirty="0">
                <a:solidFill>
                  <a:srgbClr val="231F20"/>
                </a:solidFill>
                <a:cs typeface="Calibri"/>
              </a:rPr>
              <a:t>2012, </a:t>
            </a:r>
            <a:r>
              <a:rPr lang="pt-BR" spc="-15" dirty="0">
                <a:solidFill>
                  <a:srgbClr val="231F20"/>
                </a:solidFill>
                <a:cs typeface="Calibri"/>
              </a:rPr>
              <a:t>com maiores </a:t>
            </a:r>
            <a:r>
              <a:rPr lang="pt-BR" dirty="0">
                <a:solidFill>
                  <a:srgbClr val="231F20"/>
                </a:solidFill>
                <a:cs typeface="Calibri"/>
              </a:rPr>
              <a:t>proporções no </a:t>
            </a:r>
            <a:r>
              <a:rPr lang="pt-BR" spc="-10" dirty="0">
                <a:solidFill>
                  <a:srgbClr val="231F20"/>
                </a:solidFill>
                <a:cs typeface="Calibri"/>
              </a:rPr>
              <a:t>Centro-Oeste </a:t>
            </a:r>
            <a:r>
              <a:rPr lang="pt-BR" spc="35" dirty="0">
                <a:solidFill>
                  <a:srgbClr val="231F20"/>
                </a:solidFill>
                <a:cs typeface="Calibri"/>
              </a:rPr>
              <a:t>(68,0%)  </a:t>
            </a:r>
            <a:r>
              <a:rPr lang="pt-BR" spc="-65" dirty="0">
                <a:solidFill>
                  <a:srgbClr val="231F20"/>
                </a:solidFill>
                <a:cs typeface="Calibri"/>
              </a:rPr>
              <a:t>e </a:t>
            </a:r>
            <a:r>
              <a:rPr lang="pt-BR" spc="-5" dirty="0">
                <a:solidFill>
                  <a:srgbClr val="231F20"/>
                </a:solidFill>
                <a:cs typeface="Calibri"/>
              </a:rPr>
              <a:t>no </a:t>
            </a:r>
            <a:r>
              <a:rPr lang="pt-BR" spc="-10" dirty="0">
                <a:solidFill>
                  <a:srgbClr val="231F20"/>
                </a:solidFill>
                <a:cs typeface="Calibri"/>
              </a:rPr>
              <a:t>Nordeste </a:t>
            </a:r>
            <a:r>
              <a:rPr lang="pt-BR" spc="30" dirty="0">
                <a:solidFill>
                  <a:srgbClr val="231F20"/>
                </a:solidFill>
                <a:cs typeface="Calibri"/>
              </a:rPr>
              <a:t>(63,7%). </a:t>
            </a:r>
            <a:r>
              <a:rPr lang="pt-BR" spc="-5" dirty="0">
                <a:solidFill>
                  <a:srgbClr val="231F20"/>
                </a:solidFill>
                <a:cs typeface="Calibri"/>
              </a:rPr>
              <a:t>Por sua </a:t>
            </a:r>
            <a:r>
              <a:rPr lang="pt-BR" spc="20" dirty="0">
                <a:solidFill>
                  <a:srgbClr val="231F20"/>
                </a:solidFill>
                <a:cs typeface="Calibri"/>
              </a:rPr>
              <a:t>vez, </a:t>
            </a:r>
            <a:r>
              <a:rPr lang="pt-BR" spc="55" dirty="0">
                <a:solidFill>
                  <a:srgbClr val="231F20"/>
                </a:solidFill>
                <a:cs typeface="Calibri"/>
              </a:rPr>
              <a:t>42,7% </a:t>
            </a:r>
            <a:r>
              <a:rPr lang="pt-BR" spc="-5" dirty="0">
                <a:solidFill>
                  <a:srgbClr val="231F20"/>
                </a:solidFill>
                <a:cs typeface="Calibri"/>
              </a:rPr>
              <a:t>das </a:t>
            </a:r>
            <a:r>
              <a:rPr lang="pt-BR" dirty="0">
                <a:solidFill>
                  <a:srgbClr val="231F20"/>
                </a:solidFill>
                <a:cs typeface="Calibri"/>
              </a:rPr>
              <a:t>equipes </a:t>
            </a:r>
            <a:r>
              <a:rPr lang="pt-BR" spc="-5" dirty="0">
                <a:solidFill>
                  <a:srgbClr val="231F20"/>
                </a:solidFill>
                <a:cs typeface="Calibri"/>
              </a:rPr>
              <a:t>do </a:t>
            </a:r>
            <a:r>
              <a:rPr lang="pt-BR" spc="35" dirty="0">
                <a:solidFill>
                  <a:srgbClr val="231F20"/>
                </a:solidFill>
                <a:cs typeface="Calibri"/>
              </a:rPr>
              <a:t>PMM </a:t>
            </a:r>
            <a:r>
              <a:rPr lang="pt-BR" spc="-15" dirty="0">
                <a:solidFill>
                  <a:srgbClr val="231F20"/>
                </a:solidFill>
                <a:cs typeface="Calibri"/>
              </a:rPr>
              <a:t>foram </a:t>
            </a:r>
            <a:r>
              <a:rPr lang="pt-BR" spc="-10" dirty="0">
                <a:solidFill>
                  <a:srgbClr val="231F20"/>
                </a:solidFill>
                <a:cs typeface="Calibri"/>
              </a:rPr>
              <a:t>res</a:t>
            </a:r>
            <a:r>
              <a:rPr lang="pt-BR" spc="5" dirty="0">
                <a:solidFill>
                  <a:srgbClr val="231F20"/>
                </a:solidFill>
                <a:cs typeface="Calibri"/>
              </a:rPr>
              <a:t>ponsáveis </a:t>
            </a:r>
            <a:r>
              <a:rPr lang="pt-BR" spc="-5" dirty="0">
                <a:solidFill>
                  <a:srgbClr val="231F20"/>
                </a:solidFill>
                <a:cs typeface="Calibri"/>
              </a:rPr>
              <a:t>pela </a:t>
            </a:r>
            <a:r>
              <a:rPr lang="pt-BR" dirty="0">
                <a:solidFill>
                  <a:srgbClr val="231F20"/>
                </a:solidFill>
                <a:cs typeface="Calibri"/>
              </a:rPr>
              <a:t>expansão </a:t>
            </a:r>
            <a:r>
              <a:rPr lang="pt-BR" spc="-5" dirty="0">
                <a:solidFill>
                  <a:srgbClr val="231F20"/>
                </a:solidFill>
                <a:cs typeface="Calibri"/>
              </a:rPr>
              <a:t>das </a:t>
            </a:r>
            <a:r>
              <a:rPr lang="pt-BR" spc="5" dirty="0">
                <a:solidFill>
                  <a:srgbClr val="231F20"/>
                </a:solidFill>
                <a:cs typeface="Calibri"/>
              </a:rPr>
              <a:t>equipes </a:t>
            </a:r>
            <a:r>
              <a:rPr lang="pt-BR" spc="-15" dirty="0">
                <a:solidFill>
                  <a:srgbClr val="231F20"/>
                </a:solidFill>
                <a:cs typeface="Calibri"/>
              </a:rPr>
              <a:t>de atenção </a:t>
            </a:r>
            <a:r>
              <a:rPr lang="pt-BR" spc="5" dirty="0">
                <a:solidFill>
                  <a:srgbClr val="231F20"/>
                </a:solidFill>
                <a:cs typeface="Calibri"/>
              </a:rPr>
              <a:t>básica </a:t>
            </a:r>
            <a:r>
              <a:rPr lang="pt-BR" dirty="0">
                <a:solidFill>
                  <a:srgbClr val="231F20"/>
                </a:solidFill>
                <a:cs typeface="Calibri"/>
              </a:rPr>
              <a:t>no </a:t>
            </a:r>
            <a:r>
              <a:rPr lang="pt-BR" spc="10" dirty="0">
                <a:solidFill>
                  <a:srgbClr val="231F20"/>
                </a:solidFill>
                <a:cs typeface="Calibri"/>
              </a:rPr>
              <a:t>país, </a:t>
            </a:r>
            <a:r>
              <a:rPr lang="pt-BR" spc="-15" dirty="0">
                <a:solidFill>
                  <a:srgbClr val="231F20"/>
                </a:solidFill>
                <a:cs typeface="Calibri"/>
              </a:rPr>
              <a:t>com </a:t>
            </a:r>
            <a:r>
              <a:rPr lang="pt-BR" dirty="0">
                <a:solidFill>
                  <a:srgbClr val="231F20"/>
                </a:solidFill>
                <a:cs typeface="Calibri"/>
              </a:rPr>
              <a:t>maior  proporção </a:t>
            </a:r>
            <a:r>
              <a:rPr lang="pt-BR" spc="-5" dirty="0">
                <a:solidFill>
                  <a:srgbClr val="231F20"/>
                </a:solidFill>
                <a:cs typeface="Calibri"/>
              </a:rPr>
              <a:t>na </a:t>
            </a:r>
            <a:r>
              <a:rPr lang="pt-BR" dirty="0">
                <a:solidFill>
                  <a:srgbClr val="231F20"/>
                </a:solidFill>
                <a:cs typeface="Calibri"/>
              </a:rPr>
              <a:t>região </a:t>
            </a:r>
            <a:r>
              <a:rPr lang="pt-BR" spc="5" dirty="0">
                <a:solidFill>
                  <a:srgbClr val="231F20"/>
                </a:solidFill>
                <a:cs typeface="Calibri"/>
              </a:rPr>
              <a:t>Sudeste, </a:t>
            </a:r>
            <a:r>
              <a:rPr lang="pt-BR" spc="-5" dirty="0">
                <a:solidFill>
                  <a:srgbClr val="231F20"/>
                </a:solidFill>
                <a:cs typeface="Calibri"/>
              </a:rPr>
              <a:t>onde </a:t>
            </a:r>
            <a:r>
              <a:rPr lang="pt-BR" spc="60" dirty="0">
                <a:solidFill>
                  <a:srgbClr val="231F20"/>
                </a:solidFill>
                <a:cs typeface="Calibri"/>
              </a:rPr>
              <a:t>50,5% </a:t>
            </a:r>
            <a:r>
              <a:rPr lang="pt-BR" spc="-5" dirty="0">
                <a:solidFill>
                  <a:srgbClr val="231F20"/>
                </a:solidFill>
                <a:cs typeface="Calibri"/>
              </a:rPr>
              <a:t>das </a:t>
            </a:r>
            <a:r>
              <a:rPr lang="pt-BR" spc="5" dirty="0">
                <a:solidFill>
                  <a:srgbClr val="231F20"/>
                </a:solidFill>
                <a:cs typeface="Calibri"/>
              </a:rPr>
              <a:t>equipes </a:t>
            </a:r>
            <a:r>
              <a:rPr lang="pt-BR" dirty="0">
                <a:solidFill>
                  <a:srgbClr val="231F20"/>
                </a:solidFill>
                <a:cs typeface="Calibri"/>
              </a:rPr>
              <a:t>no </a:t>
            </a:r>
            <a:r>
              <a:rPr lang="pt-BR" spc="15" dirty="0">
                <a:solidFill>
                  <a:srgbClr val="231F20"/>
                </a:solidFill>
                <a:cs typeface="Calibri"/>
              </a:rPr>
              <a:t>último </a:t>
            </a:r>
            <a:r>
              <a:rPr lang="pt-BR" spc="-15" dirty="0">
                <a:solidFill>
                  <a:srgbClr val="231F20"/>
                </a:solidFill>
                <a:cs typeface="Calibri"/>
              </a:rPr>
              <a:t>ano </a:t>
            </a:r>
            <a:r>
              <a:rPr lang="pt-BR" dirty="0">
                <a:solidFill>
                  <a:srgbClr val="231F20"/>
                </a:solidFill>
                <a:cs typeface="Calibri"/>
              </a:rPr>
              <a:t>estuda</a:t>
            </a:r>
            <a:r>
              <a:rPr lang="pt-BR" spc="-5" dirty="0">
                <a:solidFill>
                  <a:srgbClr val="231F20"/>
                </a:solidFill>
                <a:cs typeface="Calibri"/>
              </a:rPr>
              <a:t>do </a:t>
            </a:r>
            <a:r>
              <a:rPr lang="pt-BR" spc="-15" dirty="0">
                <a:solidFill>
                  <a:srgbClr val="231F20"/>
                </a:solidFill>
                <a:cs typeface="Calibri"/>
              </a:rPr>
              <a:t>representavam </a:t>
            </a:r>
            <a:r>
              <a:rPr lang="pt-BR" dirty="0">
                <a:solidFill>
                  <a:srgbClr val="231F20"/>
                </a:solidFill>
                <a:cs typeface="Calibri"/>
              </a:rPr>
              <a:t>novas equipes implantadas</a:t>
            </a:r>
            <a:r>
              <a:rPr lang="pt-BR" spc="-5" dirty="0">
                <a:solidFill>
                  <a:srgbClr val="231F20"/>
                </a:solidFill>
                <a:cs typeface="Calibri"/>
              </a:rPr>
              <a:t>.</a:t>
            </a:r>
            <a:endParaRPr lang="pt-BR" dirty="0">
              <a:cs typeface="Calibri"/>
            </a:endParaRPr>
          </a:p>
          <a:p>
            <a:pPr marL="648970">
              <a:lnSpc>
                <a:spcPct val="100000"/>
              </a:lnSpc>
            </a:pPr>
            <a:endParaRPr lang="pt-BR" sz="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lang="pt-BR" sz="800" dirty="0">
              <a:latin typeface="Times New Roman"/>
              <a:cs typeface="Times New Roman"/>
            </a:endParaRPr>
          </a:p>
          <a:p>
            <a:pPr marL="649605" marR="634365">
              <a:lnSpc>
                <a:spcPct val="107100"/>
              </a:lnSpc>
            </a:pPr>
            <a:r>
              <a:rPr lang="pt-BR" sz="1200" dirty="0">
                <a:solidFill>
                  <a:srgbClr val="231F20"/>
                </a:solidFill>
                <a:latin typeface="Arial"/>
                <a:cs typeface="Arial"/>
              </a:rPr>
              <a:t>Distribuição </a:t>
            </a:r>
            <a:r>
              <a:rPr lang="pt-BR" sz="1200" spc="-30" dirty="0">
                <a:solidFill>
                  <a:srgbClr val="231F20"/>
                </a:solidFill>
                <a:latin typeface="Arial"/>
                <a:cs typeface="Arial"/>
              </a:rPr>
              <a:t>das </a:t>
            </a:r>
            <a:r>
              <a:rPr lang="pt-BR" sz="1200" spc="-10" dirty="0">
                <a:solidFill>
                  <a:srgbClr val="231F20"/>
                </a:solidFill>
                <a:latin typeface="Arial"/>
                <a:cs typeface="Arial"/>
              </a:rPr>
              <a:t>equipes de </a:t>
            </a:r>
            <a:r>
              <a:rPr lang="pt-BR" sz="1200" spc="-25" dirty="0">
                <a:solidFill>
                  <a:srgbClr val="231F20"/>
                </a:solidFill>
                <a:latin typeface="Arial"/>
                <a:cs typeface="Arial"/>
              </a:rPr>
              <a:t>saúde </a:t>
            </a:r>
            <a:r>
              <a:rPr lang="pt-BR" sz="1200" spc="-20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lang="pt-BR" sz="1200" spc="-5" dirty="0">
                <a:solidFill>
                  <a:srgbClr val="231F20"/>
                </a:solidFill>
                <a:latin typeface="Arial"/>
                <a:cs typeface="Arial"/>
              </a:rPr>
              <a:t>família contempladas </a:t>
            </a:r>
            <a:r>
              <a:rPr lang="pt-BR" sz="1200" dirty="0">
                <a:solidFill>
                  <a:srgbClr val="231F20"/>
                </a:solidFill>
                <a:latin typeface="Arial"/>
                <a:cs typeface="Arial"/>
              </a:rPr>
              <a:t>pelo      </a:t>
            </a:r>
            <a:r>
              <a:rPr lang="pt-BR" sz="1200" spc="-20" dirty="0">
                <a:solidFill>
                  <a:srgbClr val="231F20"/>
                </a:solidFill>
                <a:latin typeface="Arial"/>
                <a:cs typeface="Arial"/>
              </a:rPr>
              <a:t>Programa  </a:t>
            </a:r>
            <a:r>
              <a:rPr lang="pt-BR" sz="1200" spc="-25" dirty="0">
                <a:solidFill>
                  <a:srgbClr val="231F20"/>
                </a:solidFill>
                <a:latin typeface="Arial"/>
                <a:cs typeface="Arial"/>
              </a:rPr>
              <a:t>Mais </a:t>
            </a:r>
            <a:r>
              <a:rPr lang="pt-BR" sz="1200" spc="-15" dirty="0">
                <a:solidFill>
                  <a:srgbClr val="231F20"/>
                </a:solidFill>
                <a:latin typeface="Arial"/>
                <a:cs typeface="Arial"/>
              </a:rPr>
              <a:t>Médicos </a:t>
            </a:r>
            <a:r>
              <a:rPr lang="pt-BR" sz="1200" dirty="0">
                <a:solidFill>
                  <a:srgbClr val="231F20"/>
                </a:solidFill>
                <a:latin typeface="Arial"/>
                <a:cs typeface="Arial"/>
              </a:rPr>
              <a:t>no </a:t>
            </a:r>
            <a:r>
              <a:rPr lang="pt-BR" sz="1200" spc="-30" dirty="0">
                <a:solidFill>
                  <a:srgbClr val="231F20"/>
                </a:solidFill>
                <a:latin typeface="Arial"/>
                <a:cs typeface="Arial"/>
              </a:rPr>
              <a:t>país </a:t>
            </a:r>
            <a:r>
              <a:rPr lang="pt-BR" sz="1200" spc="-5" dirty="0">
                <a:solidFill>
                  <a:srgbClr val="231F20"/>
                </a:solidFill>
                <a:latin typeface="Arial"/>
                <a:cs typeface="Arial"/>
              </a:rPr>
              <a:t>segundo </a:t>
            </a:r>
            <a:r>
              <a:rPr lang="pt-BR" sz="1200" spc="-10" dirty="0">
                <a:solidFill>
                  <a:srgbClr val="231F20"/>
                </a:solidFill>
                <a:latin typeface="Arial"/>
                <a:cs typeface="Arial"/>
              </a:rPr>
              <a:t>regiões </a:t>
            </a:r>
            <a:r>
              <a:rPr lang="pt-BR" sz="1200" spc="-40" dirty="0">
                <a:solidFill>
                  <a:srgbClr val="231F20"/>
                </a:solidFill>
                <a:latin typeface="Arial"/>
                <a:cs typeface="Arial"/>
              </a:rPr>
              <a:t>– </a:t>
            </a:r>
            <a:r>
              <a:rPr lang="pt-BR" sz="1200" spc="-5" dirty="0">
                <a:solidFill>
                  <a:srgbClr val="231F20"/>
                </a:solidFill>
                <a:latin typeface="Arial"/>
                <a:cs typeface="Arial"/>
              </a:rPr>
              <a:t>dezembro </a:t>
            </a:r>
            <a:r>
              <a:rPr lang="pt-BR" sz="1200" spc="-1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lang="pt-BR" sz="1200" spc="-5" dirty="0">
                <a:solidFill>
                  <a:srgbClr val="231F20"/>
                </a:solidFill>
                <a:latin typeface="Arial"/>
                <a:cs typeface="Arial"/>
              </a:rPr>
              <a:t>   </a:t>
            </a:r>
            <a:r>
              <a:rPr lang="pt-BR" sz="1200" spc="-20" dirty="0">
                <a:solidFill>
                  <a:srgbClr val="231F20"/>
                </a:solidFill>
                <a:latin typeface="Arial"/>
                <a:cs typeface="Arial"/>
              </a:rPr>
              <a:t>2015</a:t>
            </a:r>
            <a:endParaRPr lang="pt-BR" sz="1200" dirty="0">
              <a:latin typeface="Arial"/>
              <a:cs typeface="Arial"/>
            </a:endParaRPr>
          </a:p>
        </p:txBody>
      </p:sp>
      <p:graphicFrame>
        <p:nvGraphicFramePr>
          <p:cNvPr id="5" name="object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208468"/>
              </p:ext>
            </p:extLst>
          </p:nvPr>
        </p:nvGraphicFramePr>
        <p:xfrm>
          <a:off x="3590488" y="4042212"/>
          <a:ext cx="4723002" cy="22830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6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8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02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405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87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0909">
                <a:tc>
                  <a:txBody>
                    <a:bodyPr/>
                    <a:lstStyle/>
                    <a:p>
                      <a:pPr marL="20764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7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Região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31115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7305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00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%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27305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%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T w="9525">
                      <a:solidFill>
                        <a:srgbClr val="231F20"/>
                      </a:solidFill>
                      <a:prstDash val="solid"/>
                    </a:lnT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209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9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Centro-Oeste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22225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787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65100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68,0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8415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371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9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32,0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32410"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1.158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855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Nordeste</a:t>
                      </a:r>
                      <a:endParaRPr sz="9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3.860</a:t>
                      </a:r>
                      <a:endParaRPr sz="9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R="165100" algn="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63,7</a:t>
                      </a: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spc="-3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2.204</a:t>
                      </a:r>
                      <a:endParaRPr sz="9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spc="-4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36,3</a:t>
                      </a:r>
                      <a:endParaRPr sz="900" dirty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R="232410" algn="r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9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6.064</a:t>
                      </a:r>
                    </a:p>
                  </a:txBody>
                  <a:tcPr marL="0" marR="0" marT="1460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855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Norte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991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R="165100" algn="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56,9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751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43,1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R="232410" algn="r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1.742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460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55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Sudeste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2.168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R="165100" algn="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49,5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2.212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50,5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R="232410" algn="r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4.380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460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855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Sul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5240" marB="0"/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1.256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R="165100" algn="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50,7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1.220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49,3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R="232410" algn="r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2.476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1460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Brasil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5240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9.062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0" algn="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57,3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6.758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9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42,7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10795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9550" algn="r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15.820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14605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4307850" y="3544233"/>
            <a:ext cx="4072752" cy="432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259715" algn="ctr">
              <a:lnSpc>
                <a:spcPct val="133000"/>
              </a:lnSpc>
              <a:spcBef>
                <a:spcPts val="100"/>
              </a:spcBef>
              <a:tabLst>
                <a:tab pos="963294" algn="l"/>
              </a:tabLst>
            </a:pPr>
            <a:r>
              <a:rPr lang="pt-BR" sz="800" spc="-25" dirty="0">
                <a:solidFill>
                  <a:srgbClr val="231F20"/>
                </a:solidFill>
                <a:latin typeface="Arial"/>
                <a:cs typeface="Arial"/>
              </a:rPr>
              <a:t>Equipe </a:t>
            </a:r>
            <a:r>
              <a:rPr lang="pt-BR" sz="800" spc="-35" dirty="0">
                <a:solidFill>
                  <a:srgbClr val="231F20"/>
                </a:solidFill>
                <a:latin typeface="Arial"/>
                <a:cs typeface="Arial"/>
              </a:rPr>
              <a:t>Mais </a:t>
            </a:r>
            <a:r>
              <a:rPr lang="pt-BR" sz="800" spc="-25" dirty="0">
                <a:solidFill>
                  <a:srgbClr val="231F20"/>
                </a:solidFill>
                <a:latin typeface="Arial"/>
                <a:cs typeface="Arial"/>
              </a:rPr>
              <a:t>Médicos  </a:t>
            </a:r>
          </a:p>
          <a:p>
            <a:pPr marL="12700" marR="5080" indent="259715" algn="just">
              <a:lnSpc>
                <a:spcPct val="133000"/>
              </a:lnSpc>
              <a:spcBef>
                <a:spcPts val="100"/>
              </a:spcBef>
              <a:tabLst>
                <a:tab pos="963294" algn="l"/>
              </a:tabLst>
            </a:pPr>
            <a:r>
              <a:rPr lang="pt-BR" sz="800" spc="-130" dirty="0">
                <a:solidFill>
                  <a:srgbClr val="231F20"/>
                </a:solidFill>
                <a:latin typeface="Arial"/>
                <a:cs typeface="Arial"/>
              </a:rPr>
              <a:t>                                R</a:t>
            </a:r>
            <a:r>
              <a:rPr lang="pt-BR" sz="800" spc="-40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lang="pt-BR" sz="800" spc="-45" dirty="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lang="pt-BR" sz="800" spc="-5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lang="pt-BR" sz="80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lang="pt-BR" sz="800" spc="5" dirty="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lang="pt-BR" sz="800" spc="-5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lang="pt-BR" sz="800" spc="-75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lang="pt-BR" sz="800" spc="5" dirty="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lang="pt-BR" sz="800" spc="-40" dirty="0">
                <a:solidFill>
                  <a:srgbClr val="231F20"/>
                </a:solidFill>
                <a:latin typeface="Arial"/>
                <a:cs typeface="Arial"/>
              </a:rPr>
              <a:t>ç</a:t>
            </a:r>
            <a:r>
              <a:rPr lang="pt-BR" sz="800" spc="-55" dirty="0">
                <a:solidFill>
                  <a:srgbClr val="231F20"/>
                </a:solidFill>
                <a:latin typeface="Arial"/>
                <a:cs typeface="Arial"/>
              </a:rPr>
              <a:t>ã</a:t>
            </a:r>
            <a:r>
              <a:rPr lang="pt-BR" sz="800" spc="-5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lang="pt-BR" sz="800" dirty="0">
                <a:solidFill>
                  <a:srgbClr val="231F20"/>
                </a:solidFill>
                <a:latin typeface="Arial"/>
                <a:cs typeface="Arial"/>
              </a:rPr>
              <a:t>                        E</a:t>
            </a:r>
            <a:r>
              <a:rPr lang="pt-BR" sz="800" spc="-30" dirty="0">
                <a:solidFill>
                  <a:srgbClr val="231F20"/>
                </a:solidFill>
                <a:latin typeface="Arial"/>
                <a:cs typeface="Arial"/>
              </a:rPr>
              <a:t>x</a:t>
            </a:r>
            <a:r>
              <a:rPr lang="pt-BR" sz="800" spc="5" dirty="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lang="pt-BR" sz="800" spc="-55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lang="pt-BR" sz="800" spc="-5" dirty="0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lang="pt-BR" sz="800" spc="-75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lang="pt-BR" sz="800" spc="-55" dirty="0">
                <a:solidFill>
                  <a:srgbClr val="231F20"/>
                </a:solidFill>
                <a:latin typeface="Arial"/>
                <a:cs typeface="Arial"/>
              </a:rPr>
              <a:t>ã</a:t>
            </a:r>
            <a:r>
              <a:rPr lang="pt-BR" sz="800" spc="-5" dirty="0">
                <a:solidFill>
                  <a:srgbClr val="231F20"/>
                </a:solidFill>
                <a:latin typeface="Arial"/>
                <a:cs typeface="Arial"/>
              </a:rPr>
              <a:t>o                                    Total</a:t>
            </a:r>
            <a:endParaRPr lang="pt-BR" sz="8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0488" y="6390595"/>
            <a:ext cx="5310231" cy="17697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050" spc="-5" dirty="0">
                <a:solidFill>
                  <a:srgbClr val="231F20"/>
                </a:solidFill>
                <a:latin typeface="Arial"/>
                <a:cs typeface="Arial"/>
              </a:rPr>
              <a:t>Fonte: Cadastro </a:t>
            </a:r>
            <a:r>
              <a:rPr sz="1050" dirty="0">
                <a:solidFill>
                  <a:srgbClr val="231F20"/>
                </a:solidFill>
                <a:latin typeface="Arial"/>
                <a:cs typeface="Arial"/>
              </a:rPr>
              <a:t>Nacional </a:t>
            </a:r>
            <a:r>
              <a:rPr sz="1050" spc="-5" dirty="0">
                <a:solidFill>
                  <a:srgbClr val="231F20"/>
                </a:solidFill>
                <a:latin typeface="Arial"/>
                <a:cs typeface="Arial"/>
              </a:rPr>
              <a:t>do</a:t>
            </a:r>
            <a:r>
              <a:rPr lang="pt-BR" sz="1050" spc="-5" dirty="0">
                <a:solidFill>
                  <a:srgbClr val="231F20"/>
                </a:solidFill>
                <a:latin typeface="Arial"/>
                <a:cs typeface="Arial"/>
              </a:rPr>
              <a:t>s </a:t>
            </a:r>
            <a:r>
              <a:rPr sz="1050" dirty="0" err="1">
                <a:solidFill>
                  <a:srgbClr val="231F20"/>
                </a:solidFill>
                <a:latin typeface="Arial"/>
                <a:cs typeface="Arial"/>
              </a:rPr>
              <a:t>Estabelecimentos</a:t>
            </a:r>
            <a:r>
              <a:rPr sz="1050" dirty="0">
                <a:solidFill>
                  <a:srgbClr val="231F20"/>
                </a:solidFill>
                <a:latin typeface="Arial"/>
                <a:cs typeface="Arial"/>
              </a:rPr>
              <a:t> de </a:t>
            </a:r>
            <a:r>
              <a:rPr sz="1050" spc="-15" dirty="0">
                <a:solidFill>
                  <a:srgbClr val="231F20"/>
                </a:solidFill>
                <a:latin typeface="Arial"/>
                <a:cs typeface="Arial"/>
              </a:rPr>
              <a:t>Saúde (Brasil,</a:t>
            </a:r>
            <a:r>
              <a:rPr sz="105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231F20"/>
                </a:solidFill>
                <a:latin typeface="Arial"/>
                <a:cs typeface="Arial"/>
              </a:rPr>
              <a:t>2016)</a:t>
            </a:r>
            <a:endParaRPr sz="105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3317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419450"/>
            <a:ext cx="10515600" cy="3280095"/>
          </a:xfrm>
        </p:spPr>
        <p:txBody>
          <a:bodyPr>
            <a:normAutofit fontScale="70000" lnSpcReduction="20000"/>
          </a:bodyPr>
          <a:lstStyle/>
          <a:p>
            <a:r>
              <a:rPr lang="pt-BR" sz="3100" spc="25" dirty="0">
                <a:solidFill>
                  <a:srgbClr val="231F20"/>
                </a:solidFill>
                <a:cs typeface="Calibri"/>
              </a:rPr>
              <a:t>Em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2015, mais </a:t>
            </a:r>
            <a:r>
              <a:rPr lang="pt-BR" sz="3100" spc="-10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100" spc="65" dirty="0">
                <a:solidFill>
                  <a:srgbClr val="231F20"/>
                </a:solidFill>
                <a:cs typeface="Calibri"/>
              </a:rPr>
              <a:t>70,0%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dos </a:t>
            </a:r>
            <a:r>
              <a:rPr lang="pt-BR" sz="3100" spc="25" dirty="0">
                <a:solidFill>
                  <a:srgbClr val="231F20"/>
                </a:solidFill>
                <a:cs typeface="Calibri"/>
              </a:rPr>
              <a:t>municípios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do </a:t>
            </a:r>
            <a:r>
              <a:rPr lang="pt-BR" sz="3100" spc="20" dirty="0">
                <a:solidFill>
                  <a:srgbClr val="231F20"/>
                </a:solidFill>
                <a:cs typeface="Calibri"/>
              </a:rPr>
              <a:t>país tinham </a:t>
            </a:r>
            <a:r>
              <a:rPr lang="pt-BR" sz="3100" spc="15" dirty="0">
                <a:solidFill>
                  <a:srgbClr val="231F20"/>
                </a:solidFill>
                <a:cs typeface="Calibri"/>
              </a:rPr>
              <a:t>equipes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do  </a:t>
            </a:r>
            <a:r>
              <a:rPr lang="pt-BR" sz="3100" spc="40" dirty="0">
                <a:solidFill>
                  <a:srgbClr val="231F20"/>
                </a:solidFill>
                <a:cs typeface="Calibri"/>
              </a:rPr>
              <a:t>PMM. </a:t>
            </a:r>
            <a:r>
              <a:rPr lang="pt-BR" sz="3100" spc="20" dirty="0">
                <a:solidFill>
                  <a:srgbClr val="231F20"/>
                </a:solidFill>
                <a:cs typeface="Calibri"/>
              </a:rPr>
              <a:t>Entre </a:t>
            </a:r>
            <a:r>
              <a:rPr lang="pt-BR" sz="3100" dirty="0">
                <a:solidFill>
                  <a:srgbClr val="231F20"/>
                </a:solidFill>
                <a:cs typeface="Calibri"/>
              </a:rPr>
              <a:t>aqueles </a:t>
            </a:r>
            <a:r>
              <a:rPr lang="pt-BR" sz="3100" spc="-30" dirty="0">
                <a:solidFill>
                  <a:srgbClr val="231F20"/>
                </a:solidFill>
                <a:cs typeface="Calibri"/>
              </a:rPr>
              <a:t>sem </a:t>
            </a:r>
            <a:r>
              <a:rPr lang="pt-BR" sz="3100" spc="10" dirty="0">
                <a:solidFill>
                  <a:srgbClr val="231F20"/>
                </a:solidFill>
                <a:cs typeface="Calibri"/>
              </a:rPr>
              <a:t>equipes implantadas, </a:t>
            </a:r>
            <a:r>
              <a:rPr lang="pt-BR" sz="3100" dirty="0">
                <a:solidFill>
                  <a:srgbClr val="231F20"/>
                </a:solidFill>
                <a:cs typeface="Calibri"/>
              </a:rPr>
              <a:t>mais </a:t>
            </a:r>
            <a:r>
              <a:rPr lang="pt-BR" sz="3100" spc="-10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100" spc="95" dirty="0">
                <a:solidFill>
                  <a:srgbClr val="231F20"/>
                </a:solidFill>
                <a:cs typeface="Calibri"/>
              </a:rPr>
              <a:t>90% </a:t>
            </a:r>
            <a:r>
              <a:rPr lang="pt-BR" sz="3100" spc="-20" dirty="0">
                <a:solidFill>
                  <a:srgbClr val="231F20"/>
                </a:solidFill>
                <a:cs typeface="Calibri"/>
              </a:rPr>
              <a:t>eram </a:t>
            </a:r>
            <a:r>
              <a:rPr lang="pt-BR" sz="3100" spc="10" dirty="0">
                <a:solidFill>
                  <a:srgbClr val="231F20"/>
                </a:solidFill>
                <a:cs typeface="Calibri"/>
              </a:rPr>
              <a:t>cidades  </a:t>
            </a:r>
            <a:r>
              <a:rPr lang="pt-BR" sz="3100" spc="-10" dirty="0">
                <a:solidFill>
                  <a:srgbClr val="231F20"/>
                </a:solidFill>
                <a:cs typeface="Calibri"/>
              </a:rPr>
              <a:t>com </a:t>
            </a:r>
            <a:r>
              <a:rPr lang="pt-BR" sz="3100" spc="-15" dirty="0">
                <a:solidFill>
                  <a:srgbClr val="231F20"/>
                </a:solidFill>
                <a:cs typeface="Calibri"/>
              </a:rPr>
              <a:t>menos </a:t>
            </a:r>
            <a:r>
              <a:rPr lang="pt-BR" sz="3100" spc="-10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100" dirty="0">
                <a:solidFill>
                  <a:srgbClr val="231F20"/>
                </a:solidFill>
                <a:cs typeface="Calibri"/>
              </a:rPr>
              <a:t>30.000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habitantes. </a:t>
            </a:r>
            <a:r>
              <a:rPr lang="pt-BR" sz="3100" spc="10" dirty="0">
                <a:solidFill>
                  <a:srgbClr val="231F20"/>
                </a:solidFill>
                <a:cs typeface="Calibri"/>
              </a:rPr>
              <a:t>Das </a:t>
            </a:r>
            <a:r>
              <a:rPr lang="pt-BR" sz="3100" spc="15" dirty="0">
                <a:solidFill>
                  <a:srgbClr val="231F20"/>
                </a:solidFill>
                <a:cs typeface="Calibri"/>
              </a:rPr>
              <a:t>equipes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do </a:t>
            </a:r>
            <a:r>
              <a:rPr lang="pt-BR" sz="3100" spc="45" dirty="0">
                <a:solidFill>
                  <a:srgbClr val="231F20"/>
                </a:solidFill>
                <a:cs typeface="Calibri"/>
              </a:rPr>
              <a:t>PMM, </a:t>
            </a:r>
            <a:r>
              <a:rPr lang="pt-BR" sz="3100" spc="-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100" spc="20" dirty="0">
                <a:solidFill>
                  <a:srgbClr val="231F20"/>
                </a:solidFill>
                <a:cs typeface="Calibri"/>
              </a:rPr>
              <a:t>substituição </a:t>
            </a:r>
            <a:r>
              <a:rPr lang="pt-BR" sz="3100" spc="-10" dirty="0">
                <a:solidFill>
                  <a:srgbClr val="231F20"/>
                </a:solidFill>
                <a:cs typeface="Calibri"/>
              </a:rPr>
              <a:t>de  </a:t>
            </a:r>
            <a:r>
              <a:rPr lang="pt-BR" sz="3100" dirty="0">
                <a:solidFill>
                  <a:srgbClr val="231F20"/>
                </a:solidFill>
                <a:cs typeface="Calibri"/>
              </a:rPr>
              <a:t>equipes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convencionais, </a:t>
            </a:r>
            <a:r>
              <a:rPr lang="pt-BR" sz="3100" spc="-5" dirty="0">
                <a:solidFill>
                  <a:srgbClr val="231F20"/>
                </a:solidFill>
                <a:cs typeface="Calibri"/>
              </a:rPr>
              <a:t>já </a:t>
            </a:r>
            <a:r>
              <a:rPr lang="pt-BR" sz="3100" dirty="0">
                <a:solidFill>
                  <a:srgbClr val="231F20"/>
                </a:solidFill>
                <a:cs typeface="Calibri"/>
              </a:rPr>
              <a:t>implantadas </a:t>
            </a:r>
            <a:r>
              <a:rPr lang="pt-BR" sz="3100" spc="-15" dirty="0">
                <a:solidFill>
                  <a:srgbClr val="231F20"/>
                </a:solidFill>
                <a:cs typeface="Calibri"/>
              </a:rPr>
              <a:t>desde </a:t>
            </a:r>
            <a:r>
              <a:rPr lang="pt-BR" sz="3100" spc="-5" dirty="0">
                <a:solidFill>
                  <a:srgbClr val="231F20"/>
                </a:solidFill>
                <a:cs typeface="Calibri"/>
              </a:rPr>
              <a:t>2012,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foi </a:t>
            </a:r>
            <a:r>
              <a:rPr lang="pt-BR" sz="3100" spc="-5" dirty="0">
                <a:solidFill>
                  <a:srgbClr val="231F20"/>
                </a:solidFill>
                <a:cs typeface="Calibri"/>
              </a:rPr>
              <a:t>maior nos </a:t>
            </a:r>
            <a:r>
              <a:rPr lang="pt-BR" sz="3100" spc="10" dirty="0">
                <a:solidFill>
                  <a:srgbClr val="231F20"/>
                </a:solidFill>
                <a:cs typeface="Calibri"/>
              </a:rPr>
              <a:t>municípios  </a:t>
            </a:r>
            <a:r>
              <a:rPr lang="pt-BR" sz="3100" spc="-15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100" spc="-10" dirty="0">
                <a:solidFill>
                  <a:srgbClr val="231F20"/>
                </a:solidFill>
                <a:cs typeface="Calibri"/>
              </a:rPr>
              <a:t>menor </a:t>
            </a:r>
            <a:r>
              <a:rPr lang="pt-BR" sz="3100" spc="-5" dirty="0">
                <a:solidFill>
                  <a:srgbClr val="231F20"/>
                </a:solidFill>
                <a:cs typeface="Calibri"/>
              </a:rPr>
              <a:t>porte </a:t>
            </a:r>
            <a:r>
              <a:rPr lang="pt-BR" sz="3100" spc="-30" dirty="0">
                <a:solidFill>
                  <a:srgbClr val="231F20"/>
                </a:solidFill>
                <a:cs typeface="Calibri"/>
              </a:rPr>
              <a:t>(até </a:t>
            </a:r>
            <a:r>
              <a:rPr lang="pt-BR" sz="3100" spc="-5" dirty="0">
                <a:solidFill>
                  <a:srgbClr val="231F20"/>
                </a:solidFill>
                <a:cs typeface="Calibri"/>
              </a:rPr>
              <a:t>29.999 habitantes). </a:t>
            </a:r>
            <a:r>
              <a:rPr lang="pt-BR" sz="3100" dirty="0">
                <a:solidFill>
                  <a:srgbClr val="231F20"/>
                </a:solidFill>
                <a:cs typeface="Calibri"/>
              </a:rPr>
              <a:t>Por </a:t>
            </a:r>
            <a:r>
              <a:rPr lang="pt-BR" sz="3100" spc="-5" dirty="0">
                <a:solidFill>
                  <a:srgbClr val="231F20"/>
                </a:solidFill>
                <a:cs typeface="Calibri"/>
              </a:rPr>
              <a:t>sua </a:t>
            </a:r>
            <a:r>
              <a:rPr lang="pt-BR" sz="3100" spc="25" dirty="0">
                <a:solidFill>
                  <a:srgbClr val="231F20"/>
                </a:solidFill>
                <a:cs typeface="Calibri"/>
              </a:rPr>
              <a:t>vez, </a:t>
            </a:r>
            <a:r>
              <a:rPr lang="pt-BR" sz="3100" spc="-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100" dirty="0">
                <a:solidFill>
                  <a:srgbClr val="231F20"/>
                </a:solidFill>
                <a:cs typeface="Calibri"/>
              </a:rPr>
              <a:t>expansão </a:t>
            </a:r>
            <a:r>
              <a:rPr lang="pt-BR" sz="3100" spc="-15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equipes  </a:t>
            </a:r>
            <a:r>
              <a:rPr lang="pt-BR" sz="3100" dirty="0">
                <a:solidFill>
                  <a:srgbClr val="231F20"/>
                </a:solidFill>
                <a:cs typeface="Calibri"/>
              </a:rPr>
              <a:t>do </a:t>
            </a:r>
            <a:r>
              <a:rPr lang="pt-BR" sz="3100" spc="40" dirty="0">
                <a:solidFill>
                  <a:srgbClr val="231F20"/>
                </a:solidFill>
                <a:cs typeface="Calibri"/>
              </a:rPr>
              <a:t>PMM,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que </a:t>
            </a:r>
            <a:r>
              <a:rPr lang="pt-BR" sz="3100" spc="-5" dirty="0">
                <a:solidFill>
                  <a:srgbClr val="231F20"/>
                </a:solidFill>
                <a:cs typeface="Calibri"/>
              </a:rPr>
              <a:t>representou </a:t>
            </a:r>
            <a:r>
              <a:rPr lang="pt-BR" sz="3100" spc="-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criação </a:t>
            </a:r>
            <a:r>
              <a:rPr lang="pt-BR" sz="3100" spc="-15" dirty="0">
                <a:solidFill>
                  <a:srgbClr val="231F20"/>
                </a:solidFill>
                <a:cs typeface="Calibri"/>
              </a:rPr>
              <a:t>de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novas equipes </a:t>
            </a:r>
            <a:r>
              <a:rPr lang="pt-BR" sz="3100" spc="-15" dirty="0">
                <a:solidFill>
                  <a:srgbClr val="231F20"/>
                </a:solidFill>
                <a:cs typeface="Calibri"/>
              </a:rPr>
              <a:t>de atenção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básica </a:t>
            </a:r>
            <a:r>
              <a:rPr lang="pt-BR" sz="3100" dirty="0">
                <a:solidFill>
                  <a:srgbClr val="231F20"/>
                </a:solidFill>
                <a:cs typeface="Calibri"/>
              </a:rPr>
              <a:t>no 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país,</a:t>
            </a:r>
            <a:r>
              <a:rPr lang="pt-BR" sz="3100" spc="3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100" spc="5" dirty="0">
                <a:solidFill>
                  <a:srgbClr val="231F20"/>
                </a:solidFill>
                <a:cs typeface="Calibri"/>
              </a:rPr>
              <a:t>foi</a:t>
            </a:r>
            <a:r>
              <a:rPr lang="pt-BR" sz="3100" spc="3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100" spc="-5" dirty="0">
                <a:solidFill>
                  <a:srgbClr val="231F20"/>
                </a:solidFill>
                <a:cs typeface="Calibri"/>
              </a:rPr>
              <a:t>maior</a:t>
            </a:r>
            <a:r>
              <a:rPr lang="pt-BR" sz="3100" spc="3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100" spc="-5" dirty="0">
                <a:solidFill>
                  <a:srgbClr val="231F20"/>
                </a:solidFill>
                <a:cs typeface="Calibri"/>
              </a:rPr>
              <a:t>nos</a:t>
            </a:r>
            <a:r>
              <a:rPr lang="pt-BR" sz="3100" spc="3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100" spc="10" dirty="0">
                <a:solidFill>
                  <a:srgbClr val="231F20"/>
                </a:solidFill>
                <a:cs typeface="Calibri"/>
              </a:rPr>
              <a:t>municípios</a:t>
            </a:r>
            <a:r>
              <a:rPr lang="pt-BR" sz="3100" spc="3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100" spc="-20" dirty="0">
                <a:solidFill>
                  <a:srgbClr val="231F20"/>
                </a:solidFill>
                <a:cs typeface="Calibri"/>
              </a:rPr>
              <a:t>com</a:t>
            </a:r>
            <a:r>
              <a:rPr lang="pt-BR" sz="3100" spc="3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100" spc="-10" dirty="0">
                <a:solidFill>
                  <a:srgbClr val="231F20"/>
                </a:solidFill>
                <a:cs typeface="Calibri"/>
              </a:rPr>
              <a:t>mais</a:t>
            </a:r>
            <a:r>
              <a:rPr lang="pt-BR" sz="3100" spc="3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100" spc="-15" dirty="0">
                <a:solidFill>
                  <a:srgbClr val="231F20"/>
                </a:solidFill>
                <a:cs typeface="Calibri"/>
              </a:rPr>
              <a:t>de</a:t>
            </a:r>
            <a:r>
              <a:rPr lang="pt-BR" sz="3100" spc="3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100" spc="-10" dirty="0">
                <a:solidFill>
                  <a:srgbClr val="231F20"/>
                </a:solidFill>
                <a:cs typeface="Calibri"/>
              </a:rPr>
              <a:t>200.000</a:t>
            </a:r>
            <a:r>
              <a:rPr lang="pt-BR" sz="3100" spc="3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100" spc="-10" dirty="0">
                <a:solidFill>
                  <a:srgbClr val="231F20"/>
                </a:solidFill>
                <a:cs typeface="Calibri"/>
              </a:rPr>
              <a:t>habitantes.</a:t>
            </a:r>
          </a:p>
          <a:p>
            <a:endParaRPr lang="pt-BR" spc="145" dirty="0">
              <a:solidFill>
                <a:srgbClr val="231F20"/>
              </a:solidFill>
              <a:cs typeface="Calibri"/>
            </a:endParaRPr>
          </a:p>
          <a:p>
            <a:r>
              <a:rPr lang="pt-BR" sz="3400" spc="145" dirty="0">
                <a:solidFill>
                  <a:srgbClr val="231F20"/>
                </a:solidFill>
                <a:cs typeface="Calibri"/>
              </a:rPr>
              <a:t>A</a:t>
            </a:r>
            <a:r>
              <a:rPr lang="pt-BR" sz="3400" spc="4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implan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tação de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novas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equipes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representou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a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ampliação do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acesso</a:t>
            </a:r>
            <a:r>
              <a:rPr lang="pt-BR" sz="3400" spc="12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à</a:t>
            </a:r>
            <a:r>
              <a:rPr lang="pt-BR" sz="3400" spc="-30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15" dirty="0">
                <a:solidFill>
                  <a:srgbClr val="231F20"/>
                </a:solidFill>
                <a:cs typeface="Calibri"/>
              </a:rPr>
              <a:t>população, </a:t>
            </a:r>
            <a:r>
              <a:rPr lang="pt-BR" sz="3400" spc="30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que </a:t>
            </a:r>
            <a:r>
              <a:rPr lang="pt-BR" sz="3400" spc="-15" dirty="0">
                <a:solidFill>
                  <a:srgbClr val="231F20"/>
                </a:solidFill>
                <a:cs typeface="Calibri"/>
              </a:rPr>
              <a:t>não </a:t>
            </a:r>
            <a:r>
              <a:rPr lang="pt-BR" sz="3400" spc="-25" dirty="0">
                <a:solidFill>
                  <a:srgbClr val="231F20"/>
                </a:solidFill>
                <a:cs typeface="Calibri"/>
              </a:rPr>
              <a:t>estava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regularmente </a:t>
            </a:r>
            <a:r>
              <a:rPr lang="pt-BR" sz="3400" spc="25" dirty="0">
                <a:solidFill>
                  <a:srgbClr val="231F20"/>
                </a:solidFill>
                <a:cs typeface="Calibri"/>
              </a:rPr>
              <a:t>vinculada </a:t>
            </a:r>
            <a:r>
              <a:rPr lang="pt-BR" sz="3400" spc="-30" dirty="0">
                <a:solidFill>
                  <a:srgbClr val="231F20"/>
                </a:solidFill>
                <a:cs typeface="Calibri"/>
              </a:rPr>
              <a:t>aos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serviços. </a:t>
            </a:r>
            <a:r>
              <a:rPr lang="pt-BR" sz="3400" spc="25" dirty="0">
                <a:solidFill>
                  <a:srgbClr val="231F20"/>
                </a:solidFill>
                <a:cs typeface="Calibri"/>
              </a:rPr>
              <a:t>Além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disso,</a:t>
            </a:r>
            <a:r>
              <a:rPr lang="pt-BR" sz="3400" spc="114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-25" dirty="0">
                <a:solidFill>
                  <a:srgbClr val="231F20"/>
                </a:solidFill>
                <a:cs typeface="Calibri"/>
              </a:rPr>
              <a:t>as</a:t>
            </a:r>
            <a:r>
              <a:rPr lang="pt-BR" sz="3400" spc="3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equipes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incompletas</a:t>
            </a:r>
            <a:r>
              <a:rPr lang="pt-BR" sz="3400" spc="50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ou</a:t>
            </a:r>
            <a:r>
              <a:rPr lang="pt-BR" sz="3400" spc="50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com</a:t>
            </a:r>
            <a:r>
              <a:rPr lang="pt-BR" sz="3400" spc="50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oferta</a:t>
            </a:r>
            <a:r>
              <a:rPr lang="pt-BR" sz="3400" spc="50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25" dirty="0">
                <a:solidFill>
                  <a:srgbClr val="231F20"/>
                </a:solidFill>
                <a:cs typeface="Calibri"/>
              </a:rPr>
              <a:t>irregular</a:t>
            </a:r>
            <a:r>
              <a:rPr lang="pt-BR" sz="3400" spc="50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-65" dirty="0">
                <a:solidFill>
                  <a:srgbClr val="231F20"/>
                </a:solidFill>
                <a:cs typeface="Calibri"/>
              </a:rPr>
              <a:t>e</a:t>
            </a:r>
            <a:r>
              <a:rPr lang="pt-BR" sz="3400" spc="50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5" dirty="0">
                <a:solidFill>
                  <a:srgbClr val="231F20"/>
                </a:solidFill>
                <a:cs typeface="Calibri"/>
              </a:rPr>
              <a:t>intermitente</a:t>
            </a:r>
            <a:r>
              <a:rPr lang="pt-BR" sz="3400" spc="5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de</a:t>
            </a:r>
            <a:r>
              <a:rPr lang="pt-BR" sz="3400" spc="50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médicos</a:t>
            </a:r>
            <a:r>
              <a:rPr lang="pt-BR" sz="3400" spc="50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passaram</a:t>
            </a:r>
            <a:r>
              <a:rPr lang="pt-BR" sz="3400" spc="50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-45" dirty="0">
                <a:solidFill>
                  <a:srgbClr val="231F20"/>
                </a:solidFill>
                <a:cs typeface="Calibri"/>
              </a:rPr>
              <a:t>a</a:t>
            </a:r>
            <a:r>
              <a:rPr lang="pt-BR" sz="3400" dirty="0">
                <a:cs typeface="Calibri"/>
              </a:rPr>
              <a:t>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contar </a:t>
            </a:r>
            <a:r>
              <a:rPr lang="pt-BR" sz="3400" spc="-20" dirty="0">
                <a:solidFill>
                  <a:srgbClr val="231F20"/>
                </a:solidFill>
                <a:cs typeface="Calibri"/>
              </a:rPr>
              <a:t>permanentemente com </a:t>
            </a:r>
            <a:r>
              <a:rPr lang="pt-BR" sz="3400" dirty="0">
                <a:solidFill>
                  <a:srgbClr val="231F20"/>
                </a:solidFill>
                <a:cs typeface="Calibri"/>
              </a:rPr>
              <a:t>um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profissional </a:t>
            </a:r>
            <a:r>
              <a:rPr lang="pt-BR" sz="3400" spc="-5" dirty="0">
                <a:solidFill>
                  <a:srgbClr val="231F20"/>
                </a:solidFill>
                <a:cs typeface="Calibri"/>
              </a:rPr>
              <a:t>do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programa</a:t>
            </a:r>
            <a:r>
              <a:rPr lang="pt-BR" sz="3400" spc="65" dirty="0">
                <a:solidFill>
                  <a:srgbClr val="231F20"/>
                </a:solidFill>
                <a:cs typeface="Calibri"/>
              </a:rPr>
              <a:t> </a:t>
            </a:r>
            <a:r>
              <a:rPr lang="pt-BR" sz="3400" spc="10" dirty="0">
                <a:solidFill>
                  <a:srgbClr val="231F20"/>
                </a:solidFill>
                <a:cs typeface="Calibri"/>
              </a:rPr>
              <a:t>(Brasil, </a:t>
            </a:r>
            <a:r>
              <a:rPr lang="pt-BR" sz="3400" spc="-10" dirty="0">
                <a:solidFill>
                  <a:srgbClr val="231F20"/>
                </a:solidFill>
                <a:cs typeface="Calibri"/>
              </a:rPr>
              <a:t>2015).</a:t>
            </a:r>
            <a:endParaRPr lang="pt-BR" sz="3400" dirty="0">
              <a:cs typeface="Calibri"/>
            </a:endParaRPr>
          </a:p>
          <a:p>
            <a:endParaRPr lang="pt-BR" spc="-10" dirty="0">
              <a:solidFill>
                <a:srgbClr val="231F20"/>
              </a:solidFill>
              <a:cs typeface="Calibri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3603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04008" y="369116"/>
            <a:ext cx="960539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Cenário atual complexo:</a:t>
            </a:r>
          </a:p>
          <a:p>
            <a:endParaRPr lang="pt-BR" sz="3200" dirty="0"/>
          </a:p>
          <a:p>
            <a:r>
              <a:rPr lang="pt-BR" sz="3200" dirty="0"/>
              <a:t>-Baixa capacidade de gestão dos municípios de menor porte.</a:t>
            </a:r>
          </a:p>
          <a:p>
            <a:r>
              <a:rPr lang="pt-BR" sz="3200" dirty="0"/>
              <a:t>-Aumento de usuários egressos de planos privados de saúde.</a:t>
            </a:r>
          </a:p>
          <a:p>
            <a:r>
              <a:rPr lang="pt-BR" sz="3200" dirty="0"/>
              <a:t>-Crise de financiamento.</a:t>
            </a:r>
          </a:p>
          <a:p>
            <a:r>
              <a:rPr lang="pt-BR" sz="3200" dirty="0"/>
              <a:t>-Perda de profissionais médicos</a:t>
            </a:r>
          </a:p>
          <a:p>
            <a:r>
              <a:rPr lang="pt-BR" sz="3200" dirty="0"/>
              <a:t>		-Cubanos;</a:t>
            </a:r>
          </a:p>
          <a:p>
            <a:r>
              <a:rPr lang="pt-BR" sz="3200" dirty="0"/>
              <a:t>		-Baixa adesão da corporação;</a:t>
            </a:r>
          </a:p>
          <a:p>
            <a:r>
              <a:rPr lang="pt-BR" sz="3200" dirty="0"/>
              <a:t>		-Controle pelo Ministério Público.</a:t>
            </a:r>
          </a:p>
          <a:p>
            <a:r>
              <a:rPr lang="pt-BR" sz="24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643778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79478" y="374330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3200" dirty="0"/>
              <a:t>Possibilidades de atuação e intervenção:</a:t>
            </a:r>
          </a:p>
          <a:p>
            <a:pPr marL="0" indent="0">
              <a:buNone/>
            </a:pPr>
            <a:r>
              <a:rPr lang="pt-BR" sz="3200" dirty="0"/>
              <a:t>	-Discussão do papel dos estados na condução da crise.</a:t>
            </a:r>
          </a:p>
          <a:p>
            <a:pPr marL="0" indent="0">
              <a:buNone/>
            </a:pPr>
            <a:r>
              <a:rPr lang="pt-BR" sz="3200" dirty="0"/>
              <a:t>	-Parcerias com instituições regionais e nacionais para 	elevação da capacidade de gestão municipal, estadual e 	regional.</a:t>
            </a:r>
          </a:p>
          <a:p>
            <a:pPr marL="0" indent="0">
              <a:buNone/>
            </a:pPr>
            <a:r>
              <a:rPr lang="pt-BR" sz="3200" dirty="0"/>
              <a:t>	-Atuação/indução na formação de qualidade dos RRHH 	para a oferta de trabalhadores da APS.</a:t>
            </a:r>
          </a:p>
          <a:p>
            <a:pPr marL="0" indent="0">
              <a:buNone/>
            </a:pPr>
            <a:r>
              <a:rPr lang="pt-BR" sz="3200" dirty="0"/>
              <a:t>	-Radicalização na integração da rede de saúde local, 	estadual e regional com efetiva regulação.</a:t>
            </a:r>
          </a:p>
          <a:p>
            <a:pPr lvl="2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340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dirty="0"/>
              <a:t>Grato,</a:t>
            </a:r>
          </a:p>
          <a:p>
            <a:pPr marL="0" indent="0" algn="ctr">
              <a:buNone/>
            </a:pPr>
            <a:r>
              <a:rPr lang="pt-BR" dirty="0"/>
              <a:t>	</a:t>
            </a:r>
          </a:p>
          <a:p>
            <a:pPr marL="0" indent="0" algn="ctr">
              <a:buNone/>
            </a:pPr>
            <a:r>
              <a:rPr lang="pt-BR" dirty="0"/>
              <a:t>Pedro Miguel dos Santos Neto</a:t>
            </a:r>
          </a:p>
          <a:p>
            <a:pPr marL="0" indent="0" algn="ctr">
              <a:buNone/>
            </a:pPr>
            <a:r>
              <a:rPr lang="pt-BR" dirty="0"/>
              <a:t>Coordenador do Departamento de Saúde Coletiva-</a:t>
            </a:r>
            <a:r>
              <a:rPr lang="pt-BR" dirty="0" err="1"/>
              <a:t>Nesc</a:t>
            </a:r>
            <a:r>
              <a:rPr lang="pt-BR" dirty="0"/>
              <a:t>, </a:t>
            </a:r>
          </a:p>
          <a:p>
            <a:pPr marL="0" indent="0" algn="ctr">
              <a:buNone/>
            </a:pPr>
            <a:r>
              <a:rPr lang="pt-BR" dirty="0"/>
              <a:t>do Instituto </a:t>
            </a:r>
            <a:r>
              <a:rPr lang="pt-BR" dirty="0" err="1"/>
              <a:t>Aggeu</a:t>
            </a:r>
            <a:r>
              <a:rPr lang="pt-BR" dirty="0"/>
              <a:t> Magalhães-Fiocruz.</a:t>
            </a:r>
          </a:p>
          <a:p>
            <a:pPr marL="0" indent="0" algn="ctr">
              <a:buNone/>
            </a:pPr>
            <a:r>
              <a:rPr lang="pt-BR" dirty="0"/>
              <a:t>	</a:t>
            </a:r>
            <a:r>
              <a:rPr lang="pt-BR" u="sng" dirty="0"/>
              <a:t>pedromiguel@cpqam.fiocruz.br</a:t>
            </a:r>
          </a:p>
        </p:txBody>
      </p:sp>
    </p:spTree>
    <p:extLst>
      <p:ext uri="{BB962C8B-B14F-4D97-AF65-F5344CB8AC3E}">
        <p14:creationId xmlns:p14="http://schemas.microsoft.com/office/powerpoint/2010/main" val="26776446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750</Words>
  <Application>Microsoft Office PowerPoint</Application>
  <PresentationFormat>Widescreen</PresentationFormat>
  <Paragraphs>206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Trebuchet MS</vt:lpstr>
      <vt:lpstr>Tema do Office</vt:lpstr>
      <vt:lpstr>A evolução da atenção primária no Nordeste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Pedro Miguel</dc:creator>
  <cp:lastModifiedBy>Pedro Miguel</cp:lastModifiedBy>
  <cp:revision>65</cp:revision>
  <dcterms:created xsi:type="dcterms:W3CDTF">2019-11-06T10:42:15Z</dcterms:created>
  <dcterms:modified xsi:type="dcterms:W3CDTF">2019-11-06T12:59:35Z</dcterms:modified>
</cp:coreProperties>
</file>