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665" r:id="rId2"/>
    <p:sldId id="686" r:id="rId3"/>
    <p:sldId id="709" r:id="rId4"/>
    <p:sldId id="710" r:id="rId5"/>
    <p:sldId id="711" r:id="rId6"/>
    <p:sldId id="676" r:id="rId7"/>
    <p:sldId id="678" r:id="rId8"/>
    <p:sldId id="679" r:id="rId9"/>
    <p:sldId id="687" r:id="rId10"/>
    <p:sldId id="688" r:id="rId11"/>
    <p:sldId id="689" r:id="rId12"/>
    <p:sldId id="690" r:id="rId13"/>
    <p:sldId id="691" r:id="rId14"/>
    <p:sldId id="692" r:id="rId15"/>
    <p:sldId id="693" r:id="rId16"/>
    <p:sldId id="694" r:id="rId17"/>
    <p:sldId id="737" r:id="rId18"/>
    <p:sldId id="738" r:id="rId19"/>
    <p:sldId id="747" r:id="rId20"/>
    <p:sldId id="746" r:id="rId21"/>
    <p:sldId id="745" r:id="rId22"/>
    <p:sldId id="695" r:id="rId23"/>
    <p:sldId id="712" r:id="rId24"/>
    <p:sldId id="680" r:id="rId25"/>
    <p:sldId id="742" r:id="rId26"/>
    <p:sldId id="729" r:id="rId27"/>
    <p:sldId id="730" r:id="rId28"/>
    <p:sldId id="731" r:id="rId29"/>
    <p:sldId id="732" r:id="rId30"/>
    <p:sldId id="733" r:id="rId31"/>
    <p:sldId id="734" r:id="rId32"/>
    <p:sldId id="740" r:id="rId33"/>
    <p:sldId id="735" r:id="rId34"/>
    <p:sldId id="741" r:id="rId35"/>
    <p:sldId id="703" r:id="rId36"/>
    <p:sldId id="704" r:id="rId37"/>
    <p:sldId id="705" r:id="rId38"/>
    <p:sldId id="706" r:id="rId39"/>
    <p:sldId id="707" r:id="rId40"/>
    <p:sldId id="681" r:id="rId41"/>
    <p:sldId id="748" r:id="rId42"/>
    <p:sldId id="749" r:id="rId43"/>
    <p:sldId id="750" r:id="rId44"/>
    <p:sldId id="739" r:id="rId45"/>
    <p:sldId id="542" r:id="rId46"/>
    <p:sldId id="708" r:id="rId47"/>
    <p:sldId id="743" r:id="rId48"/>
    <p:sldId id="744" r:id="rId49"/>
    <p:sldId id="751" r:id="rId50"/>
    <p:sldId id="752" r:id="rId51"/>
    <p:sldId id="753" r:id="rId52"/>
    <p:sldId id="754" r:id="rId53"/>
    <p:sldId id="719" r:id="rId5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1C5"/>
    <a:srgbClr val="8B8BD9"/>
    <a:srgbClr val="B5B5E7"/>
    <a:srgbClr val="C4C4EC"/>
    <a:srgbClr val="7171D1"/>
    <a:srgbClr val="8989D9"/>
    <a:srgbClr val="5F5F5F"/>
    <a:srgbClr val="E5E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A735F6-65D0-4E48-8CE0-410356D189A8}" v="11" dt="2019-11-06T16:55:12.763"/>
    <p1510:client id="{C72B30F4-C3AA-4F00-A081-C080F93F8A29}" v="50" dt="2019-11-05T19:50:52.3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7" autoAdjust="0"/>
    <p:restoredTop sz="90493" autoAdjust="0"/>
  </p:normalViewPr>
  <p:slideViewPr>
    <p:cSldViewPr>
      <p:cViewPr varScale="1">
        <p:scale>
          <a:sx n="122" d="100"/>
          <a:sy n="122" d="100"/>
        </p:scale>
        <p:origin x="14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7562"/>
    </p:cViewPr>
  </p:sorter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85000"/>
                      <a:satMod val="130000"/>
                    </a:schemeClr>
                  </a:gs>
                  <a:gs pos="34000">
                    <a:schemeClr val="accent1">
                      <a:shade val="87000"/>
                      <a:satMod val="125000"/>
                    </a:schemeClr>
                  </a:gs>
                  <a:gs pos="70000">
                    <a:schemeClr val="accent1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1-B88D-4C77-A756-DAF0E6EE0114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3-B88D-4C77-A756-DAF0E6EE011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85000"/>
                      <a:satMod val="130000"/>
                    </a:schemeClr>
                  </a:gs>
                  <a:gs pos="34000">
                    <a:schemeClr val="accent3">
                      <a:shade val="87000"/>
                      <a:satMod val="125000"/>
                    </a:schemeClr>
                  </a:gs>
                  <a:gs pos="70000">
                    <a:schemeClr val="accent3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3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5-B88D-4C77-A756-DAF0E6EE011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85000"/>
                      <a:satMod val="130000"/>
                    </a:schemeClr>
                  </a:gs>
                  <a:gs pos="34000">
                    <a:schemeClr val="accent4">
                      <a:shade val="87000"/>
                      <a:satMod val="125000"/>
                    </a:schemeClr>
                  </a:gs>
                  <a:gs pos="70000">
                    <a:schemeClr val="accent4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4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7-B88D-4C77-A756-DAF0E6EE0114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9-B88D-4C77-A756-DAF0E6EE01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'[SIOPS até 2015 (1).xlsx]SIOPS'!$K$29:$K$33</c:f>
              <c:strCache>
                <c:ptCount val="5"/>
                <c:pt idx="0">
                  <c:v>Planos</c:v>
                </c:pt>
                <c:pt idx="1">
                  <c:v>Direto</c:v>
                </c:pt>
                <c:pt idx="2">
                  <c:v>União</c:v>
                </c:pt>
                <c:pt idx="3">
                  <c:v>Estados</c:v>
                </c:pt>
                <c:pt idx="4">
                  <c:v>Municípios</c:v>
                </c:pt>
              </c:strCache>
            </c:strRef>
          </c:cat>
          <c:val>
            <c:numRef>
              <c:f>'[SIOPS até 2015 (1).xlsx]SIOPS'!$L$29:$L$33</c:f>
              <c:numCache>
                <c:formatCode>0.0%</c:formatCode>
                <c:ptCount val="5"/>
                <c:pt idx="0">
                  <c:v>0.18915324368257719</c:v>
                </c:pt>
                <c:pt idx="1">
                  <c:v>0.3605733707699128</c:v>
                </c:pt>
                <c:pt idx="2">
                  <c:v>0.1505837150879267</c:v>
                </c:pt>
                <c:pt idx="3">
                  <c:v>0.11851632924486478</c:v>
                </c:pt>
                <c:pt idx="4">
                  <c:v>0.18117334121471845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88D-4C77-A756-DAF0E6EE01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037-4828-BDDB-E4B52E9F0F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037-4828-BDDB-E4B52E9F0F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037-4828-BDDB-E4B52E9F0F0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037-4828-BDDB-E4B52E9F0F0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037-4828-BDDB-E4B52E9F0F0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037-4828-BDDB-E4B52E9F0F0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037-4828-BDDB-E4B52E9F0F0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4037-4828-BDDB-E4B52E9F0F0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4037-4828-BDDB-E4B52E9F0F00}"/>
              </c:ext>
            </c:extLst>
          </c:dPt>
          <c:dLbls>
            <c:dLbl>
              <c:idx val="1"/>
              <c:layout>
                <c:manualLayout>
                  <c:x val="-0.13733081786584439"/>
                  <c:y val="-3.03475373435315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37-4828-BDDB-E4B52E9F0F00}"/>
                </c:ext>
              </c:extLst>
            </c:dLbl>
            <c:dLbl>
              <c:idx val="2"/>
              <c:layout>
                <c:manualLayout>
                  <c:x val="-0.1204798969712717"/>
                  <c:y val="-8.19262800450450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37-4828-BDDB-E4B52E9F0F00}"/>
                </c:ext>
              </c:extLst>
            </c:dLbl>
            <c:dLbl>
              <c:idx val="3"/>
              <c:layout>
                <c:manualLayout>
                  <c:x val="-0.10148239361041132"/>
                  <c:y val="-0.114918547516237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037-4828-BDDB-E4B52E9F0F00}"/>
                </c:ext>
              </c:extLst>
            </c:dLbl>
            <c:dLbl>
              <c:idx val="4"/>
              <c:layout>
                <c:manualLayout>
                  <c:x val="-0.15122568789374785"/>
                  <c:y val="-0.2046615879964303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037-4828-BDDB-E4B52E9F0F00}"/>
                </c:ext>
              </c:extLst>
            </c:dLbl>
            <c:dLbl>
              <c:idx val="5"/>
              <c:layout>
                <c:manualLayout>
                  <c:x val="-9.3527360442335686E-2"/>
                  <c:y val="-1.4105106793433617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20805547351106"/>
                      <c:h val="0.152754035756542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4037-4828-BDDB-E4B52E9F0F00}"/>
                </c:ext>
              </c:extLst>
            </c:dLbl>
            <c:dLbl>
              <c:idx val="7"/>
              <c:layout>
                <c:manualLayout>
                  <c:x val="0.17144887574973705"/>
                  <c:y val="7.24427811338294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037-4828-BDDB-E4B52E9F0F00}"/>
                </c:ext>
              </c:extLst>
            </c:dLbl>
            <c:dLbl>
              <c:idx val="8"/>
              <c:layout>
                <c:manualLayout>
                  <c:x val="0.10912078228488586"/>
                  <c:y val="0.2123448985499111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037-4828-BDDB-E4B52E9F0F0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Planilha1!$C$2:$C$10</c:f>
              <c:strCache>
                <c:ptCount val="9"/>
                <c:pt idx="0">
                  <c:v>Previdência Social</c:v>
                </c:pt>
                <c:pt idx="1">
                  <c:v>Saúde</c:v>
                </c:pt>
                <c:pt idx="2">
                  <c:v>Educação</c:v>
                </c:pt>
                <c:pt idx="3">
                  <c:v>Defesa</c:v>
                </c:pt>
                <c:pt idx="4">
                  <c:v>Trabalho e Emprego</c:v>
                </c:pt>
                <c:pt idx="5">
                  <c:v>Desenvolvimento Social</c:v>
                </c:pt>
                <c:pt idx="6">
                  <c:v>Encargos Financeiros</c:v>
                </c:pt>
                <c:pt idx="7">
                  <c:v>Transferências Constitucionais</c:v>
                </c:pt>
                <c:pt idx="8">
                  <c:v>Outras</c:v>
                </c:pt>
              </c:strCache>
            </c:strRef>
          </c:cat>
          <c:val>
            <c:numRef>
              <c:f>Planilha1!$D$2:$D$10</c:f>
              <c:numCache>
                <c:formatCode>0%</c:formatCode>
                <c:ptCount val="9"/>
                <c:pt idx="0">
                  <c:v>0.24468594569410582</c:v>
                </c:pt>
                <c:pt idx="1">
                  <c:v>6.0145936092580905E-2</c:v>
                </c:pt>
                <c:pt idx="2">
                  <c:v>5.4674365995248837E-2</c:v>
                </c:pt>
                <c:pt idx="3">
                  <c:v>4.5394072918444314E-2</c:v>
                </c:pt>
                <c:pt idx="4">
                  <c:v>4.2700803847223558E-2</c:v>
                </c:pt>
                <c:pt idx="5">
                  <c:v>4.1787891331523649E-2</c:v>
                </c:pt>
                <c:pt idx="6">
                  <c:v>0.2384177915193616</c:v>
                </c:pt>
                <c:pt idx="7">
                  <c:v>0.13180012058003604</c:v>
                </c:pt>
                <c:pt idx="8">
                  <c:v>0.1403930720214753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037-4828-BDDB-E4B52E9F0F0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23B7518-E220-4820-AF65-A4052BC7AAF4}" type="datetimeFigureOut">
              <a:rPr lang="pt-BR"/>
              <a:pPr>
                <a:defRPr/>
              </a:pPr>
              <a:t>06/11/2019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5FFA9C3-7738-4037-A69C-AB2E07A678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191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0505951-1DB8-4142-94A4-13F15F712FB3}" type="datetimeFigureOut">
              <a:rPr lang="pt-BR"/>
              <a:pPr>
                <a:defRPr/>
              </a:pPr>
              <a:t>06/11/2019</a:t>
            </a:fld>
            <a:endParaRPr lang="pt-BR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5CC4CD8-3127-496B-AECB-3C45741F044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8121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7D8453-7335-4EE7-915F-CD1D9C5A3806}" type="slidenum">
              <a:rPr lang="pt-BR" altLang="pt-BR" sz="1200"/>
              <a:pPr eaLnBrk="1" hangingPunct="1"/>
              <a:t>3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4286699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151CD2-5D9B-47D4-8C59-86C02B899FC4}" type="slidenum">
              <a:rPr lang="pt-BR" altLang="pt-BR" sz="1200"/>
              <a:pPr eaLnBrk="1" hangingPunct="1"/>
              <a:t>24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2834989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C8B7D43-08EA-4D0F-A61F-A9F22D3039D6}" type="slidenum">
              <a:rPr lang="pt-BR" sz="1200"/>
              <a:pPr eaLnBrk="1" hangingPunct="1"/>
              <a:t>35</a:t>
            </a:fld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661904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461E60-ED83-42D1-AED8-DBCAD06D7A89}" type="slidenum">
              <a:rPr lang="pt-BR" sz="1200"/>
              <a:pPr eaLnBrk="1" hangingPunct="1"/>
              <a:t>36</a:t>
            </a:fld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2857220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F3E272-651B-4BA2-9157-BF24390898C7}" type="slidenum">
              <a:rPr lang="pt-BR" sz="1200"/>
              <a:pPr eaLnBrk="1" hangingPunct="1"/>
              <a:t>37</a:t>
            </a:fld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1947279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fld id="{54FF1FAF-86EA-4628-93BC-9463CD343516}" type="slidenum">
              <a:rPr kumimoji="1" lang="pt-BR" altLang="pt-BR">
                <a:latin typeface="Arial" panose="020B0604020202020204" pitchFamily="34" charset="0"/>
              </a:rPr>
              <a:pPr eaLnBrk="1">
                <a:spcBef>
                  <a:spcPct val="0"/>
                </a:spcBef>
              </a:pPr>
              <a:t>40</a:t>
            </a:fld>
            <a:endParaRPr kumimoji="1" lang="pt-BR" altLang="pt-BR">
              <a:latin typeface="Arial" panose="020B0604020202020204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719138"/>
            <a:ext cx="4502150" cy="3376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10063"/>
            <a:ext cx="5029200" cy="416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727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CC4CD8-3127-496B-AECB-3C45741F0440}" type="slidenum">
              <a:rPr lang="pt-BR" smtClean="0"/>
              <a:pPr>
                <a:defRPr/>
              </a:pPr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964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C55494-234E-4BF3-8D7D-BBB295F4B715}" type="slidenum">
              <a:rPr lang="pt-BR" altLang="pt-BR" sz="1200"/>
              <a:pPr eaLnBrk="1" hangingPunct="1"/>
              <a:t>5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4285103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97F612-A43A-428B-BE16-31BD11A7D2CA}" type="slidenum">
              <a:rPr lang="pt-BR" altLang="pt-BR" sz="1200"/>
              <a:pPr eaLnBrk="1" hangingPunct="1"/>
              <a:t>6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3052191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>
              <a:latin typeface="Arial" pitchFamily="34" charset="0"/>
            </a:endParaRPr>
          </a:p>
        </p:txBody>
      </p:sp>
      <p:sp>
        <p:nvSpPr>
          <p:cNvPr id="14336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8D1CB-5275-4896-9F65-0B4073DF7506}" type="slidenum">
              <a:rPr lang="pt-BR" smtClean="0">
                <a:latin typeface="Arial" pitchFamily="34" charset="0"/>
              </a:rPr>
              <a:pPr/>
              <a:t>7</a:t>
            </a:fld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252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FDC57B5-6A68-4FFB-A63F-A860F240A195}" type="slidenum">
              <a:rPr lang="pt-BR" altLang="pt-BR" sz="1200"/>
              <a:pPr eaLnBrk="1" hangingPunct="1"/>
              <a:t>8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2545881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CC4CD8-3127-496B-AECB-3C45741F0440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710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CC4CD8-3127-496B-AECB-3C45741F0440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066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CC4CD8-3127-496B-AECB-3C45741F0440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798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22E653-D5E0-493F-8008-1C44B02E9D6F}" type="slidenum">
              <a:rPr lang="pt-BR" sz="1200"/>
              <a:pPr eaLnBrk="1" hangingPunct="1"/>
              <a:t>23</a:t>
            </a:fld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295518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492C7-458D-4BCB-9D9D-B8B4D17F06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68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14554"/>
            <a:ext cx="8229600" cy="3911609"/>
          </a:xfrm>
        </p:spPr>
        <p:txBody>
          <a:bodyPr vert="eaVert"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388FD-9A7B-4A5E-80AA-3A8E6CE852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0698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80728"/>
            <a:ext cx="2057400" cy="514543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80728"/>
            <a:ext cx="6019800" cy="514543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844D1-ABD9-403D-86D9-FFDF7B2CED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8127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8AC31-61DC-4670-A00D-AE1FF8FFE3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24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928694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55078-1817-4999-B4B5-EC5844CAEF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029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FC65F-6496-4B97-BF9A-451F6E1A84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82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190652" cy="947496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071678"/>
            <a:ext cx="4038600" cy="40544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071678"/>
            <a:ext cx="4038600" cy="40544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7DB85-55A1-454E-BD17-B12115734C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435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7544" y="2276872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924943"/>
            <a:ext cx="4040188" cy="32012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4008" y="2276872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924943"/>
            <a:ext cx="4041775" cy="32012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39CE1-CFDF-49F5-8516-CAB446218D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61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C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A3D51-2A3D-4005-87B7-A91AC1B91B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99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3E84-8521-4017-86FE-E603E009CF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15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3008313" cy="10900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1052736"/>
            <a:ext cx="5111750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2D0C1-3FBB-4F6D-918F-162701459A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00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4869160"/>
            <a:ext cx="5486400" cy="5726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63688" y="980728"/>
            <a:ext cx="5486400" cy="38987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445224"/>
            <a:ext cx="5486400" cy="7269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2D3BE-6992-4B16-B7D2-94AC1859FA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097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3A3F13F-FAB1-4BF7-8897-BEA4B40F91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Financiamento do Setor Saúde no Brasil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sz="2400" dirty="0"/>
              <a:t>José Carvalho de Noronha</a:t>
            </a:r>
          </a:p>
          <a:p>
            <a:r>
              <a:rPr lang="es-CO" sz="2400" dirty="0" err="1"/>
              <a:t>Novembro</a:t>
            </a:r>
            <a:r>
              <a:rPr lang="es-CO" sz="2400" dirty="0"/>
              <a:t> 2019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8261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Fontes tributárias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1422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E31A548-29C3-40C7-B5EB-D3C45E457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9" y="2060848"/>
            <a:ext cx="8999682" cy="401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52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D87909D-7860-4320-94F4-A9064D68C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2204864"/>
            <a:ext cx="892492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21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A22EE0D-D7D8-46C3-8FA7-617579849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992" y="988345"/>
            <a:ext cx="5770016" cy="58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13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78388D9-01A5-46EC-8FED-8422B3E03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844824"/>
            <a:ext cx="90106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87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A8B3A7-C58F-4C2F-862B-FD9E9BE53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" y="1052736"/>
            <a:ext cx="8963025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4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EB58C44-4333-433D-9882-142245B33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" y="980728"/>
            <a:ext cx="858202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49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1A88CC4-93FB-4805-9A3F-83D2CF8D0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" y="1196752"/>
            <a:ext cx="863917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76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5B887E1-CF9B-4DB2-96D2-69CD11B35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7881"/>
            <a:ext cx="9144000" cy="226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09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2382E70C-974B-4DCA-8330-7560120676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2077020-C34B-4922-ACE8-F6A502ED2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94" y="1484784"/>
            <a:ext cx="8552612" cy="481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7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Gasto em saúde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681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BA6E553-7881-4ED7-8639-96924BE45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10" y="1412776"/>
            <a:ext cx="8824980" cy="496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7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4F6DB74-BEC1-41E5-82D2-4A50CA6E4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70989"/>
            <a:ext cx="9085046" cy="511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79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Gastos orçamentários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378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395288" y="836613"/>
            <a:ext cx="8229600" cy="1143000"/>
          </a:xfrm>
        </p:spPr>
        <p:txBody>
          <a:bodyPr/>
          <a:lstStyle/>
          <a:p>
            <a:r>
              <a:rPr lang="pt-BR" altLang="pt-BR" sz="3200"/>
              <a:t>Gasto do governo em saúde como % gasto total do governo, 2012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20875"/>
            <a:ext cx="7275512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457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222361" y="924373"/>
            <a:ext cx="6172200" cy="696516"/>
          </a:xfrm>
        </p:spPr>
        <p:txBody>
          <a:bodyPr/>
          <a:lstStyle/>
          <a:p>
            <a:pPr eaLnBrk="1" hangingPunct="1"/>
            <a:r>
              <a:rPr lang="pt-BR" altLang="pt-BR" dirty="0"/>
              <a:t>Despesas da União, 2014</a:t>
            </a:r>
          </a:p>
        </p:txBody>
      </p:sp>
      <p:sp>
        <p:nvSpPr>
          <p:cNvPr id="14339" name="CaixaDeTexto 7"/>
          <p:cNvSpPr txBox="1">
            <a:spLocks noChangeArrowheads="1"/>
          </p:cNvSpPr>
          <p:nvPr/>
        </p:nvSpPr>
        <p:spPr bwMode="auto">
          <a:xfrm>
            <a:off x="7395203" y="2276872"/>
            <a:ext cx="21268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100" b="1" dirty="0">
                <a:latin typeface="+mn-lt"/>
              </a:rPr>
              <a:t>R$ 1.693 bilhões</a:t>
            </a:r>
          </a:p>
        </p:txBody>
      </p:sp>
      <p:sp>
        <p:nvSpPr>
          <p:cNvPr id="14340" name="CaixaDeTexto 8"/>
          <p:cNvSpPr txBox="1">
            <a:spLocks noChangeArrowheads="1"/>
          </p:cNvSpPr>
          <p:nvPr/>
        </p:nvSpPr>
        <p:spPr bwMode="auto">
          <a:xfrm>
            <a:off x="6865538" y="5085184"/>
            <a:ext cx="2278462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825" dirty="0"/>
              <a:t>Fonte: CGU, Balanço Geral da União, 2015</a:t>
            </a:r>
            <a:endParaRPr lang="pt-BR" altLang="pt-BR" sz="6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589549"/>
              </p:ext>
            </p:extLst>
          </p:nvPr>
        </p:nvGraphicFramePr>
        <p:xfrm>
          <a:off x="539552" y="1620888"/>
          <a:ext cx="6120680" cy="512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0894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9B2E0E2-6896-4C9C-8BFE-660F4AFD8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69" y="2276872"/>
            <a:ext cx="9144000" cy="3723359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0E1BA0DD-E58C-4573-B46D-CDA47896D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31" y="980728"/>
            <a:ext cx="8229600" cy="1143000"/>
          </a:xfrm>
        </p:spPr>
        <p:txBody>
          <a:bodyPr/>
          <a:lstStyle/>
          <a:p>
            <a:r>
              <a:rPr lang="pt-BR" sz="3600" dirty="0"/>
              <a:t>Gasto público da União em Saúde, 2008-2017</a:t>
            </a:r>
          </a:p>
        </p:txBody>
      </p:sp>
    </p:spTree>
    <p:extLst>
      <p:ext uri="{BB962C8B-B14F-4D97-AF65-F5344CB8AC3E}">
        <p14:creationId xmlns:p14="http://schemas.microsoft.com/office/powerpoint/2010/main" val="3025767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646149-7B0A-4AE6-8266-DF2B330AF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96" y="1124744"/>
            <a:ext cx="7574608" cy="514136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66C217B-A103-4CA6-9922-F11CAE31C39B}"/>
              </a:ext>
            </a:extLst>
          </p:cNvPr>
          <p:cNvSpPr txBox="1"/>
          <p:nvPr/>
        </p:nvSpPr>
        <p:spPr>
          <a:xfrm>
            <a:off x="808396" y="6381328"/>
            <a:ext cx="8111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PIOLA, SÁ E BENEVIDES, SULPINO VIEIRA, 2018 Consolidação do gasto com ações e serviços públicos de saúde trajetória e percalços no período de 2003 a 2017</a:t>
            </a:r>
          </a:p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5560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9CEC750-03D2-40C6-89B4-EB30D4693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1052736"/>
            <a:ext cx="7181850" cy="531495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CED20F5-4B93-4DA5-B9C0-CC4AC09965B6}"/>
              </a:ext>
            </a:extLst>
          </p:cNvPr>
          <p:cNvSpPr txBox="1"/>
          <p:nvPr/>
        </p:nvSpPr>
        <p:spPr>
          <a:xfrm>
            <a:off x="808396" y="6381328"/>
            <a:ext cx="8111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PIOLA, SÁ E BENEVIDES, SULPINO VIEIRA, 2018 Consolidação do gasto com ações e serviços públicos de saúde trajetória e percalços no período de 2003 a 2017</a:t>
            </a:r>
          </a:p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7406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510C61B-760F-4C38-A4A7-7CF73798A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02" y="1412776"/>
            <a:ext cx="8118396" cy="468778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53688C0-373E-4367-9D82-9196F4E63B9F}"/>
              </a:ext>
            </a:extLst>
          </p:cNvPr>
          <p:cNvSpPr txBox="1"/>
          <p:nvPr/>
        </p:nvSpPr>
        <p:spPr>
          <a:xfrm>
            <a:off x="808396" y="6381328"/>
            <a:ext cx="8111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PIOLA, SÁ E BENEVIDES, SULPINO VIEIRA, 2018 Consolidação do gasto com ações e serviços públicos de saúde trajetória e percalços no período de 2003 a 2017</a:t>
            </a:r>
          </a:p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2750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2FE822F-7391-4757-804A-3B7CADB71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69" y="1124744"/>
            <a:ext cx="7316862" cy="529601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3717B92-75A8-4757-A930-60C31E07EEDF}"/>
              </a:ext>
            </a:extLst>
          </p:cNvPr>
          <p:cNvSpPr txBox="1"/>
          <p:nvPr/>
        </p:nvSpPr>
        <p:spPr>
          <a:xfrm>
            <a:off x="808396" y="6381328"/>
            <a:ext cx="8111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PIOLA, SÁ E BENEVIDES, SULPINO VIEIRA, 2018 Consolidação do gasto com ações e serviços públicos de saúde trajetória e percalços no período de 2003 a 2017</a:t>
            </a:r>
          </a:p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837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 descr="http://gamapserver.who.int/mapLibrary/Files/Maps/TotPercentGDP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1559"/>
            <a:ext cx="8020369" cy="53764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4621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1A9C855-646A-41A3-BAF1-5FA25D6E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24744"/>
            <a:ext cx="7620000" cy="49911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5A593E4-389D-42E1-B5D9-6E1E63A3CFDF}"/>
              </a:ext>
            </a:extLst>
          </p:cNvPr>
          <p:cNvSpPr txBox="1"/>
          <p:nvPr/>
        </p:nvSpPr>
        <p:spPr>
          <a:xfrm>
            <a:off x="808396" y="6381328"/>
            <a:ext cx="8111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PIOLA, SÁ E BENEVIDES, SULPINO VIEIRA, 2018 Consolidação do gasto com ações e serviços públicos de saúde trajetória e percalços no período de 2003 a 2017</a:t>
            </a:r>
          </a:p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08046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33E65C-9737-4F9B-8F09-1CDD7D79B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Efeitos EC 95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9030E64-AEA3-4EBA-888D-164AC95C9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11" y="2123728"/>
            <a:ext cx="7224066" cy="351997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EF875F6-F981-4229-BC5B-3EF2B2BC1400}"/>
              </a:ext>
            </a:extLst>
          </p:cNvPr>
          <p:cNvSpPr txBox="1"/>
          <p:nvPr/>
        </p:nvSpPr>
        <p:spPr>
          <a:xfrm>
            <a:off x="899592" y="6021288"/>
            <a:ext cx="6264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FUNCIA E SANTOS 2019 Do </a:t>
            </a:r>
            <a:r>
              <a:rPr lang="pt-BR" sz="1000" dirty="0" err="1"/>
              <a:t>subfinanciamento</a:t>
            </a:r>
            <a:r>
              <a:rPr lang="pt-BR" sz="1000" dirty="0"/>
              <a:t> ao </a:t>
            </a:r>
            <a:r>
              <a:rPr lang="pt-BR" sz="1000" dirty="0" err="1"/>
              <a:t>desfinanciamento</a:t>
            </a:r>
            <a:r>
              <a:rPr lang="pt-BR" sz="1000" dirty="0"/>
              <a:t> da saúde descendo as escadas</a:t>
            </a:r>
          </a:p>
        </p:txBody>
      </p:sp>
    </p:spTree>
    <p:extLst>
      <p:ext uri="{BB962C8B-B14F-4D97-AF65-F5344CB8AC3E}">
        <p14:creationId xmlns:p14="http://schemas.microsoft.com/office/powerpoint/2010/main" val="2377969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D32E776-21AC-4DB4-A0DF-36CA6D45A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85" y="1124744"/>
            <a:ext cx="7980030" cy="53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68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60528F-AB65-4964-93BB-ED209B02E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Efeitos EC 95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A8C9168-83DB-4649-AB87-84EBD6C18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7" y="2123728"/>
            <a:ext cx="6943725" cy="413385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58BFA57-E395-4207-A705-EBF63C7404D5}"/>
              </a:ext>
            </a:extLst>
          </p:cNvPr>
          <p:cNvSpPr txBox="1"/>
          <p:nvPr/>
        </p:nvSpPr>
        <p:spPr>
          <a:xfrm>
            <a:off x="899592" y="6337094"/>
            <a:ext cx="6264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FUNCIA E SANTOS 2019 Do </a:t>
            </a:r>
            <a:r>
              <a:rPr lang="pt-BR" sz="1000" dirty="0" err="1"/>
              <a:t>subfinanciamento</a:t>
            </a:r>
            <a:r>
              <a:rPr lang="pt-BR" sz="1000" dirty="0"/>
              <a:t> ao </a:t>
            </a:r>
            <a:r>
              <a:rPr lang="pt-BR" sz="1000" dirty="0" err="1"/>
              <a:t>desfinanciamento</a:t>
            </a:r>
            <a:r>
              <a:rPr lang="pt-BR" sz="1000" dirty="0"/>
              <a:t> da saúde descendo as escadas</a:t>
            </a:r>
          </a:p>
        </p:txBody>
      </p:sp>
    </p:spTree>
    <p:extLst>
      <p:ext uri="{BB962C8B-B14F-4D97-AF65-F5344CB8AC3E}">
        <p14:creationId xmlns:p14="http://schemas.microsoft.com/office/powerpoint/2010/main" val="4035193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2141502-C4ED-48E1-8237-8B564E43F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6" y="980728"/>
            <a:ext cx="8964488" cy="512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238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>
          <a:xfrm>
            <a:off x="428625" y="1000125"/>
            <a:ext cx="8229600" cy="928688"/>
          </a:xfrm>
        </p:spPr>
        <p:txBody>
          <a:bodyPr/>
          <a:lstStyle/>
          <a:p>
            <a:r>
              <a:rPr lang="pt-PT" altLang="pt-BR" sz="2400"/>
              <a:t>Efeito multiplicador no PIB dos gastos em saúde e de gastos sociais e de outros gastos selecionados - 2006 </a:t>
            </a:r>
            <a:endParaRPr lang="pt-BR" altLang="pt-BR" sz="2400"/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381250"/>
            <a:ext cx="8770937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6539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>
          <a:xfrm>
            <a:off x="428625" y="1000125"/>
            <a:ext cx="8229600" cy="928688"/>
          </a:xfrm>
        </p:spPr>
        <p:txBody>
          <a:bodyPr/>
          <a:lstStyle/>
          <a:p>
            <a:r>
              <a:rPr lang="pt-PT" altLang="pt-BR"/>
              <a:t>Variação percentual do Gini em relação ao índice inicial</a:t>
            </a:r>
            <a:endParaRPr lang="pt-BR" altLang="pt-BR"/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205038"/>
            <a:ext cx="7566025" cy="428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0155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>
          <a:xfrm>
            <a:off x="428625" y="1000125"/>
            <a:ext cx="8229600" cy="928688"/>
          </a:xfrm>
        </p:spPr>
        <p:txBody>
          <a:bodyPr/>
          <a:lstStyle/>
          <a:p>
            <a:r>
              <a:rPr lang="pt-PT" altLang="pt-BR" sz="2800"/>
              <a:t>Efeitos de gastos públicos selecionados sobre o crescimento econômico e a distribuição de renda</a:t>
            </a:r>
            <a:endParaRPr lang="pt-BR" altLang="pt-BR" sz="2800"/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" y="1881188"/>
            <a:ext cx="75438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0371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gasto privado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96023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Planos de saúde:</a:t>
            </a:r>
            <a:br>
              <a:rPr lang="pt-BR" dirty="0"/>
            </a:br>
            <a:r>
              <a:rPr lang="pt-BR" sz="3200" cap="none" dirty="0"/>
              <a:t>O mundo de menos de ¼ da população brasileira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0673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642871"/>
            <a:ext cx="7812360" cy="521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215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97758" y="1476184"/>
            <a:ext cx="7510616" cy="696515"/>
          </a:xfrm>
        </p:spPr>
        <p:txBody>
          <a:bodyPr anchorCtr="1">
            <a:noAutofit/>
          </a:bodyPr>
          <a:lstStyle/>
          <a:p>
            <a:pPr eaLnBrk="1" hangingPunct="1"/>
            <a:r>
              <a:rPr lang="pt-BR" altLang="pt-BR" sz="2400" b="1" dirty="0"/>
              <a:t>Cobertura planos de saúde por classe de renda, Brasil, PNAD 1998, 2003, 2008</a:t>
            </a:r>
          </a:p>
        </p:txBody>
      </p:sp>
      <p:pic>
        <p:nvPicPr>
          <p:cNvPr id="67587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015" y="2492896"/>
            <a:ext cx="7636422" cy="4104456"/>
          </a:xfrm>
        </p:spPr>
      </p:pic>
    </p:spTree>
    <p:extLst>
      <p:ext uri="{BB962C8B-B14F-4D97-AF65-F5344CB8AC3E}">
        <p14:creationId xmlns:p14="http://schemas.microsoft.com/office/powerpoint/2010/main" val="14216057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4CE881F-D89E-49F2-990A-C7E79F5A114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19700" y="1412776"/>
            <a:ext cx="870460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120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C18C879-75D2-4986-89D6-2FA864326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6752"/>
            <a:ext cx="914400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44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BB1EF34-4C89-4853-818E-428550CBE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75" y="119675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557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23B727A-8EE1-48FD-A8F8-F94F98201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1107"/>
            <a:ext cx="9144000" cy="363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070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F2F7D-03DA-4F82-8441-911732AE7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052736"/>
            <a:ext cx="7499176" cy="1143000"/>
          </a:xfrm>
        </p:spPr>
        <p:txBody>
          <a:bodyPr>
            <a:noAutofit/>
          </a:bodyPr>
          <a:lstStyle/>
          <a:p>
            <a:r>
              <a:rPr lang="pt-BR" altLang="pt-BR" sz="2300" b="1" dirty="0"/>
              <a:t>Despesas das operadoras de planos de saúde, segundo a modalidade da operadora, nº beneficiários assist. médica</a:t>
            </a:r>
            <a:br>
              <a:rPr lang="pt-BR" altLang="pt-BR" sz="2300" b="1" dirty="0"/>
            </a:br>
            <a:r>
              <a:rPr lang="pt-BR" altLang="pt-BR" sz="2300" b="1" dirty="0"/>
              <a:t>e valor pago por episódio de internação. Brasil, 2017</a:t>
            </a:r>
            <a:endParaRPr lang="pt-BR" sz="2300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39A07E54-2B79-46B5-A2B6-6DAC1738EE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924284"/>
              </p:ext>
            </p:extLst>
          </p:nvPr>
        </p:nvGraphicFramePr>
        <p:xfrm>
          <a:off x="215516" y="2564904"/>
          <a:ext cx="8712968" cy="4104449"/>
        </p:xfrm>
        <a:graphic>
          <a:graphicData uri="http://schemas.openxmlformats.org/drawingml/2006/table">
            <a:tbl>
              <a:tblPr/>
              <a:tblGrid>
                <a:gridCol w="2233441">
                  <a:extLst>
                    <a:ext uri="{9D8B030D-6E8A-4147-A177-3AD203B41FA5}">
                      <a16:colId xmlns:a16="http://schemas.microsoft.com/office/drawing/2014/main" val="2306524269"/>
                    </a:ext>
                  </a:extLst>
                </a:gridCol>
                <a:gridCol w="1426686">
                  <a:extLst>
                    <a:ext uri="{9D8B030D-6E8A-4147-A177-3AD203B41FA5}">
                      <a16:colId xmlns:a16="http://schemas.microsoft.com/office/drawing/2014/main" val="1267223674"/>
                    </a:ext>
                  </a:extLst>
                </a:gridCol>
                <a:gridCol w="1740896">
                  <a:extLst>
                    <a:ext uri="{9D8B030D-6E8A-4147-A177-3AD203B41FA5}">
                      <a16:colId xmlns:a16="http://schemas.microsoft.com/office/drawing/2014/main" val="3669069389"/>
                    </a:ext>
                  </a:extLst>
                </a:gridCol>
                <a:gridCol w="2004151">
                  <a:extLst>
                    <a:ext uri="{9D8B030D-6E8A-4147-A177-3AD203B41FA5}">
                      <a16:colId xmlns:a16="http://schemas.microsoft.com/office/drawing/2014/main" val="887790492"/>
                    </a:ext>
                  </a:extLst>
                </a:gridCol>
                <a:gridCol w="1307794">
                  <a:extLst>
                    <a:ext uri="{9D8B030D-6E8A-4147-A177-3AD203B41FA5}">
                      <a16:colId xmlns:a16="http://schemas.microsoft.com/office/drawing/2014/main" val="1595409068"/>
                    </a:ext>
                  </a:extLst>
                </a:gridCol>
              </a:tblGrid>
              <a:tr h="10404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Modalidade da Operadora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Beneficiários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Internações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Despesas com Internação (em milhares de R$)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Valor médio episódio de internação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627753"/>
                  </a:ext>
                </a:extLst>
              </a:tr>
              <a:tr h="344085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Seguradora Especializada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      6.123.611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1.310.116 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15.803.565,44 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12.062,72 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53429"/>
                  </a:ext>
                </a:extLst>
              </a:tr>
              <a:tr h="344085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Autogestão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      4.946.987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1.025.927 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10.363.058,00 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10.101,17 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759465"/>
                  </a:ext>
                </a:extLst>
              </a:tr>
              <a:tr h="344085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Medicina de Grupo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    17.628.114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2.475.088 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19.953.806,15 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8.061,86 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307432"/>
                  </a:ext>
                </a:extLst>
              </a:tr>
              <a:tr h="344085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Cooperativa Médica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    17.559.948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3.021.562 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18.392.697,00 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6.087,15 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931171"/>
                  </a:ext>
                </a:extLst>
              </a:tr>
              <a:tr h="344085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Filantropia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         968.358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144.438 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875.499,00 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6.061,42 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806002"/>
                  </a:ext>
                </a:extLst>
              </a:tr>
              <a:tr h="327702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Todas as Modalidades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    47.227.018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            7.977.131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 R$    65.388.625,59 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 R$ 8.197,01 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605165"/>
                  </a:ext>
                </a:extLst>
              </a:tr>
              <a:tr h="327702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Todo SUS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 &gt; 160.000.000 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          11.469.861 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 R$    14.518.578,16 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 R$ 1.265,80 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445316"/>
                  </a:ext>
                </a:extLst>
              </a:tr>
              <a:tr h="344085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 Sudeste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4.502.335 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6.242.423,16 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1.386,49 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3657005"/>
                  </a:ext>
                </a:extLst>
              </a:tr>
              <a:tr h="344085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 Norte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966.571 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808.756,57 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836,73 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923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236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Gasto </a:t>
            </a:r>
            <a:r>
              <a:rPr lang="pt-BR"/>
              <a:t>das famílias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59308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A0E9EEB-F09D-488D-A57A-86A6C2C47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59" y="1556792"/>
            <a:ext cx="8311882" cy="435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147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D12078EF-3A9B-4D33-A1E8-504CED42C8F2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907" y="1124744"/>
            <a:ext cx="6492185" cy="5472608"/>
          </a:xfrm>
        </p:spPr>
      </p:pic>
    </p:spTree>
    <p:extLst>
      <p:ext uri="{BB962C8B-B14F-4D97-AF65-F5344CB8AC3E}">
        <p14:creationId xmlns:p14="http://schemas.microsoft.com/office/powerpoint/2010/main" val="23764498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AACDE3-749F-4E2F-B759-5F3E12372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Gastos tributários e sonegação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0E0819-206C-43A9-9A9F-950C990278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044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473315" y="1196752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 sz="3200" dirty="0"/>
              <a:t>Gasto privado como % do gasto total, 2014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784" y="2132855"/>
            <a:ext cx="8032663" cy="441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390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B0FBAE-1EB5-4446-8F42-BC3D10C0B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44" y="1340768"/>
            <a:ext cx="7550511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874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4BEAC6B-1CD6-4FF8-8C2E-9C88F15AE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1" y="1340768"/>
            <a:ext cx="8892037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867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DB1C8-6A67-4DE3-BC88-0556C9A5E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247" y="1052736"/>
            <a:ext cx="7085559" cy="494928"/>
          </a:xfrm>
        </p:spPr>
        <p:txBody>
          <a:bodyPr/>
          <a:lstStyle/>
          <a:p>
            <a:r>
              <a:rPr lang="pt-BR" sz="3200" dirty="0"/>
              <a:t>Estimativas de sonegação 2018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98604AC-3ED0-4FCC-8FE7-AEA8600F5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772816"/>
            <a:ext cx="620077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374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EFCC4EA-0D8C-4C5B-A984-05EDD966A7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Obrigado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0483B9E9-90FA-4F31-8EEF-D016AD7578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jose.noronha@icict.fiocruz.br</a:t>
            </a:r>
          </a:p>
        </p:txBody>
      </p:sp>
    </p:spTree>
    <p:extLst>
      <p:ext uri="{BB962C8B-B14F-4D97-AF65-F5344CB8AC3E}">
        <p14:creationId xmlns:p14="http://schemas.microsoft.com/office/powerpoint/2010/main" val="3048280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3"/>
          <p:cNvSpPr>
            <a:spLocks noGrp="1"/>
          </p:cNvSpPr>
          <p:nvPr>
            <p:ph type="title"/>
          </p:nvPr>
        </p:nvSpPr>
        <p:spPr>
          <a:xfrm>
            <a:off x="969650" y="1340768"/>
            <a:ext cx="7156655" cy="696516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pt-BR" dirty="0"/>
              <a:t>Gasto com consumo de bens e serviços de saúde, como percentual do PIB, Brasil, 2015</a:t>
            </a:r>
            <a:endParaRPr lang="en-US" alt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69673"/>
              </p:ext>
            </p:extLst>
          </p:nvPr>
        </p:nvGraphicFramePr>
        <p:xfrm>
          <a:off x="683569" y="2446273"/>
          <a:ext cx="7920879" cy="3733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7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2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79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74" marB="342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% PIB</a:t>
                      </a:r>
                      <a:endParaRPr lang="en-US" sz="1400" dirty="0"/>
                    </a:p>
                  </a:txBody>
                  <a:tcPr marL="68580" marR="68580" marT="34274" marB="342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% Consumo</a:t>
                      </a:r>
                      <a:endParaRPr lang="en-US" sz="1400" dirty="0"/>
                    </a:p>
                  </a:txBody>
                  <a:tcPr marL="68580" marR="68580" marT="34274" marB="342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683">
                <a:tc>
                  <a:txBody>
                    <a:bodyPr/>
                    <a:lstStyle/>
                    <a:p>
                      <a:r>
                        <a:rPr lang="en-US" sz="2400" dirty="0" err="1"/>
                        <a:t>Consumo</a:t>
                      </a:r>
                      <a:r>
                        <a:rPr lang="en-US" sz="2400" dirty="0"/>
                        <a:t> final das </a:t>
                      </a:r>
                      <a:r>
                        <a:rPr lang="en-US" sz="2400" dirty="0" err="1"/>
                        <a:t>famílias</a:t>
                      </a:r>
                      <a:endParaRPr lang="en-US" sz="2400" dirty="0"/>
                    </a:p>
                  </a:txBody>
                  <a:tcPr marL="68580" marR="68580" marT="34274" marB="342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5,1</a:t>
                      </a:r>
                      <a:endParaRPr lang="en-US" sz="2400" dirty="0"/>
                    </a:p>
                  </a:txBody>
                  <a:tcPr marL="68580" marR="68580" marT="34274" marB="342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57</a:t>
                      </a:r>
                      <a:endParaRPr lang="en-US" sz="2400" dirty="0"/>
                    </a:p>
                  </a:txBody>
                  <a:tcPr marL="68580" marR="68580" marT="34274" marB="342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7787">
                <a:tc>
                  <a:txBody>
                    <a:bodyPr/>
                    <a:lstStyle/>
                    <a:p>
                      <a:r>
                        <a:rPr lang="pt-BR" sz="2400" dirty="0"/>
                        <a:t>Consumo final da administração pública</a:t>
                      </a:r>
                      <a:endParaRPr lang="en-US" sz="2400" dirty="0"/>
                    </a:p>
                  </a:txBody>
                  <a:tcPr marL="68580" marR="68580" marT="34274" marB="342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3,9</a:t>
                      </a:r>
                      <a:endParaRPr lang="en-US" sz="2400" dirty="0"/>
                    </a:p>
                  </a:txBody>
                  <a:tcPr marL="68580" marR="68580" marT="34274" marB="342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43</a:t>
                      </a:r>
                      <a:endParaRPr lang="en-US" sz="2400" dirty="0"/>
                    </a:p>
                  </a:txBody>
                  <a:tcPr marL="68580" marR="68580" marT="34274" marB="3427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579">
                <a:tc>
                  <a:txBody>
                    <a:bodyPr/>
                    <a:lstStyle/>
                    <a:p>
                      <a:r>
                        <a:rPr lang="pt-BR" sz="2400" dirty="0"/>
                        <a:t>Total</a:t>
                      </a:r>
                      <a:endParaRPr lang="en-US" sz="2400" dirty="0"/>
                    </a:p>
                  </a:txBody>
                  <a:tcPr marL="68580" marR="68580" marT="34274" marB="342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9,0</a:t>
                      </a:r>
                      <a:endParaRPr lang="en-US" sz="2400" dirty="0"/>
                    </a:p>
                  </a:txBody>
                  <a:tcPr marL="68580" marR="68580" marT="34274" marB="342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100,0</a:t>
                      </a:r>
                      <a:endParaRPr lang="en-US" sz="2400" dirty="0"/>
                    </a:p>
                  </a:txBody>
                  <a:tcPr marL="68580" marR="68580" marT="34274" marB="3427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289" name="CaixaDeTexto 6"/>
          <p:cNvSpPr txBox="1">
            <a:spLocks noChangeArrowheads="1"/>
          </p:cNvSpPr>
          <p:nvPr/>
        </p:nvSpPr>
        <p:spPr bwMode="auto">
          <a:xfrm>
            <a:off x="955673" y="6309320"/>
            <a:ext cx="289321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900" dirty="0"/>
              <a:t>Fonte: IBGE, 2017, Conta Satélite de Saúde</a:t>
            </a:r>
            <a:endParaRPr lang="en-US" altLang="pt-BR" sz="900" dirty="0"/>
          </a:p>
        </p:txBody>
      </p:sp>
    </p:spTree>
    <p:extLst>
      <p:ext uri="{BB962C8B-B14F-4D97-AF65-F5344CB8AC3E}">
        <p14:creationId xmlns:p14="http://schemas.microsoft.com/office/powerpoint/2010/main" val="1035471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ítulo 6"/>
          <p:cNvSpPr>
            <a:spLocks noGrp="1"/>
          </p:cNvSpPr>
          <p:nvPr>
            <p:ph type="title"/>
          </p:nvPr>
        </p:nvSpPr>
        <p:spPr>
          <a:xfrm>
            <a:off x="823913" y="961590"/>
            <a:ext cx="7543800" cy="1088068"/>
          </a:xfrm>
        </p:spPr>
        <p:txBody>
          <a:bodyPr>
            <a:noAutofit/>
          </a:bodyPr>
          <a:lstStyle/>
          <a:p>
            <a:r>
              <a:rPr lang="pt-BR" sz="2400" b="1" dirty="0"/>
              <a:t>Gasto em saúde em países selecionados da OCDE, Brasil, 2015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016636"/>
              </p:ext>
            </p:extLst>
          </p:nvPr>
        </p:nvGraphicFramePr>
        <p:xfrm>
          <a:off x="1722438" y="2049463"/>
          <a:ext cx="5964237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4" imgW="5238616" imgH="4010156" progId="Excel.Sheet.12">
                  <p:embed/>
                </p:oleObj>
              </mc:Choice>
              <mc:Fallback>
                <p:oleObj name="Worksheet" r:id="rId4" imgW="5238616" imgH="4010156" progId="Excel.Sheet.12">
                  <p:embed/>
                  <p:pic>
                    <p:nvPicPr>
                      <p:cNvPr id="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438" y="2049463"/>
                        <a:ext cx="5964237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5085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929149" y="1052736"/>
            <a:ext cx="6728952" cy="792088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pt-BR" sz="2200" b="1" dirty="0"/>
              <a:t>Gastos com ações e serviços de saúde, por fonte de financiamento, Brasil, 2014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009365"/>
              </p:ext>
            </p:extLst>
          </p:nvPr>
        </p:nvGraphicFramePr>
        <p:xfrm>
          <a:off x="929149" y="2303860"/>
          <a:ext cx="6955219" cy="4149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8035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gasto público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560212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7293</TotalTime>
  <Words>655</Words>
  <Application>Microsoft Office PowerPoint</Application>
  <PresentationFormat>Apresentação na tela (4:3)</PresentationFormat>
  <Paragraphs>126</Paragraphs>
  <Slides>53</Slides>
  <Notes>15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8" baseType="lpstr">
      <vt:lpstr>Arial</vt:lpstr>
      <vt:lpstr>Arial Unicode MS</vt:lpstr>
      <vt:lpstr>Calibri</vt:lpstr>
      <vt:lpstr>Design padrão</vt:lpstr>
      <vt:lpstr>Worksheet</vt:lpstr>
      <vt:lpstr>Financiamento do Setor Saúde no Brasil</vt:lpstr>
      <vt:lpstr>Gasto em saúde</vt:lpstr>
      <vt:lpstr>Apresentação do PowerPoint</vt:lpstr>
      <vt:lpstr>Apresentação do PowerPoint</vt:lpstr>
      <vt:lpstr>Gasto privado como % do gasto total, 2014</vt:lpstr>
      <vt:lpstr>Gasto com consumo de bens e serviços de saúde, como percentual do PIB, Brasil, 2015</vt:lpstr>
      <vt:lpstr>Gasto em saúde em países selecionados da OCDE, Brasil, 2015</vt:lpstr>
      <vt:lpstr>Gastos com ações e serviços de saúde, por fonte de financiamento, Brasil, 2014</vt:lpstr>
      <vt:lpstr>O gasto público</vt:lpstr>
      <vt:lpstr>Fontes tributárias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Gastos orçamentários</vt:lpstr>
      <vt:lpstr>Gasto do governo em saúde como % gasto total do governo, 2012</vt:lpstr>
      <vt:lpstr>Despesas da União, 2014</vt:lpstr>
      <vt:lpstr>Gasto público da União em Saúde, 2008-2017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Efeitos EC 95</vt:lpstr>
      <vt:lpstr>Apresentação do PowerPoint</vt:lpstr>
      <vt:lpstr>Efeitos EC 95</vt:lpstr>
      <vt:lpstr>Apresentação do PowerPoint</vt:lpstr>
      <vt:lpstr>Efeito multiplicador no PIB dos gastos em saúde e de gastos sociais e de outros gastos selecionados - 2006 </vt:lpstr>
      <vt:lpstr>Variação percentual do Gini em relação ao índice inicial</vt:lpstr>
      <vt:lpstr>Efeitos de gastos públicos selecionados sobre o crescimento econômico e a distribuição de renda</vt:lpstr>
      <vt:lpstr>O gasto privado</vt:lpstr>
      <vt:lpstr>Planos de saúde: O mundo de menos de ¼ da população brasileira</vt:lpstr>
      <vt:lpstr>Cobertura planos de saúde por classe de renda, Brasil, PNAD 1998, 2003, 2008</vt:lpstr>
      <vt:lpstr>Apresentação do PowerPoint</vt:lpstr>
      <vt:lpstr>Apresentação do PowerPoint</vt:lpstr>
      <vt:lpstr>Apresentação do PowerPoint</vt:lpstr>
      <vt:lpstr>Apresentação do PowerPoint</vt:lpstr>
      <vt:lpstr>Despesas das operadoras de planos de saúde, segundo a modalidade da operadora, nº beneficiários assist. médica e valor pago por episódio de internação. Brasil, 2017</vt:lpstr>
      <vt:lpstr>Gasto das famílias</vt:lpstr>
      <vt:lpstr>Apresentação do PowerPoint</vt:lpstr>
      <vt:lpstr>Apresentação do PowerPoint</vt:lpstr>
      <vt:lpstr>Gastos tributários e sonegação</vt:lpstr>
      <vt:lpstr>Apresentação do PowerPoint</vt:lpstr>
      <vt:lpstr>Apresentação do PowerPoint</vt:lpstr>
      <vt:lpstr>Estimativas de sonegação 2018</vt:lpstr>
      <vt:lpstr>Obrigado</vt:lpstr>
    </vt:vector>
  </TitlesOfParts>
  <Company>fiocruz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vfer</dc:creator>
  <cp:lastModifiedBy>José Noronha</cp:lastModifiedBy>
  <cp:revision>458</cp:revision>
  <dcterms:created xsi:type="dcterms:W3CDTF">2008-11-03T12:15:02Z</dcterms:created>
  <dcterms:modified xsi:type="dcterms:W3CDTF">2019-11-06T17:21:23Z</dcterms:modified>
</cp:coreProperties>
</file>