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330" r:id="rId3"/>
    <p:sldId id="339" r:id="rId4"/>
    <p:sldId id="344" r:id="rId5"/>
    <p:sldId id="345" r:id="rId6"/>
    <p:sldId id="341" r:id="rId7"/>
    <p:sldId id="331" r:id="rId8"/>
    <p:sldId id="332" r:id="rId9"/>
    <p:sldId id="319" r:id="rId10"/>
    <p:sldId id="320" r:id="rId11"/>
    <p:sldId id="321" r:id="rId12"/>
    <p:sldId id="322" r:id="rId13"/>
    <p:sldId id="323" r:id="rId14"/>
    <p:sldId id="347" r:id="rId15"/>
    <p:sldId id="333" r:id="rId16"/>
    <p:sldId id="325" r:id="rId17"/>
    <p:sldId id="334" r:id="rId18"/>
    <p:sldId id="327" r:id="rId19"/>
    <p:sldId id="328" r:id="rId20"/>
    <p:sldId id="329" r:id="rId21"/>
    <p:sldId id="335" r:id="rId22"/>
    <p:sldId id="270" r:id="rId23"/>
    <p:sldId id="309" r:id="rId24"/>
    <p:sldId id="271" r:id="rId25"/>
    <p:sldId id="272" r:id="rId26"/>
    <p:sldId id="273" r:id="rId27"/>
    <p:sldId id="274" r:id="rId28"/>
    <p:sldId id="275" r:id="rId29"/>
    <p:sldId id="276" r:id="rId30"/>
    <p:sldId id="346" r:id="rId31"/>
    <p:sldId id="277" r:id="rId32"/>
    <p:sldId id="278" r:id="rId33"/>
    <p:sldId id="279" r:id="rId34"/>
    <p:sldId id="280" r:id="rId35"/>
    <p:sldId id="305" r:id="rId36"/>
    <p:sldId id="281" r:id="rId37"/>
    <p:sldId id="306" r:id="rId38"/>
    <p:sldId id="307" r:id="rId39"/>
    <p:sldId id="283" r:id="rId40"/>
    <p:sldId id="336" r:id="rId41"/>
    <p:sldId id="285" r:id="rId42"/>
    <p:sldId id="286" r:id="rId43"/>
    <p:sldId id="337" r:id="rId44"/>
    <p:sldId id="288" r:id="rId45"/>
    <p:sldId id="289" r:id="rId46"/>
    <p:sldId id="338" r:id="rId47"/>
    <p:sldId id="291" r:id="rId48"/>
    <p:sldId id="296" r:id="rId49"/>
  </p:sldIdLst>
  <p:sldSz cx="9144000" cy="6858000" type="screen4x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94673"/>
  </p:normalViewPr>
  <p:slideViewPr>
    <p:cSldViewPr snapToGrid="0">
      <p:cViewPr>
        <p:scale>
          <a:sx n="90" d="100"/>
          <a:sy n="90" d="100"/>
        </p:scale>
        <p:origin x="8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'[GRAFICO 1.xlsx]Planilha1'!$H$1</c:f>
              <c:strCache>
                <c:ptCount val="1"/>
                <c:pt idx="0">
                  <c:v>PIB per capita 2003=100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'[GRAFICO 1.xlsx]Planilha1'!$A$2:$A$16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'[GRAFICO 1.xlsx]Planilha1'!$H$2:$H$16</c:f>
              <c:numCache>
                <c:formatCode>0.00</c:formatCode>
                <c:ptCount val="15"/>
                <c:pt idx="0" formatCode="General">
                  <c:v>100</c:v>
                </c:pt>
                <c:pt idx="1">
                  <c:v>103.162982327549</c:v>
                </c:pt>
                <c:pt idx="2">
                  <c:v>106.6916181982551</c:v>
                </c:pt>
                <c:pt idx="3">
                  <c:v>113.2353677220476</c:v>
                </c:pt>
                <c:pt idx="4">
                  <c:v>124.2366340424152</c:v>
                </c:pt>
                <c:pt idx="5">
                  <c:v>130.1338874830974</c:v>
                </c:pt>
                <c:pt idx="6">
                  <c:v>132.4060943553398</c:v>
                </c:pt>
                <c:pt idx="7">
                  <c:v>146.31431692172771</c:v>
                </c:pt>
                <c:pt idx="8">
                  <c:v>153.41026595979139</c:v>
                </c:pt>
                <c:pt idx="9">
                  <c:v>158.17770809461319</c:v>
                </c:pt>
                <c:pt idx="10">
                  <c:v>159.55339446021901</c:v>
                </c:pt>
                <c:pt idx="11">
                  <c:v>161.13507945984321</c:v>
                </c:pt>
                <c:pt idx="12">
                  <c:v>149.81574774384609</c:v>
                </c:pt>
                <c:pt idx="13">
                  <c:v>146.16466438926341</c:v>
                </c:pt>
                <c:pt idx="14">
                  <c:v>147.43835357301481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FC-426F-8A4C-CDE16DE225F3}"/>
            </c:ext>
          </c:extLst>
        </c:ser>
        <c:ser>
          <c:idx val="1"/>
          <c:order val="1"/>
          <c:tx>
            <c:strRef>
              <c:f>'[GRAFICO 1.xlsx]Planilha1'!$J$1</c:f>
              <c:strCache>
                <c:ptCount val="1"/>
                <c:pt idx="0">
                  <c:v>Gasto per capita saude 2003 = 100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'[GRAFICO 1.xlsx]Planilha1'!$A$2:$A$16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'[GRAFICO 1.xlsx]Planilha1'!$J$2:$J$16</c:f>
              <c:numCache>
                <c:formatCode>_(* #,##0.00_);_(* \(#,##0.00\);_(* "-"??_);_(@_)</c:formatCode>
                <c:ptCount val="15"/>
                <c:pt idx="0">
                  <c:v>100</c:v>
                </c:pt>
                <c:pt idx="1">
                  <c:v>111.7355417906289</c:v>
                </c:pt>
                <c:pt idx="2">
                  <c:v>119.7592453692851</c:v>
                </c:pt>
                <c:pt idx="3">
                  <c:v>128.35351203183461</c:v>
                </c:pt>
                <c:pt idx="4">
                  <c:v>139.27100604990699</c:v>
                </c:pt>
                <c:pt idx="5">
                  <c:v>148.24632451412799</c:v>
                </c:pt>
                <c:pt idx="6">
                  <c:v>156.11362152095069</c:v>
                </c:pt>
                <c:pt idx="7">
                  <c:v>165.2961796253129</c:v>
                </c:pt>
                <c:pt idx="8">
                  <c:v>177.34333647170709</c:v>
                </c:pt>
                <c:pt idx="9">
                  <c:v>184.65267663006941</c:v>
                </c:pt>
                <c:pt idx="10">
                  <c:v>184.97911833591769</c:v>
                </c:pt>
                <c:pt idx="11">
                  <c:v>191.46957946669571</c:v>
                </c:pt>
                <c:pt idx="12">
                  <c:v>187.5349128818024</c:v>
                </c:pt>
                <c:pt idx="13">
                  <c:v>182.00785126195049</c:v>
                </c:pt>
                <c:pt idx="14">
                  <c:v>186.95867095541419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FC-426F-8A4C-CDE16DE22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20636352"/>
        <c:axId val="-1160830432"/>
      </c:lineChart>
      <c:catAx>
        <c:axId val="-11206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60830432"/>
        <c:crosses val="autoZero"/>
        <c:auto val="1"/>
        <c:lblAlgn val="ctr"/>
        <c:lblOffset val="100"/>
        <c:noMultiLvlLbl val="0"/>
      </c:catAx>
      <c:valAx>
        <c:axId val="-1160830432"/>
        <c:scaling>
          <c:orientation val="minMax"/>
          <c:max val="200"/>
          <c:min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2063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>
      <a:solidFill>
        <a:srgbClr val="002345"/>
      </a:solidFill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055939572438898E-2"/>
          <c:y val="2.8695604710768999E-2"/>
          <c:w val="0.91922141411712899"/>
          <c:h val="0.807780086448834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59998320"/>
        <c:axId val="-116000080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Sheet5!$N$3</c15:sqref>
                        </c15:formulaRef>
                      </c:ext>
                    </c:extLst>
                    <c:strCache>
                      <c:ptCount val="1"/>
                      <c:pt idx="0">
                        <c:v>Economia (R$ bi)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Sheet5!$N$4:$N$20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7"/>
                      <c:pt idx="0">
                        <c:v>21</c:v>
                      </c:pt>
                      <c:pt idx="1">
                        <c:v>23.76025714942358</c:v>
                      </c:pt>
                      <c:pt idx="2">
                        <c:v>26.792808547611909</c:v>
                      </c:pt>
                      <c:pt idx="3">
                        <c:v>30.121547249072751</c:v>
                      </c:pt>
                      <c:pt idx="4">
                        <c:v>33.772333162240479</c:v>
                      </c:pt>
                      <c:pt idx="5">
                        <c:v>37.773148588237731</c:v>
                      </c:pt>
                      <c:pt idx="6">
                        <c:v>42.154265726056948</c:v>
                      </c:pt>
                      <c:pt idx="7">
                        <c:v>46.948427046620409</c:v>
                      </c:pt>
                      <c:pt idx="8">
                        <c:v>52.191039505217617</c:v>
                      </c:pt>
                      <c:pt idx="9">
                        <c:v>57.920383633781981</c:v>
                      </c:pt>
                      <c:pt idx="10">
                        <c:v>64.177838631711936</c:v>
                      </c:pt>
                      <c:pt idx="11">
                        <c:v>71.008124656849674</c:v>
                      </c:pt>
                      <c:pt idx="12">
                        <c:v>78.459563607210796</c:v>
                      </c:pt>
                      <c:pt idx="13">
                        <c:v>86.584359779559918</c:v>
                      </c:pt>
                      <c:pt idx="14">
                        <c:v>95.438901893414624</c:v>
                      </c:pt>
                      <c:pt idx="15">
                        <c:v>105.08408807904419</c:v>
                      </c:pt>
                      <c:pt idx="16">
                        <c:v>115.58567554605899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Sheet5!$N$4:$N$20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7"/>
                      <c:pt idx="0">
                        <c:v>21</c:v>
                      </c:pt>
                      <c:pt idx="1">
                        <c:v>23.76025714942358</c:v>
                      </c:pt>
                      <c:pt idx="2">
                        <c:v>26.792808547611909</c:v>
                      </c:pt>
                      <c:pt idx="3">
                        <c:v>30.121547249072751</c:v>
                      </c:pt>
                      <c:pt idx="4">
                        <c:v>33.772333162240479</c:v>
                      </c:pt>
                      <c:pt idx="5">
                        <c:v>37.773148588237731</c:v>
                      </c:pt>
                      <c:pt idx="6">
                        <c:v>42.154265726056948</c:v>
                      </c:pt>
                      <c:pt idx="7">
                        <c:v>46.948427046620409</c:v>
                      </c:pt>
                      <c:pt idx="8">
                        <c:v>52.191039505217617</c:v>
                      </c:pt>
                      <c:pt idx="9">
                        <c:v>57.920383633781981</c:v>
                      </c:pt>
                      <c:pt idx="10">
                        <c:v>64.177838631711936</c:v>
                      </c:pt>
                      <c:pt idx="11">
                        <c:v>71.008124656849674</c:v>
                      </c:pt>
                      <c:pt idx="12">
                        <c:v>78.459563607210796</c:v>
                      </c:pt>
                      <c:pt idx="13">
                        <c:v>86.584359779559918</c:v>
                      </c:pt>
                      <c:pt idx="14">
                        <c:v>95.438901893414624</c:v>
                      </c:pt>
                      <c:pt idx="15">
                        <c:v>105.08408807904419</c:v>
                      </c:pt>
                      <c:pt idx="16">
                        <c:v>115.58567554605899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FA6-49B9-8659-2024945041AE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Sheet5!$L$3</c:f>
              <c:strCache>
                <c:ptCount val="1"/>
                <c:pt idx="0">
                  <c:v>Cenario 1 (R$ status quo)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A5A-453E-8982-794DD00206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5A-453E-8982-794DD00206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5A-453E-8982-794DD00206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5A-453E-8982-794DD00206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5A-453E-8982-794DD002065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5A-453E-8982-794DD002065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5A-453E-8982-794DD002065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5A-453E-8982-794DD002065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5A-453E-8982-794DD002065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5A-453E-8982-794DD002065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5A-453E-8982-794DD002065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A5A-453E-8982-794DD002065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5A-453E-8982-794DD002065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A5A-453E-8982-794DD002065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A5A-453E-8982-794DD002065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CE-4E1E-B838-3FA2468B864D}"/>
                </c:ext>
              </c:extLst>
            </c:dLbl>
            <c:dLbl>
              <c:idx val="16"/>
              <c:layout>
                <c:manualLayout>
                  <c:x val="-4.5423138791434302E-2"/>
                  <c:y val="-3.2416247839753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2CE-4E1E-B838-3FA2468B8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Sheet5!$K$4:$K$20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Sheet5!$L$4:$L$20</c:f>
              <c:numCache>
                <c:formatCode>_(* #,##0.00_);_(* \(#,##0.00\);_(* "-"??_);_(@_)</c:formatCode>
                <c:ptCount val="17"/>
                <c:pt idx="0">
                  <c:v>242.11489784781659</c:v>
                </c:pt>
                <c:pt idx="1">
                  <c:v>258.74813536767192</c:v>
                </c:pt>
                <c:pt idx="2">
                  <c:v>276.52407246054531</c:v>
                </c:pt>
                <c:pt idx="3">
                  <c:v>295.52121232297952</c:v>
                </c:pt>
                <c:pt idx="4">
                  <c:v>315.82345130297603</c:v>
                </c:pt>
                <c:pt idx="5">
                  <c:v>337.52044940825101</c:v>
                </c:pt>
                <c:pt idx="6">
                  <c:v>360.70802626832727</c:v>
                </c:pt>
                <c:pt idx="7">
                  <c:v>385.48858429912889</c:v>
                </c:pt>
                <c:pt idx="8">
                  <c:v>411.97156093888321</c:v>
                </c:pt>
                <c:pt idx="9">
                  <c:v>440.27391195252949</c:v>
                </c:pt>
                <c:pt idx="10">
                  <c:v>470.5206279390257</c:v>
                </c:pt>
                <c:pt idx="11">
                  <c:v>502.8452863225865</c:v>
                </c:pt>
                <c:pt idx="12">
                  <c:v>537.39064126559606</c:v>
                </c:pt>
                <c:pt idx="13">
                  <c:v>574.30925410839802</c:v>
                </c:pt>
                <c:pt idx="14">
                  <c:v>613.76416712015498</c:v>
                </c:pt>
                <c:pt idx="15">
                  <c:v>655.92962353623523</c:v>
                </c:pt>
                <c:pt idx="16">
                  <c:v>700.99183706200245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A6-49B9-8659-2024945041AE}"/>
            </c:ext>
          </c:extLst>
        </c:ser>
        <c:ser>
          <c:idx val="1"/>
          <c:order val="1"/>
          <c:tx>
            <c:strRef>
              <c:f>Sheet5!$M$3</c:f>
              <c:strCache>
                <c:ptCount val="1"/>
                <c:pt idx="0">
                  <c:v>Cenario 2 (R$ bi em ganhos de eficiência)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A5A-453E-8982-794DD00206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A5A-453E-8982-794DD00206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A5A-453E-8982-794DD00206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A5A-453E-8982-794DD00206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A5A-453E-8982-794DD002065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A5A-453E-8982-794DD002065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A5A-453E-8982-794DD002065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A5A-453E-8982-794DD002065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A5A-453E-8982-794DD002065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A5A-453E-8982-794DD002065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A5A-453E-8982-794DD002065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A5A-453E-8982-794DD002065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A5A-453E-8982-794DD002065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A5A-453E-8982-794DD002065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A5A-453E-8982-794DD002065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A5A-453E-8982-794DD0020651}"/>
                </c:ext>
              </c:extLst>
            </c:dLbl>
            <c:dLbl>
              <c:idx val="16"/>
              <c:layout>
                <c:manualLayout>
                  <c:x val="-6.1360449450559504E-3"/>
                  <c:y val="7.0196169119227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2CE-4E1E-B838-3FA2468B8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Sheet5!$K$4:$K$20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Sheet5!$M$4:$M$20</c:f>
              <c:numCache>
                <c:formatCode>_(* #,##0.00_);_(* \(#,##0.00\);_(* "-"??_);_(@_)</c:formatCode>
                <c:ptCount val="17"/>
                <c:pt idx="0">
                  <c:v>221.11489784781659</c:v>
                </c:pt>
                <c:pt idx="1">
                  <c:v>234.9878782182486</c:v>
                </c:pt>
                <c:pt idx="2">
                  <c:v>249.73126391293351</c:v>
                </c:pt>
                <c:pt idx="3">
                  <c:v>265.3996650739071</c:v>
                </c:pt>
                <c:pt idx="4">
                  <c:v>282.05111814073553</c:v>
                </c:pt>
                <c:pt idx="5">
                  <c:v>299.74730082001332</c:v>
                </c:pt>
                <c:pt idx="6">
                  <c:v>318.55376054227042</c:v>
                </c:pt>
                <c:pt idx="7">
                  <c:v>338.54015725250832</c:v>
                </c:pt>
                <c:pt idx="8">
                  <c:v>359.78052143366568</c:v>
                </c:pt>
                <c:pt idx="9">
                  <c:v>382.35352831874781</c:v>
                </c:pt>
                <c:pt idx="10">
                  <c:v>406.34278930731381</c:v>
                </c:pt>
                <c:pt idx="11">
                  <c:v>431.8371616657368</c:v>
                </c:pt>
                <c:pt idx="12">
                  <c:v>458.93107765838511</c:v>
                </c:pt>
                <c:pt idx="13">
                  <c:v>487.72489432883822</c:v>
                </c:pt>
                <c:pt idx="14">
                  <c:v>518.32526522674038</c:v>
                </c:pt>
                <c:pt idx="15">
                  <c:v>550.84553545719132</c:v>
                </c:pt>
                <c:pt idx="16">
                  <c:v>585.40616151594327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A6-49B9-8659-202494504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60006032"/>
        <c:axId val="-1160003280"/>
      </c:lineChart>
      <c:catAx>
        <c:axId val="-116000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-1160003280"/>
        <c:crosses val="autoZero"/>
        <c:auto val="1"/>
        <c:lblAlgn val="ctr"/>
        <c:lblOffset val="100"/>
        <c:noMultiLvlLbl val="0"/>
      </c:catAx>
      <c:valAx>
        <c:axId val="-1160003280"/>
        <c:scaling>
          <c:orientation val="minMax"/>
          <c:max val="75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-1160006032"/>
        <c:crosses val="autoZero"/>
        <c:crossBetween val="between"/>
        <c:majorUnit val="50"/>
      </c:valAx>
      <c:valAx>
        <c:axId val="-1160000800"/>
        <c:scaling>
          <c:orientation val="minMax"/>
        </c:scaling>
        <c:delete val="1"/>
        <c:axPos val="r"/>
        <c:numFmt formatCode="_(* #,##0.00_);_(* \(#,##0.00\);_(* &quot;-&quot;??_);_(@_)" sourceLinked="1"/>
        <c:majorTickMark val="out"/>
        <c:minorTickMark val="none"/>
        <c:tickLblPos val="nextTo"/>
        <c:crossAx val="-1159998320"/>
        <c:crosses val="max"/>
        <c:crossBetween val="between"/>
      </c:valAx>
      <c:catAx>
        <c:axId val="-1159998320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out"/>
        <c:minorTickMark val="none"/>
        <c:tickLblPos val="nextTo"/>
        <c:crossAx val="-1160000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rgbClr val="002345"/>
      </a:solidFill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'[Estimativa consultas APS corrigida_.xlsx] Projeção consultas por Região'!$B$2</c:f>
              <c:strCache>
                <c:ptCount val="1"/>
                <c:pt idx="0">
                  <c:v>Consultas Médicas/Hab (2015)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'[Estimativa consultas APS corrigida_.xlsx] Projeção consultas por Região'!$A$3:$A$8</c:f>
              <c:strCache>
                <c:ptCount val="6"/>
                <c:pt idx="0">
                  <c:v>CO</c:v>
                </c:pt>
                <c:pt idx="1">
                  <c:v>N</c:v>
                </c:pt>
                <c:pt idx="2">
                  <c:v>NE</c:v>
                </c:pt>
                <c:pt idx="3">
                  <c:v>S</c:v>
                </c:pt>
                <c:pt idx="4">
                  <c:v>SE</c:v>
                </c:pt>
                <c:pt idx="5">
                  <c:v>Brasil</c:v>
                </c:pt>
              </c:strCache>
            </c:strRef>
          </c:cat>
          <c:val>
            <c:numRef>
              <c:f>'[Estimativa consultas APS corrigida_.xlsx] Projeção consultas por Região'!$B$3:$B$8</c:f>
              <c:numCache>
                <c:formatCode>0.00</c:formatCode>
                <c:ptCount val="6"/>
                <c:pt idx="0">
                  <c:v>1.811786522849087</c:v>
                </c:pt>
                <c:pt idx="1">
                  <c:v>1.1742689662931021</c:v>
                </c:pt>
                <c:pt idx="2">
                  <c:v>1.151669316717137</c:v>
                </c:pt>
                <c:pt idx="3">
                  <c:v>2.075276849661762</c:v>
                </c:pt>
                <c:pt idx="4">
                  <c:v>2.169557896989172</c:v>
                </c:pt>
                <c:pt idx="5">
                  <c:v>1.7118358840913399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5-43F8-8207-B7343775A72C}"/>
            </c:ext>
          </c:extLst>
        </c:ser>
        <c:ser>
          <c:idx val="1"/>
          <c:order val="1"/>
          <c:tx>
            <c:strRef>
              <c:f>'[Estimativa consultas APS corrigida_.xlsx] Projeção consultas por Região'!$C$2</c:f>
              <c:strCache>
                <c:ptCount val="1"/>
                <c:pt idx="0">
                  <c:v>Projeção Consultas Médicas/ Habitante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'[Estimativa consultas APS corrigida_.xlsx] Projeção consultas por Região'!$A$3:$A$8</c:f>
              <c:strCache>
                <c:ptCount val="6"/>
                <c:pt idx="0">
                  <c:v>CO</c:v>
                </c:pt>
                <c:pt idx="1">
                  <c:v>N</c:v>
                </c:pt>
                <c:pt idx="2">
                  <c:v>NE</c:v>
                </c:pt>
                <c:pt idx="3">
                  <c:v>S</c:v>
                </c:pt>
                <c:pt idx="4">
                  <c:v>SE</c:v>
                </c:pt>
                <c:pt idx="5">
                  <c:v>Brasil</c:v>
                </c:pt>
              </c:strCache>
            </c:strRef>
          </c:cat>
          <c:val>
            <c:numRef>
              <c:f>'[Estimativa consultas APS corrigida_.xlsx] Projeção consultas por Região'!$C$3:$C$8</c:f>
              <c:numCache>
                <c:formatCode>0.00</c:formatCode>
                <c:ptCount val="6"/>
                <c:pt idx="0">
                  <c:v>9.5263199051236729</c:v>
                </c:pt>
                <c:pt idx="1">
                  <c:v>5.2690232112009756</c:v>
                </c:pt>
                <c:pt idx="2">
                  <c:v>5.7917456378695871</c:v>
                </c:pt>
                <c:pt idx="3">
                  <c:v>12.280580692202401</c:v>
                </c:pt>
                <c:pt idx="4">
                  <c:v>8.8065258122471803</c:v>
                </c:pt>
                <c:pt idx="5">
                  <c:v>8.3582748300746506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5-43F8-8207-B7343775A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120560192"/>
        <c:axId val="-1120557440"/>
      </c:barChart>
      <c:catAx>
        <c:axId val="-112056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20557440"/>
        <c:crosses val="autoZero"/>
        <c:auto val="1"/>
        <c:lblAlgn val="ctr"/>
        <c:lblOffset val="100"/>
        <c:noMultiLvlLbl val="0"/>
      </c:catAx>
      <c:valAx>
        <c:axId val="-1120557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2056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ysClr val="window" lastClr="FFFFFF"/>
    </a:solidFill>
    <a:ln w="15875">
      <a:solidFill>
        <a:sysClr val="windowText" lastClr="000000"/>
      </a:solidFill>
    </a:ln>
    <a:effectLst/>
  </c:spPr>
  <c:txPr>
    <a:bodyPr/>
    <a:lstStyle/>
    <a:p>
      <a:pPr>
        <a:defRPr sz="1000" b="1">
          <a:solidFill>
            <a:sysClr val="windowText" lastClr="000000"/>
          </a:solidFill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'[Estimativa consultas APS corrigida_.xlsx] Projeção consultas por Região'!$B$2</c:f>
              <c:strCache>
                <c:ptCount val="1"/>
                <c:pt idx="0">
                  <c:v>Consultas Médicas/Hab (2015)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'[Estimativa consultas APS corrigida_.xlsx] Projeção consultas por Região'!$A$3:$A$8</c:f>
              <c:strCache>
                <c:ptCount val="6"/>
                <c:pt idx="0">
                  <c:v>CO</c:v>
                </c:pt>
                <c:pt idx="1">
                  <c:v>N</c:v>
                </c:pt>
                <c:pt idx="2">
                  <c:v>NE</c:v>
                </c:pt>
                <c:pt idx="3">
                  <c:v>S</c:v>
                </c:pt>
                <c:pt idx="4">
                  <c:v>SE</c:v>
                </c:pt>
                <c:pt idx="5">
                  <c:v>Brasil</c:v>
                </c:pt>
              </c:strCache>
            </c:strRef>
          </c:cat>
          <c:val>
            <c:numRef>
              <c:f>'[Estimativa consultas APS corrigida_.xlsx] Projeção consultas por Região'!$B$3:$B$8</c:f>
            </c:numRef>
          </c:val>
          <c:extLst>
            <c:ext xmlns:c16="http://schemas.microsoft.com/office/drawing/2014/chart" uri="{C3380CC4-5D6E-409C-BE32-E72D297353CC}">
              <c16:uniqueId val="{00000000-2FCD-4634-B61E-C7FF44BFF296}"/>
            </c:ext>
          </c:extLst>
        </c:ser>
        <c:ser>
          <c:idx val="1"/>
          <c:order val="1"/>
          <c:tx>
            <c:strRef>
              <c:f>'[Estimativa consultas APS corrigida_.xlsx] Projeção consultas por Região'!$C$2</c:f>
              <c:strCache>
                <c:ptCount val="1"/>
                <c:pt idx="0">
                  <c:v>Projeção Consultas Médicas/ Habitante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'[Estimativa consultas APS corrigida_.xlsx] Projeção consultas por Região'!$A$3:$A$8</c:f>
              <c:strCache>
                <c:ptCount val="6"/>
                <c:pt idx="0">
                  <c:v>CO</c:v>
                </c:pt>
                <c:pt idx="1">
                  <c:v>N</c:v>
                </c:pt>
                <c:pt idx="2">
                  <c:v>NE</c:v>
                </c:pt>
                <c:pt idx="3">
                  <c:v>S</c:v>
                </c:pt>
                <c:pt idx="4">
                  <c:v>SE</c:v>
                </c:pt>
                <c:pt idx="5">
                  <c:v>Brasil</c:v>
                </c:pt>
              </c:strCache>
            </c:strRef>
          </c:cat>
          <c:val>
            <c:numRef>
              <c:f>'[Estimativa consultas APS corrigida_.xlsx] Projeção consultas por Região'!$C$3:$C$8</c:f>
            </c:numRef>
          </c:val>
          <c:extLst>
            <c:ext xmlns:c16="http://schemas.microsoft.com/office/drawing/2014/chart" uri="{C3380CC4-5D6E-409C-BE32-E72D297353CC}">
              <c16:uniqueId val="{00000001-2FCD-4634-B61E-C7FF44BFF296}"/>
            </c:ext>
          </c:extLst>
        </c:ser>
        <c:ser>
          <c:idx val="2"/>
          <c:order val="2"/>
          <c:tx>
            <c:strRef>
              <c:f>'[Estimativa consultas APS corrigida_.xlsx] Projeção consultas por Região'!$D$2</c:f>
              <c:strCache>
                <c:ptCount val="1"/>
                <c:pt idx="0">
                  <c:v>Consultas Não- Médicas/Hab (2015)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'[Estimativa consultas APS corrigida_.xlsx] Projeção consultas por Região'!$A$3:$A$8</c:f>
              <c:strCache>
                <c:ptCount val="6"/>
                <c:pt idx="0">
                  <c:v>CO</c:v>
                </c:pt>
                <c:pt idx="1">
                  <c:v>N</c:v>
                </c:pt>
                <c:pt idx="2">
                  <c:v>NE</c:v>
                </c:pt>
                <c:pt idx="3">
                  <c:v>S</c:v>
                </c:pt>
                <c:pt idx="4">
                  <c:v>SE</c:v>
                </c:pt>
                <c:pt idx="5">
                  <c:v>Brasil</c:v>
                </c:pt>
              </c:strCache>
            </c:strRef>
          </c:cat>
          <c:val>
            <c:numRef>
              <c:f>'[Estimativa consultas APS corrigida_.xlsx] Projeção consultas por Região'!$D$3:$D$8</c:f>
              <c:numCache>
                <c:formatCode>0.00</c:formatCode>
                <c:ptCount val="6"/>
                <c:pt idx="0">
                  <c:v>0.97976522329497795</c:v>
                </c:pt>
                <c:pt idx="1">
                  <c:v>0.58314579152663304</c:v>
                </c:pt>
                <c:pt idx="2">
                  <c:v>0.93879829684345995</c:v>
                </c:pt>
                <c:pt idx="3">
                  <c:v>0.88602266865749901</c:v>
                </c:pt>
                <c:pt idx="4">
                  <c:v>0.98672042171667895</c:v>
                </c:pt>
                <c:pt idx="5">
                  <c:v>0.91660477889995795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CD-4634-B61E-C7FF44BFF296}"/>
            </c:ext>
          </c:extLst>
        </c:ser>
        <c:ser>
          <c:idx val="3"/>
          <c:order val="3"/>
          <c:tx>
            <c:strRef>
              <c:f>'[Estimativa consultas APS corrigida_.xlsx] Projeção consultas por Região'!$E$2</c:f>
              <c:strCache>
                <c:ptCount val="1"/>
                <c:pt idx="0">
                  <c:v>Projeção Consultas Não- Médicas/ Habitante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'[Estimativa consultas APS corrigida_.xlsx] Projeção consultas por Região'!$A$3:$A$8</c:f>
              <c:strCache>
                <c:ptCount val="6"/>
                <c:pt idx="0">
                  <c:v>CO</c:v>
                </c:pt>
                <c:pt idx="1">
                  <c:v>N</c:v>
                </c:pt>
                <c:pt idx="2">
                  <c:v>NE</c:v>
                </c:pt>
                <c:pt idx="3">
                  <c:v>S</c:v>
                </c:pt>
                <c:pt idx="4">
                  <c:v>SE</c:v>
                </c:pt>
                <c:pt idx="5">
                  <c:v>Brasil</c:v>
                </c:pt>
              </c:strCache>
            </c:strRef>
          </c:cat>
          <c:val>
            <c:numRef>
              <c:f>'[Estimativa consultas APS corrigida_.xlsx] Projeção consultas por Região'!$E$3:$E$8</c:f>
              <c:numCache>
                <c:formatCode>0.00</c:formatCode>
                <c:ptCount val="6"/>
                <c:pt idx="0">
                  <c:v>7.9755837001703833</c:v>
                </c:pt>
                <c:pt idx="1">
                  <c:v>4.1372388019210078</c:v>
                </c:pt>
                <c:pt idx="2">
                  <c:v>4.8262363524009846</c:v>
                </c:pt>
                <c:pt idx="3">
                  <c:v>7.830764634854412</c:v>
                </c:pt>
                <c:pt idx="4">
                  <c:v>5.4265816565547356</c:v>
                </c:pt>
                <c:pt idx="5">
                  <c:v>5.8594181696590226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CD-4634-B61E-C7FF44BFF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20516112"/>
        <c:axId val="-1120513360"/>
      </c:barChart>
      <c:catAx>
        <c:axId val="-112051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20513360"/>
        <c:crosses val="autoZero"/>
        <c:auto val="1"/>
        <c:lblAlgn val="ctr"/>
        <c:lblOffset val="100"/>
        <c:noMultiLvlLbl val="0"/>
      </c:catAx>
      <c:valAx>
        <c:axId val="-1120513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-112051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ysClr val="window" lastClr="FFFFFF"/>
    </a:solidFill>
    <a:ln w="15875">
      <a:solidFill>
        <a:sysClr val="windowText" lastClr="000000"/>
      </a:solidFill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1A-4661-B495-EC032C8181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1A-4661-B495-EC032C8181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51A-4661-B495-EC032C8181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51A-4661-B495-EC032C8181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51A-4661-B495-EC032C8181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Pagamento por capitação ponderada</c:v>
                </c:pt>
                <c:pt idx="1">
                  <c:v>Pagamento por desempenho (QOF)</c:v>
                </c:pt>
                <c:pt idx="2">
                  <c:v>Pagamento por serviço adicionais específicos</c:v>
                </c:pt>
                <c:pt idx="3">
                  <c:v>Pagamento por dispensa de medicamentos</c:v>
                </c:pt>
                <c:pt idx="4">
                  <c:v>Outro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52</c:v>
                </c:pt>
                <c:pt idx="1">
                  <c:v>14</c:v>
                </c:pt>
                <c:pt idx="2">
                  <c:v>10</c:v>
                </c:pt>
                <c:pt idx="3">
                  <c:v>10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1A-4661-B495-EC032C8181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297270953122597"/>
          <c:y val="6.8102417366423001E-2"/>
          <c:w val="0.36704412298004602"/>
          <c:h val="0.86379494783898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fixo por pessoa</a:t>
          </a:r>
          <a:endParaRPr lang="en-GB" sz="16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PAB fixo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5.1 bilhões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27,94%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-45847" custLinFactNeighborY="388"/>
      <dgm:spPr/>
      <dgm:t>
        <a:bodyPr/>
        <a:lstStyle/>
        <a:p>
          <a:endParaRPr lang="pt-BR"/>
        </a:p>
      </dgm:t>
    </dgm:pt>
    <dgm:pt modelId="{14E63376-3D41-4215-844D-67DB2E9F3892}" type="pres">
      <dgm:prSet presAssocID="{EF654C49-3B32-47E0-A264-11B26F6263FC}" presName="textNode" presStyleLbl="bgShp" presStyleIdx="0" presStyleCnt="1"/>
      <dgm:spPr/>
      <dgm:t>
        <a:bodyPr/>
        <a:lstStyle/>
        <a:p>
          <a:endParaRPr lang="pt-BR"/>
        </a:p>
      </dgm:t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4AA15350-3772-41A2-9F7D-A9F5BB0435C3}" type="presOf" srcId="{4BE44035-322A-4CF1-898A-883DE967BE24}" destId="{D0E96E9F-E6AB-42CF-802C-78EA3D357041}" srcOrd="0" destOrd="0" presId="urn:microsoft.com/office/officeart/2005/8/layout/lProcess2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9CFCBA99-7C83-45DB-B268-5EA4FE7294F3}" type="presOf" srcId="{EF654C49-3B32-47E0-A264-11B26F6263FC}" destId="{14E63376-3D41-4215-844D-67DB2E9F3892}" srcOrd="1" destOrd="0" presId="urn:microsoft.com/office/officeart/2005/8/layout/lProcess2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D0EBC84B-5E89-4972-B2A6-AED403D8DDE4}" type="presOf" srcId="{EF654C49-3B32-47E0-A264-11B26F6263FC}" destId="{7505C8B3-6D2F-4D6B-AE1C-34CACCAB4B26}" srcOrd="0" destOrd="0" presId="urn:microsoft.com/office/officeart/2005/8/layout/lProcess2"/>
    <dgm:cxn modelId="{034969E5-CB13-4128-A396-4844C17E2974}" type="presOf" srcId="{8BB3ACA2-F7F5-48CF-B642-BD92DB2E8254}" destId="{9BEC2A6A-45B1-4C05-BBB0-30CC1E9D9F00}" srcOrd="0" destOrd="0" presId="urn:microsoft.com/office/officeart/2005/8/layout/lProcess2"/>
    <dgm:cxn modelId="{B1144480-D4BB-48D4-B475-7C46DE9797F6}" type="presOf" srcId="{CE0CAEA4-182B-44CA-B33E-53C361F1EAE2}" destId="{54875662-485A-4519-BB42-5DE587915F34}" srcOrd="0" destOrd="0" presId="urn:microsoft.com/office/officeart/2005/8/layout/lProcess2"/>
    <dgm:cxn modelId="{CC2DF27F-7E95-44E7-B3F8-BBEB787A9D61}" type="presOf" srcId="{AD03DB24-9803-44B3-A9E0-9D39F394070D}" destId="{1E82240C-BB7C-4464-A32D-BA220A04BD52}" srcOrd="0" destOrd="0" presId="urn:microsoft.com/office/officeart/2005/8/layout/lProcess2"/>
    <dgm:cxn modelId="{BBB20765-5184-4194-B119-BCADD38B32F3}" type="presParOf" srcId="{D0E96E9F-E6AB-42CF-802C-78EA3D357041}" destId="{090A9CA4-05B9-46AC-8C54-BCE44676A192}" srcOrd="0" destOrd="0" presId="urn:microsoft.com/office/officeart/2005/8/layout/lProcess2"/>
    <dgm:cxn modelId="{33E3B2FC-C8C1-4D81-9B48-556F9A1F5AB9}" type="presParOf" srcId="{090A9CA4-05B9-46AC-8C54-BCE44676A192}" destId="{7505C8B3-6D2F-4D6B-AE1C-34CACCAB4B26}" srcOrd="0" destOrd="0" presId="urn:microsoft.com/office/officeart/2005/8/layout/lProcess2"/>
    <dgm:cxn modelId="{406839B4-8D9B-4205-A9C4-84A6BAAD91BC}" type="presParOf" srcId="{090A9CA4-05B9-46AC-8C54-BCE44676A192}" destId="{14E63376-3D41-4215-844D-67DB2E9F3892}" srcOrd="1" destOrd="0" presId="urn:microsoft.com/office/officeart/2005/8/layout/lProcess2"/>
    <dgm:cxn modelId="{11564BB4-506A-4972-9849-378E66664BDB}" type="presParOf" srcId="{090A9CA4-05B9-46AC-8C54-BCE44676A192}" destId="{D0CFDC83-D1FA-4C13-B523-89033244A491}" srcOrd="2" destOrd="0" presId="urn:microsoft.com/office/officeart/2005/8/layout/lProcess2"/>
    <dgm:cxn modelId="{02634ADE-C34A-46AD-8BD5-3D98F1A44179}" type="presParOf" srcId="{D0CFDC83-D1FA-4C13-B523-89033244A491}" destId="{B6AB6EF2-0281-4F5C-AF28-6A9396A0AC0C}" srcOrd="0" destOrd="0" presId="urn:microsoft.com/office/officeart/2005/8/layout/lProcess2"/>
    <dgm:cxn modelId="{70021B45-AE29-47B8-9F63-E9831181BEC4}" type="presParOf" srcId="{B6AB6EF2-0281-4F5C-AF28-6A9396A0AC0C}" destId="{1E82240C-BB7C-4464-A32D-BA220A04BD52}" srcOrd="0" destOrd="0" presId="urn:microsoft.com/office/officeart/2005/8/layout/lProcess2"/>
    <dgm:cxn modelId="{50A49E7B-FEEF-468D-8855-4F0822344AA7}" type="presParOf" srcId="{B6AB6EF2-0281-4F5C-AF28-6A9396A0AC0C}" destId="{CCFE9724-EA95-48DC-AACA-B9F3798EEA38}" srcOrd="1" destOrd="0" presId="urn:microsoft.com/office/officeart/2005/8/layout/lProcess2"/>
    <dgm:cxn modelId="{AD4A6411-5288-4F68-B82D-54FA042E19B7}" type="presParOf" srcId="{B6AB6EF2-0281-4F5C-AF28-6A9396A0AC0C}" destId="{54875662-485A-4519-BB42-5DE587915F34}" srcOrd="2" destOrd="0" presId="urn:microsoft.com/office/officeart/2005/8/layout/lProcess2"/>
    <dgm:cxn modelId="{C5267D35-99D1-46B0-861F-4CB3E32FEAEC}" type="presParOf" srcId="{B6AB6EF2-0281-4F5C-AF28-6A9396A0AC0C}" destId="{A667AA1C-7B31-48C1-9779-3738707AB159}" srcOrd="3" destOrd="0" presId="urn:microsoft.com/office/officeart/2005/8/layout/lProcess2"/>
    <dgm:cxn modelId="{263611E2-8011-4B9B-8F7E-A96C84D062C2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pela oferta de serviço</a:t>
          </a:r>
          <a:endParaRPr lang="en-GB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2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Saúde da Família Saúde Bucal</a:t>
          </a:r>
          <a:endParaRPr lang="en-GB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5.9 bilhões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26,78%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6696"/>
      <dgm:spPr/>
      <dgm:t>
        <a:bodyPr/>
        <a:lstStyle/>
        <a:p>
          <a:endParaRPr lang="pt-BR"/>
        </a:p>
      </dgm:t>
    </dgm:pt>
    <dgm:pt modelId="{14E63376-3D41-4215-844D-67DB2E9F3892}" type="pres">
      <dgm:prSet presAssocID="{EF654C49-3B32-47E0-A264-11B26F6263FC}" presName="textNode" presStyleLbl="bgShp" presStyleIdx="0" presStyleCnt="1"/>
      <dgm:spPr/>
      <dgm:t>
        <a:bodyPr/>
        <a:lstStyle/>
        <a:p>
          <a:endParaRPr lang="pt-BR"/>
        </a:p>
      </dgm:t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BD59DB40-C79A-4F95-AFEC-0C0432E286B9}" type="presOf" srcId="{EF654C49-3B32-47E0-A264-11B26F6263FC}" destId="{7505C8B3-6D2F-4D6B-AE1C-34CACCAB4B26}" srcOrd="0" destOrd="0" presId="urn:microsoft.com/office/officeart/2005/8/layout/lProcess2"/>
    <dgm:cxn modelId="{705C6160-34E5-414A-9479-26E338CA46C0}" type="presOf" srcId="{AD03DB24-9803-44B3-A9E0-9D39F394070D}" destId="{1E82240C-BB7C-4464-A32D-BA220A04BD52}" srcOrd="0" destOrd="0" presId="urn:microsoft.com/office/officeart/2005/8/layout/lProcess2"/>
    <dgm:cxn modelId="{CE5CC087-7491-4CA5-8B56-1E8430EF78DF}" type="presOf" srcId="{CE0CAEA4-182B-44CA-B33E-53C361F1EAE2}" destId="{54875662-485A-4519-BB42-5DE587915F34}" srcOrd="0" destOrd="0" presId="urn:microsoft.com/office/officeart/2005/8/layout/lProcess2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745626A7-A3C2-4055-9CC7-5139C65D2F5F}" type="presOf" srcId="{4BE44035-322A-4CF1-898A-883DE967BE24}" destId="{D0E96E9F-E6AB-42CF-802C-78EA3D357041}" srcOrd="0" destOrd="0" presId="urn:microsoft.com/office/officeart/2005/8/layout/lProcess2"/>
    <dgm:cxn modelId="{2187DC9E-B9B9-4E12-8A56-A579313C05BD}" type="presOf" srcId="{8BB3ACA2-F7F5-48CF-B642-BD92DB2E8254}" destId="{9BEC2A6A-45B1-4C05-BBB0-30CC1E9D9F00}" srcOrd="0" destOrd="0" presId="urn:microsoft.com/office/officeart/2005/8/layout/lProcess2"/>
    <dgm:cxn modelId="{305734DD-618D-4FA2-918D-0675514ADF26}" type="presOf" srcId="{EF654C49-3B32-47E0-A264-11B26F6263FC}" destId="{14E63376-3D41-4215-844D-67DB2E9F3892}" srcOrd="1" destOrd="0" presId="urn:microsoft.com/office/officeart/2005/8/layout/lProcess2"/>
    <dgm:cxn modelId="{7CDEBE49-2103-4EDF-916C-2D52C459050D}" type="presParOf" srcId="{D0E96E9F-E6AB-42CF-802C-78EA3D357041}" destId="{090A9CA4-05B9-46AC-8C54-BCE44676A192}" srcOrd="0" destOrd="0" presId="urn:microsoft.com/office/officeart/2005/8/layout/lProcess2"/>
    <dgm:cxn modelId="{014C08AA-D2B7-4321-8F87-3750445AF7F4}" type="presParOf" srcId="{090A9CA4-05B9-46AC-8C54-BCE44676A192}" destId="{7505C8B3-6D2F-4D6B-AE1C-34CACCAB4B26}" srcOrd="0" destOrd="0" presId="urn:microsoft.com/office/officeart/2005/8/layout/lProcess2"/>
    <dgm:cxn modelId="{62553732-D3B7-4531-8679-4FBDACDFAC71}" type="presParOf" srcId="{090A9CA4-05B9-46AC-8C54-BCE44676A192}" destId="{14E63376-3D41-4215-844D-67DB2E9F3892}" srcOrd="1" destOrd="0" presId="urn:microsoft.com/office/officeart/2005/8/layout/lProcess2"/>
    <dgm:cxn modelId="{AEFD0E35-43D8-4B2B-AE52-B1C45B750DD3}" type="presParOf" srcId="{090A9CA4-05B9-46AC-8C54-BCE44676A192}" destId="{D0CFDC83-D1FA-4C13-B523-89033244A491}" srcOrd="2" destOrd="0" presId="urn:microsoft.com/office/officeart/2005/8/layout/lProcess2"/>
    <dgm:cxn modelId="{F94EE579-7B37-447D-8B3D-4BA827B30650}" type="presParOf" srcId="{D0CFDC83-D1FA-4C13-B523-89033244A491}" destId="{B6AB6EF2-0281-4F5C-AF28-6A9396A0AC0C}" srcOrd="0" destOrd="0" presId="urn:microsoft.com/office/officeart/2005/8/layout/lProcess2"/>
    <dgm:cxn modelId="{10632D01-F04A-4BD0-A721-0BF119D13A93}" type="presParOf" srcId="{B6AB6EF2-0281-4F5C-AF28-6A9396A0AC0C}" destId="{1E82240C-BB7C-4464-A32D-BA220A04BD52}" srcOrd="0" destOrd="0" presId="urn:microsoft.com/office/officeart/2005/8/layout/lProcess2"/>
    <dgm:cxn modelId="{9BFB409C-C1DD-45E2-BB24-A814601935CA}" type="presParOf" srcId="{B6AB6EF2-0281-4F5C-AF28-6A9396A0AC0C}" destId="{CCFE9724-EA95-48DC-AACA-B9F3798EEA38}" srcOrd="1" destOrd="0" presId="urn:microsoft.com/office/officeart/2005/8/layout/lProcess2"/>
    <dgm:cxn modelId="{B8441D51-2FE0-4E38-9D8B-3BCD01D87F10}" type="presParOf" srcId="{B6AB6EF2-0281-4F5C-AF28-6A9396A0AC0C}" destId="{54875662-485A-4519-BB42-5DE587915F34}" srcOrd="2" destOrd="0" presId="urn:microsoft.com/office/officeart/2005/8/layout/lProcess2"/>
    <dgm:cxn modelId="{55B2771E-4F7B-494C-842E-79ECECB56D4A}" type="presParOf" srcId="{B6AB6EF2-0281-4F5C-AF28-6A9396A0AC0C}" destId="{A667AA1C-7B31-48C1-9779-3738707AB159}" srcOrd="3" destOrd="0" presId="urn:microsoft.com/office/officeart/2005/8/layout/lProcess2"/>
    <dgm:cxn modelId="{694F8299-FE58-4BFC-B436-CB9B34B10BCC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por desempenho</a:t>
          </a:r>
          <a:endParaRPr lang="en-GB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Programa de qualidade 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1.9 bilhões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10,69%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-45847" custLinFactNeighborY="388"/>
      <dgm:spPr/>
      <dgm:t>
        <a:bodyPr/>
        <a:lstStyle/>
        <a:p>
          <a:endParaRPr lang="pt-BR"/>
        </a:p>
      </dgm:t>
    </dgm:pt>
    <dgm:pt modelId="{14E63376-3D41-4215-844D-67DB2E9F3892}" type="pres">
      <dgm:prSet presAssocID="{EF654C49-3B32-47E0-A264-11B26F6263FC}" presName="textNode" presStyleLbl="bgShp" presStyleIdx="0" presStyleCnt="1"/>
      <dgm:spPr/>
      <dgm:t>
        <a:bodyPr/>
        <a:lstStyle/>
        <a:p>
          <a:endParaRPr lang="pt-BR"/>
        </a:p>
      </dgm:t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A2CC1E34-AF85-4B10-BD21-EBBA640E29E5}" type="presOf" srcId="{EF654C49-3B32-47E0-A264-11B26F6263FC}" destId="{7505C8B3-6D2F-4D6B-AE1C-34CACCAB4B26}" srcOrd="0" destOrd="0" presId="urn:microsoft.com/office/officeart/2005/8/layout/lProcess2"/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4DF47AAB-72B7-475A-AC5E-CB746CA8FA0B}" type="presOf" srcId="{AD03DB24-9803-44B3-A9E0-9D39F394070D}" destId="{1E82240C-BB7C-4464-A32D-BA220A04BD52}" srcOrd="0" destOrd="0" presId="urn:microsoft.com/office/officeart/2005/8/layout/lProcess2"/>
    <dgm:cxn modelId="{8ECC5400-5A64-4E53-8472-0FFA354663C4}" type="presOf" srcId="{8BB3ACA2-F7F5-48CF-B642-BD92DB2E8254}" destId="{9BEC2A6A-45B1-4C05-BBB0-30CC1E9D9F00}" srcOrd="0" destOrd="0" presId="urn:microsoft.com/office/officeart/2005/8/layout/lProcess2"/>
    <dgm:cxn modelId="{17706E56-F8E4-434B-AFC0-6C33F9E06442}" type="presOf" srcId="{EF654C49-3B32-47E0-A264-11B26F6263FC}" destId="{14E63376-3D41-4215-844D-67DB2E9F3892}" srcOrd="1" destOrd="0" presId="urn:microsoft.com/office/officeart/2005/8/layout/lProcess2"/>
    <dgm:cxn modelId="{DE93A79D-BEC0-446E-9582-CCF4CB0930C3}" type="presOf" srcId="{CE0CAEA4-182B-44CA-B33E-53C361F1EAE2}" destId="{54875662-485A-4519-BB42-5DE587915F34}" srcOrd="0" destOrd="0" presId="urn:microsoft.com/office/officeart/2005/8/layout/lProcess2"/>
    <dgm:cxn modelId="{7A48CD6C-2550-4784-A6BC-426B8E57586B}" type="presOf" srcId="{4BE44035-322A-4CF1-898A-883DE967BE24}" destId="{D0E96E9F-E6AB-42CF-802C-78EA3D357041}" srcOrd="0" destOrd="0" presId="urn:microsoft.com/office/officeart/2005/8/layout/lProcess2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645E0249-086B-4D94-8694-53A5E06059C1}" type="presParOf" srcId="{D0E96E9F-E6AB-42CF-802C-78EA3D357041}" destId="{090A9CA4-05B9-46AC-8C54-BCE44676A192}" srcOrd="0" destOrd="0" presId="urn:microsoft.com/office/officeart/2005/8/layout/lProcess2"/>
    <dgm:cxn modelId="{4EA89B22-C5A5-44BE-A88B-83939FAEB925}" type="presParOf" srcId="{090A9CA4-05B9-46AC-8C54-BCE44676A192}" destId="{7505C8B3-6D2F-4D6B-AE1C-34CACCAB4B26}" srcOrd="0" destOrd="0" presId="urn:microsoft.com/office/officeart/2005/8/layout/lProcess2"/>
    <dgm:cxn modelId="{AE25288F-1072-44CA-B547-FAFC4F57E9D9}" type="presParOf" srcId="{090A9CA4-05B9-46AC-8C54-BCE44676A192}" destId="{14E63376-3D41-4215-844D-67DB2E9F3892}" srcOrd="1" destOrd="0" presId="urn:microsoft.com/office/officeart/2005/8/layout/lProcess2"/>
    <dgm:cxn modelId="{998B9821-07D2-440B-8C7C-0025F1391557}" type="presParOf" srcId="{090A9CA4-05B9-46AC-8C54-BCE44676A192}" destId="{D0CFDC83-D1FA-4C13-B523-89033244A491}" srcOrd="2" destOrd="0" presId="urn:microsoft.com/office/officeart/2005/8/layout/lProcess2"/>
    <dgm:cxn modelId="{5C5C5D7D-0467-454E-A291-5345B654772A}" type="presParOf" srcId="{D0CFDC83-D1FA-4C13-B523-89033244A491}" destId="{B6AB6EF2-0281-4F5C-AF28-6A9396A0AC0C}" srcOrd="0" destOrd="0" presId="urn:microsoft.com/office/officeart/2005/8/layout/lProcess2"/>
    <dgm:cxn modelId="{446BB2DB-88DA-46C5-A977-760A4DE8F92C}" type="presParOf" srcId="{B6AB6EF2-0281-4F5C-AF28-6A9396A0AC0C}" destId="{1E82240C-BB7C-4464-A32D-BA220A04BD52}" srcOrd="0" destOrd="0" presId="urn:microsoft.com/office/officeart/2005/8/layout/lProcess2"/>
    <dgm:cxn modelId="{4F0B1ABA-8F59-4F0B-81A5-9870769487A7}" type="presParOf" srcId="{B6AB6EF2-0281-4F5C-AF28-6A9396A0AC0C}" destId="{CCFE9724-EA95-48DC-AACA-B9F3798EEA38}" srcOrd="1" destOrd="0" presId="urn:microsoft.com/office/officeart/2005/8/layout/lProcess2"/>
    <dgm:cxn modelId="{5F632466-C929-4905-9EA0-DB3345C2C34B}" type="presParOf" srcId="{B6AB6EF2-0281-4F5C-AF28-6A9396A0AC0C}" destId="{54875662-485A-4519-BB42-5DE587915F34}" srcOrd="2" destOrd="0" presId="urn:microsoft.com/office/officeart/2005/8/layout/lProcess2"/>
    <dgm:cxn modelId="{F44920EE-52C4-4F6B-A327-083D97EDDEBF}" type="presParOf" srcId="{B6AB6EF2-0281-4F5C-AF28-6A9396A0AC0C}" destId="{A667AA1C-7B31-48C1-9779-3738707AB159}" srcOrd="3" destOrd="0" presId="urn:microsoft.com/office/officeart/2005/8/layout/lProcess2"/>
    <dgm:cxn modelId="{984F9DF7-1A71-462A-B090-AE9C04F7FE6C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70AD4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0"/>
          <a:endParaRPr lang="en-GB" sz="16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ACS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4,2 bilhões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22,36%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23736" custLinFactNeighborY="704"/>
      <dgm:spPr/>
      <dgm:t>
        <a:bodyPr/>
        <a:lstStyle/>
        <a:p>
          <a:endParaRPr lang="pt-BR"/>
        </a:p>
      </dgm:t>
    </dgm:pt>
    <dgm:pt modelId="{14E63376-3D41-4215-844D-67DB2E9F3892}" type="pres">
      <dgm:prSet presAssocID="{EF654C49-3B32-47E0-A264-11B26F6263FC}" presName="textNode" presStyleLbl="bgShp" presStyleIdx="0" presStyleCnt="1"/>
      <dgm:spPr/>
      <dgm:t>
        <a:bodyPr/>
        <a:lstStyle/>
        <a:p>
          <a:endParaRPr lang="pt-BR"/>
        </a:p>
      </dgm:t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09A78C-5C2A-407F-8BF7-7D83B5C42F2F}" type="presOf" srcId="{8BB3ACA2-F7F5-48CF-B642-BD92DB2E8254}" destId="{9BEC2A6A-45B1-4C05-BBB0-30CC1E9D9F00}" srcOrd="0" destOrd="0" presId="urn:microsoft.com/office/officeart/2005/8/layout/lProcess2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84CDCB62-79E9-4216-860C-4B1DFEFB3158}" type="presOf" srcId="{4BE44035-322A-4CF1-898A-883DE967BE24}" destId="{D0E96E9F-E6AB-42CF-802C-78EA3D357041}" srcOrd="0" destOrd="0" presId="urn:microsoft.com/office/officeart/2005/8/layout/lProcess2"/>
    <dgm:cxn modelId="{E132FB5C-E7EC-41F5-BD3D-D3439946AA1B}" type="presOf" srcId="{AD03DB24-9803-44B3-A9E0-9D39F394070D}" destId="{1E82240C-BB7C-4464-A32D-BA220A04BD52}" srcOrd="0" destOrd="0" presId="urn:microsoft.com/office/officeart/2005/8/layout/lProcess2"/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29C9411D-8CAB-4271-A05D-50CF9FE04FFC}" type="presOf" srcId="{EF654C49-3B32-47E0-A264-11B26F6263FC}" destId="{14E63376-3D41-4215-844D-67DB2E9F3892}" srcOrd="1" destOrd="0" presId="urn:microsoft.com/office/officeart/2005/8/layout/lProcess2"/>
    <dgm:cxn modelId="{E97E8439-782E-4359-947D-721D9CCFF62F}" type="presOf" srcId="{EF654C49-3B32-47E0-A264-11B26F6263FC}" destId="{7505C8B3-6D2F-4D6B-AE1C-34CACCAB4B26}" srcOrd="0" destOrd="0" presId="urn:microsoft.com/office/officeart/2005/8/layout/lProcess2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34E6DDFE-3257-453F-92D9-14B29125B7E7}" type="presOf" srcId="{CE0CAEA4-182B-44CA-B33E-53C361F1EAE2}" destId="{54875662-485A-4519-BB42-5DE587915F34}" srcOrd="0" destOrd="0" presId="urn:microsoft.com/office/officeart/2005/8/layout/lProcess2"/>
    <dgm:cxn modelId="{492F522D-189D-40B1-A971-B5104177C5AD}" type="presParOf" srcId="{D0E96E9F-E6AB-42CF-802C-78EA3D357041}" destId="{090A9CA4-05B9-46AC-8C54-BCE44676A192}" srcOrd="0" destOrd="0" presId="urn:microsoft.com/office/officeart/2005/8/layout/lProcess2"/>
    <dgm:cxn modelId="{0058C5DA-EC05-4F83-AE05-8BA7DFC7E74D}" type="presParOf" srcId="{090A9CA4-05B9-46AC-8C54-BCE44676A192}" destId="{7505C8B3-6D2F-4D6B-AE1C-34CACCAB4B26}" srcOrd="0" destOrd="0" presId="urn:microsoft.com/office/officeart/2005/8/layout/lProcess2"/>
    <dgm:cxn modelId="{C1239E58-3256-4D1C-B429-4AB34A9E4230}" type="presParOf" srcId="{090A9CA4-05B9-46AC-8C54-BCE44676A192}" destId="{14E63376-3D41-4215-844D-67DB2E9F3892}" srcOrd="1" destOrd="0" presId="urn:microsoft.com/office/officeart/2005/8/layout/lProcess2"/>
    <dgm:cxn modelId="{BFEBDA3B-B39D-4339-B837-BB05D3F576E0}" type="presParOf" srcId="{090A9CA4-05B9-46AC-8C54-BCE44676A192}" destId="{D0CFDC83-D1FA-4C13-B523-89033244A491}" srcOrd="2" destOrd="0" presId="urn:microsoft.com/office/officeart/2005/8/layout/lProcess2"/>
    <dgm:cxn modelId="{855D2C49-147C-404D-8094-FBD58ACB53AA}" type="presParOf" srcId="{D0CFDC83-D1FA-4C13-B523-89033244A491}" destId="{B6AB6EF2-0281-4F5C-AF28-6A9396A0AC0C}" srcOrd="0" destOrd="0" presId="urn:microsoft.com/office/officeart/2005/8/layout/lProcess2"/>
    <dgm:cxn modelId="{0215CBF0-7E3C-4640-A88C-A3D37C00759B}" type="presParOf" srcId="{B6AB6EF2-0281-4F5C-AF28-6A9396A0AC0C}" destId="{1E82240C-BB7C-4464-A32D-BA220A04BD52}" srcOrd="0" destOrd="0" presId="urn:microsoft.com/office/officeart/2005/8/layout/lProcess2"/>
    <dgm:cxn modelId="{12301115-8578-4EBC-ABA5-F12F514DC2F9}" type="presParOf" srcId="{B6AB6EF2-0281-4F5C-AF28-6A9396A0AC0C}" destId="{CCFE9724-EA95-48DC-AACA-B9F3798EEA38}" srcOrd="1" destOrd="0" presId="urn:microsoft.com/office/officeart/2005/8/layout/lProcess2"/>
    <dgm:cxn modelId="{F79A67E5-42B1-4036-835B-41F9441F5342}" type="presParOf" srcId="{B6AB6EF2-0281-4F5C-AF28-6A9396A0AC0C}" destId="{54875662-485A-4519-BB42-5DE587915F34}" srcOrd="2" destOrd="0" presId="urn:microsoft.com/office/officeart/2005/8/layout/lProcess2"/>
    <dgm:cxn modelId="{92F7CEF9-6289-4635-BBCB-E3C98B5E2DEC}" type="presParOf" srcId="{B6AB6EF2-0281-4F5C-AF28-6A9396A0AC0C}" destId="{A667AA1C-7B31-48C1-9779-3738707AB159}" srcOrd="3" destOrd="0" presId="urn:microsoft.com/office/officeart/2005/8/layout/lProcess2"/>
    <dgm:cxn modelId="{F88BB5FA-89CD-4FBD-AF3A-3D5D5C5A30DA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70AD4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0"/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pt-BR" sz="1600" b="1" i="0" u="none" strike="noStrike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Mais Médicos</a:t>
          </a:r>
          <a:endParaRPr lang="en-GB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3,2 bilhões</a:t>
          </a: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NSA</a:t>
          </a: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35377"/>
      <dgm:spPr/>
      <dgm:t>
        <a:bodyPr/>
        <a:lstStyle/>
        <a:p>
          <a:endParaRPr lang="pt-BR"/>
        </a:p>
      </dgm:t>
    </dgm:pt>
    <dgm:pt modelId="{14E63376-3D41-4215-844D-67DB2E9F3892}" type="pres">
      <dgm:prSet presAssocID="{EF654C49-3B32-47E0-A264-11B26F6263FC}" presName="textNode" presStyleLbl="bgShp" presStyleIdx="0" presStyleCnt="1"/>
      <dgm:spPr/>
      <dgm:t>
        <a:bodyPr/>
        <a:lstStyle/>
        <a:p>
          <a:endParaRPr lang="pt-BR"/>
        </a:p>
      </dgm:t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DBDB8019-F355-41FE-89F6-344327DA52E2}" type="presOf" srcId="{EF654C49-3B32-47E0-A264-11B26F6263FC}" destId="{7505C8B3-6D2F-4D6B-AE1C-34CACCAB4B26}" srcOrd="0" destOrd="0" presId="urn:microsoft.com/office/officeart/2005/8/layout/lProcess2"/>
    <dgm:cxn modelId="{DAD18293-75FA-4C7B-A943-6C062D016059}" type="presOf" srcId="{4BE44035-322A-4CF1-898A-883DE967BE24}" destId="{D0E96E9F-E6AB-42CF-802C-78EA3D357041}" srcOrd="0" destOrd="0" presId="urn:microsoft.com/office/officeart/2005/8/layout/lProcess2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DA4DC027-183A-4339-BA25-E869DF8122A3}" type="presOf" srcId="{CE0CAEA4-182B-44CA-B33E-53C361F1EAE2}" destId="{54875662-485A-4519-BB42-5DE587915F34}" srcOrd="0" destOrd="0" presId="urn:microsoft.com/office/officeart/2005/8/layout/lProcess2"/>
    <dgm:cxn modelId="{5A1FB3D5-6A25-43E2-A27C-54DB218979E7}" type="presOf" srcId="{AD03DB24-9803-44B3-A9E0-9D39F394070D}" destId="{1E82240C-BB7C-4464-A32D-BA220A04BD52}" srcOrd="0" destOrd="0" presId="urn:microsoft.com/office/officeart/2005/8/layout/lProcess2"/>
    <dgm:cxn modelId="{8D5B044C-8DA7-4188-94A8-F1B1DD90237D}" type="presOf" srcId="{EF654C49-3B32-47E0-A264-11B26F6263FC}" destId="{14E63376-3D41-4215-844D-67DB2E9F3892}" srcOrd="1" destOrd="0" presId="urn:microsoft.com/office/officeart/2005/8/layout/lProcess2"/>
    <dgm:cxn modelId="{7404E41D-A0DE-4103-B6AA-1BAD96F5DF9D}" type="presOf" srcId="{8BB3ACA2-F7F5-48CF-B642-BD92DB2E8254}" destId="{9BEC2A6A-45B1-4C05-BBB0-30CC1E9D9F00}" srcOrd="0" destOrd="0" presId="urn:microsoft.com/office/officeart/2005/8/layout/lProcess2"/>
    <dgm:cxn modelId="{1914A33B-0623-4AF8-821A-D6EB67CA63DC}" type="presParOf" srcId="{D0E96E9F-E6AB-42CF-802C-78EA3D357041}" destId="{090A9CA4-05B9-46AC-8C54-BCE44676A192}" srcOrd="0" destOrd="0" presId="urn:microsoft.com/office/officeart/2005/8/layout/lProcess2"/>
    <dgm:cxn modelId="{3063786A-7287-4348-A0EB-4E968D05B1C4}" type="presParOf" srcId="{090A9CA4-05B9-46AC-8C54-BCE44676A192}" destId="{7505C8B3-6D2F-4D6B-AE1C-34CACCAB4B26}" srcOrd="0" destOrd="0" presId="urn:microsoft.com/office/officeart/2005/8/layout/lProcess2"/>
    <dgm:cxn modelId="{6957E951-7966-42F5-B2B9-C9D7AC9EC12F}" type="presParOf" srcId="{090A9CA4-05B9-46AC-8C54-BCE44676A192}" destId="{14E63376-3D41-4215-844D-67DB2E9F3892}" srcOrd="1" destOrd="0" presId="urn:microsoft.com/office/officeart/2005/8/layout/lProcess2"/>
    <dgm:cxn modelId="{349C76CF-F8C3-446B-BA38-9689FB0C731F}" type="presParOf" srcId="{090A9CA4-05B9-46AC-8C54-BCE44676A192}" destId="{D0CFDC83-D1FA-4C13-B523-89033244A491}" srcOrd="2" destOrd="0" presId="urn:microsoft.com/office/officeart/2005/8/layout/lProcess2"/>
    <dgm:cxn modelId="{81F59383-F6AD-498F-80B9-18EEE9EC6D98}" type="presParOf" srcId="{D0CFDC83-D1FA-4C13-B523-89033244A491}" destId="{B6AB6EF2-0281-4F5C-AF28-6A9396A0AC0C}" srcOrd="0" destOrd="0" presId="urn:microsoft.com/office/officeart/2005/8/layout/lProcess2"/>
    <dgm:cxn modelId="{6438766E-37FD-4535-B614-3B53B3E7636F}" type="presParOf" srcId="{B6AB6EF2-0281-4F5C-AF28-6A9396A0AC0C}" destId="{1E82240C-BB7C-4464-A32D-BA220A04BD52}" srcOrd="0" destOrd="0" presId="urn:microsoft.com/office/officeart/2005/8/layout/lProcess2"/>
    <dgm:cxn modelId="{BC5B33BC-751A-4C8E-B3F4-9F211A70263D}" type="presParOf" srcId="{B6AB6EF2-0281-4F5C-AF28-6A9396A0AC0C}" destId="{CCFE9724-EA95-48DC-AACA-B9F3798EEA38}" srcOrd="1" destOrd="0" presId="urn:microsoft.com/office/officeart/2005/8/layout/lProcess2"/>
    <dgm:cxn modelId="{41EF746B-7E74-4100-875F-2F20857A4B5F}" type="presParOf" srcId="{B6AB6EF2-0281-4F5C-AF28-6A9396A0AC0C}" destId="{54875662-485A-4519-BB42-5DE587915F34}" srcOrd="2" destOrd="0" presId="urn:microsoft.com/office/officeart/2005/8/layout/lProcess2"/>
    <dgm:cxn modelId="{A24011D0-C408-4610-BAFF-77D7F27B341A}" type="presParOf" srcId="{B6AB6EF2-0281-4F5C-AF28-6A9396A0AC0C}" destId="{A667AA1C-7B31-48C1-9779-3738707AB159}" srcOrd="3" destOrd="0" presId="urn:microsoft.com/office/officeart/2005/8/layout/lProcess2"/>
    <dgm:cxn modelId="{E275FC48-ACC6-475A-80E1-BCE2E271C285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fixo por pessoa</a:t>
          </a:r>
          <a:endParaRPr lang="en-GB" sz="16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8863" y="38863"/>
        <a:ext cx="1249151" cy="1296856"/>
      </dsp:txXfrm>
    </dsp:sp>
    <dsp:sp modelId="{1E82240C-BB7C-4464-A32D-BA220A04BD52}">
      <dsp:nvSpPr>
        <dsp:cNvPr id="0" name=""/>
        <dsp:cNvSpPr/>
      </dsp:nvSpPr>
      <dsp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PAB fixo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1401338"/>
        <a:ext cx="1008771" cy="847437"/>
      </dsp:txXfrm>
    </dsp:sp>
    <dsp:sp modelId="{54875662-485A-4519-BB42-5DE587915F34}">
      <dsp:nvSpPr>
        <dsp:cNvPr id="0" name=""/>
        <dsp:cNvSpPr/>
      </dsp:nvSpPr>
      <dsp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5.1 bilhões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2439993"/>
        <a:ext cx="1008771" cy="847437"/>
      </dsp:txXfrm>
    </dsp:sp>
    <dsp:sp modelId="{9BEC2A6A-45B1-4C05-BBB0-30CC1E9D9F00}">
      <dsp:nvSpPr>
        <dsp:cNvPr id="0" name=""/>
        <dsp:cNvSpPr/>
      </dsp:nvSpPr>
      <dsp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27,94%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3478648"/>
        <a:ext cx="1008771" cy="84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pela oferta de serviço</a:t>
          </a:r>
          <a:endParaRPr lang="en-GB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863" y="38863"/>
        <a:ext cx="1249151" cy="1296856"/>
      </dsp:txXfrm>
    </dsp:sp>
    <dsp:sp modelId="{1E82240C-BB7C-4464-A32D-BA220A04BD52}">
      <dsp:nvSpPr>
        <dsp:cNvPr id="0" name=""/>
        <dsp:cNvSpPr/>
      </dsp:nvSpPr>
      <dsp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Saúde da Família Saúde Bucal</a:t>
          </a:r>
          <a:endParaRPr lang="en-GB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1401338"/>
        <a:ext cx="1008771" cy="847437"/>
      </dsp:txXfrm>
    </dsp:sp>
    <dsp:sp modelId="{54875662-485A-4519-BB42-5DE587915F34}">
      <dsp:nvSpPr>
        <dsp:cNvPr id="0" name=""/>
        <dsp:cNvSpPr/>
      </dsp:nvSpPr>
      <dsp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5.9 bilhões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2439993"/>
        <a:ext cx="1008771" cy="847437"/>
      </dsp:txXfrm>
    </dsp:sp>
    <dsp:sp modelId="{9BEC2A6A-45B1-4C05-BBB0-30CC1E9D9F00}">
      <dsp:nvSpPr>
        <dsp:cNvPr id="0" name=""/>
        <dsp:cNvSpPr/>
      </dsp:nvSpPr>
      <dsp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26,78%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3478648"/>
        <a:ext cx="1008771" cy="847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Pagamento por desempenho</a:t>
          </a:r>
          <a:endParaRPr lang="en-GB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863" y="38863"/>
        <a:ext cx="1249151" cy="1296856"/>
      </dsp:txXfrm>
    </dsp:sp>
    <dsp:sp modelId="{1E82240C-BB7C-4464-A32D-BA220A04BD52}">
      <dsp:nvSpPr>
        <dsp:cNvPr id="0" name=""/>
        <dsp:cNvSpPr/>
      </dsp:nvSpPr>
      <dsp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Programa de qualidade 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1401338"/>
        <a:ext cx="1008771" cy="847437"/>
      </dsp:txXfrm>
    </dsp:sp>
    <dsp:sp modelId="{54875662-485A-4519-BB42-5DE587915F34}">
      <dsp:nvSpPr>
        <dsp:cNvPr id="0" name=""/>
        <dsp:cNvSpPr/>
      </dsp:nvSpPr>
      <dsp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1.9 bilhões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2439993"/>
        <a:ext cx="1008771" cy="847437"/>
      </dsp:txXfrm>
    </dsp:sp>
    <dsp:sp modelId="{9BEC2A6A-45B1-4C05-BBB0-30CC1E9D9F00}">
      <dsp:nvSpPr>
        <dsp:cNvPr id="0" name=""/>
        <dsp:cNvSpPr/>
      </dsp:nvSpPr>
      <dsp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10,69%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3478648"/>
        <a:ext cx="1008771" cy="847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70AD4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8863" y="38863"/>
        <a:ext cx="1249151" cy="1296856"/>
      </dsp:txXfrm>
    </dsp:sp>
    <dsp:sp modelId="{1E82240C-BB7C-4464-A32D-BA220A04BD52}">
      <dsp:nvSpPr>
        <dsp:cNvPr id="0" name=""/>
        <dsp:cNvSpPr/>
      </dsp:nvSpPr>
      <dsp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ACS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1401338"/>
        <a:ext cx="1008771" cy="847437"/>
      </dsp:txXfrm>
    </dsp:sp>
    <dsp:sp modelId="{54875662-485A-4519-BB42-5DE587915F34}">
      <dsp:nvSpPr>
        <dsp:cNvPr id="0" name=""/>
        <dsp:cNvSpPr/>
      </dsp:nvSpPr>
      <dsp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4,2 bilhões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2439993"/>
        <a:ext cx="1008771" cy="847437"/>
      </dsp:txXfrm>
    </dsp:sp>
    <dsp:sp modelId="{9BEC2A6A-45B1-4C05-BBB0-30CC1E9D9F00}">
      <dsp:nvSpPr>
        <dsp:cNvPr id="0" name=""/>
        <dsp:cNvSpPr/>
      </dsp:nvSpPr>
      <dsp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22,36%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3478648"/>
        <a:ext cx="1008771" cy="847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rgbClr val="70AD4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8863" y="38863"/>
        <a:ext cx="1249151" cy="1296856"/>
      </dsp:txXfrm>
    </dsp:sp>
    <dsp:sp modelId="{1E82240C-BB7C-4464-A32D-BA220A04BD52}">
      <dsp:nvSpPr>
        <dsp:cNvPr id="0" name=""/>
        <dsp:cNvSpPr/>
      </dsp:nvSpPr>
      <dsp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u="none" strike="noStrike" kern="1200" dirty="0">
              <a:solidFill>
                <a:sysClr val="window" lastClr="FFFFFF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Mais Médicos</a:t>
          </a:r>
          <a:endParaRPr lang="en-GB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52" y="1401338"/>
        <a:ext cx="1008771" cy="847437"/>
      </dsp:txXfrm>
    </dsp:sp>
    <dsp:sp modelId="{54875662-485A-4519-BB42-5DE587915F34}">
      <dsp:nvSpPr>
        <dsp:cNvPr id="0" name=""/>
        <dsp:cNvSpPr/>
      </dsp:nvSpPr>
      <dsp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3,2 bilhões</a:t>
          </a:r>
        </a:p>
      </dsp:txBody>
      <dsp:txXfrm>
        <a:off x="159052" y="2439993"/>
        <a:ext cx="1008771" cy="847437"/>
      </dsp:txXfrm>
    </dsp:sp>
    <dsp:sp modelId="{9BEC2A6A-45B1-4C05-BBB0-30CC1E9D9F00}">
      <dsp:nvSpPr>
        <dsp:cNvPr id="0" name=""/>
        <dsp:cNvSpPr/>
      </dsp:nvSpPr>
      <dsp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NSA</a:t>
          </a:r>
        </a:p>
      </dsp:txBody>
      <dsp:txXfrm>
        <a:off x="159052" y="3478648"/>
        <a:ext cx="1008771" cy="84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77746-4C96-47B9-A520-3D6C250693BD}" type="datetimeFigureOut">
              <a:rPr lang="pt-BR" smtClean="0"/>
              <a:t>08/11/2019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E717D-4F79-4616-9BC0-6F31F678D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09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deletar no final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076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1370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deletar no final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600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168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E717D-4F79-4616-9BC0-6F31F678DB9C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112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deletar no final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142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deletar no final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0753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deletar no final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099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deletar no final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378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deletar no final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62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6FDE1-635C-4CA3-9F85-CA3F397E4B6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00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R$ 990bi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nos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proximos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 13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anos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6FDE1-635C-4CA3-9F85-CA3F397E4B6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158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6FDE1-635C-4CA3-9F85-CA3F397E4B6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89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deletar no final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867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deletar no final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336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sz="1600" b="1" dirty="0"/>
              <a:t>1_ Em todos os modelos o Reino Unido se destaca como um grande influenciador do desenho de financiamento dos outros países.</a:t>
            </a:r>
          </a:p>
          <a:p>
            <a:pPr>
              <a:spcBef>
                <a:spcPct val="0"/>
              </a:spcBef>
            </a:pPr>
            <a:endParaRPr lang="pt-BR" altLang="pt-BR" b="1" dirty="0"/>
          </a:p>
          <a:p>
            <a:pPr>
              <a:spcBef>
                <a:spcPct val="0"/>
              </a:spcBef>
            </a:pPr>
            <a:r>
              <a:rPr lang="pt-BR" altLang="pt-BR" b="1" dirty="0"/>
              <a:t>Avaliação financiamento da sAPS</a:t>
            </a:r>
            <a:endParaRPr lang="pt-BR" altLang="pt-BR" dirty="0"/>
          </a:p>
          <a:p>
            <a:pPr>
              <a:spcBef>
                <a:spcPct val="0"/>
              </a:spcBef>
            </a:pPr>
            <a:r>
              <a:rPr lang="pt-BR" altLang="pt-BR" dirty="0"/>
              <a:t>Comentários gerais</a:t>
            </a:r>
          </a:p>
          <a:p>
            <a:pPr>
              <a:spcBef>
                <a:spcPct val="0"/>
              </a:spcBef>
            </a:pPr>
            <a:r>
              <a:rPr lang="pt-BR" altLang="pt-BR" dirty="0"/>
              <a:t>Avaliar a periodicidade do cálculo dos indicadores, visto que, pelas limitações técnicas atuais da base do SISAB existem limitações que justificam o uso mensal do cálculo dos indicadores para pagamento e monitoramento.</a:t>
            </a:r>
          </a:p>
          <a:p>
            <a:pPr>
              <a:spcBef>
                <a:spcPct val="0"/>
              </a:spcBef>
            </a:pPr>
            <a:r>
              <a:rPr lang="pt-BR" altLang="pt-BR" dirty="0"/>
              <a:t> </a:t>
            </a:r>
          </a:p>
          <a:p>
            <a:pPr>
              <a:spcBef>
                <a:spcPct val="0"/>
              </a:spcBef>
            </a:pPr>
            <a:r>
              <a:rPr lang="pt-BR" altLang="pt-BR" dirty="0"/>
              <a:t>Sugestão: Iniciar o calculo dos indicadores dos três últimos meses e projetar o pagamento para as 3 competências seguintes.</a:t>
            </a:r>
          </a:p>
          <a:p>
            <a:pPr>
              <a:spcBef>
                <a:spcPct val="0"/>
              </a:spcBef>
            </a:pPr>
            <a:endParaRPr lang="fr-FR" altLang="pt-BR" dirty="0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EBF8485-E25B-407D-8754-1899CE84160D}" type="slidenum">
              <a:rPr lang="fr-FR" altLang="pt-BR"/>
              <a:pPr/>
              <a:t>18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270915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027F-9DA4-49D9-9444-04B6CAF0A986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F813-B317-4A10-B88F-C51CD470BB21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1774-7B89-4CFB-847A-6F53D602619D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55215" y="6221732"/>
            <a:ext cx="197985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8458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9" y="615963"/>
            <a:ext cx="1014413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60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3" y="3184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60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94" y="61755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94" y="61755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94" y="617558"/>
            <a:ext cx="158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cs typeface="+mn-cs"/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94" y="617558"/>
            <a:ext cx="158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cs typeface="+mn-cs"/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74" y="61755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98" y="473079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98" y="463561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72" y="514358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42" y="479428"/>
            <a:ext cx="1588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47" y="460379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8" y="447686"/>
            <a:ext cx="1588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22" y="447686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9" y="434978"/>
            <a:ext cx="3175" cy="1589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9" y="431811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91" y="415946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24" y="476257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23" y="53500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96" y="530235"/>
            <a:ext cx="3175" cy="4764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8" y="520709"/>
            <a:ext cx="1588" cy="158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8" y="520709"/>
            <a:ext cx="1588" cy="158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5" y="557234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23" y="557234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23" y="557234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5" y="627082"/>
            <a:ext cx="158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cs typeface="+mn-cs"/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5" y="627082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44" y="541357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46" y="541357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22" y="55088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4" y="544532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4" y="544532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4" y="541357"/>
            <a:ext cx="1588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73" y="53818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98" y="54770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46" y="530235"/>
            <a:ext cx="3175" cy="1589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46" y="527058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96" y="55088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8" y="550883"/>
            <a:ext cx="1588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cs typeface="+mn-cs"/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8" y="550883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4" y="535008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73" y="530235"/>
            <a:ext cx="3175" cy="4764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4" y="530235"/>
            <a:ext cx="1588" cy="158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4" y="530235"/>
            <a:ext cx="1588" cy="158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4" y="530235"/>
            <a:ext cx="1588" cy="15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cs typeface="+mn-cs"/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4" y="530235"/>
            <a:ext cx="1588" cy="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cs typeface="+mn-cs"/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4" y="527060"/>
            <a:ext cx="1588" cy="158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4" y="527060"/>
            <a:ext cx="1588" cy="158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4" y="523895"/>
            <a:ext cx="1588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47" y="514361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47" y="51753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6" y="508009"/>
            <a:ext cx="1588" cy="15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cs typeface="+mn-cs"/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8" y="495310"/>
            <a:ext cx="1588" cy="15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cs typeface="+mn-cs"/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8" y="495310"/>
            <a:ext cx="1588" cy="15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cs typeface="+mn-cs"/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6" y="508009"/>
            <a:ext cx="1588" cy="15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cs typeface="+mn-cs"/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6" y="508009"/>
            <a:ext cx="1588" cy="15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cs typeface="+mn-cs"/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6" y="508009"/>
            <a:ext cx="1588" cy="15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cs typeface="+mn-cs"/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6" y="508009"/>
            <a:ext cx="1588" cy="15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cs typeface="+mn-cs"/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44" y="485783"/>
            <a:ext cx="1588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6" y="301646"/>
            <a:ext cx="8439653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7" y="1460506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449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449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209230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03307" y="6356372"/>
            <a:ext cx="57070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57189" y="6350021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8EBE3C-3C0D-4929-9028-DC1C67334DE6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18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5D95-3032-4304-9184-04594BCD5E6E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B312-8044-43D0-9345-C9EBBDE9CED3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275D-3F49-401F-951F-C88BFC60100A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D0EE-E0BB-4B9D-89B2-5A684A19CBBF}" type="datetime1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E1D5-5530-434C-90AD-9FFDAC6FAC4A}" type="datetime1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E4C9-868D-4635-AF87-D9A36C164C2F}" type="datetime1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9554-9325-4AA6-9CEC-FCD8A531C10F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A33A-835B-458B-8E31-56FD435E25A6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15E02-7984-4B5B-B8FB-883592374FE3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028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2998383" y="999480"/>
            <a:ext cx="6613450" cy="140362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altLang="pt-BR" sz="3600" b="1" dirty="0" smtClean="0">
                <a:solidFill>
                  <a:schemeClr val="bg1"/>
                </a:solidFill>
                <a:ea typeface="Verdana" panose="020B0604030504040204" pitchFamily="34" charset="0"/>
                <a:cs typeface="Tahoma" panose="020B0604030504040204" pitchFamily="34" charset="0"/>
              </a:rPr>
              <a:t>O Financiamento da Saúde: </a:t>
            </a:r>
            <a:br>
              <a:rPr lang="pt-BR" altLang="pt-BR" sz="3600" b="1" dirty="0" smtClean="0">
                <a:solidFill>
                  <a:schemeClr val="bg1"/>
                </a:solidFill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pt-BR" altLang="pt-BR" sz="3600" b="1" dirty="0" smtClean="0">
                <a:solidFill>
                  <a:schemeClr val="bg1"/>
                </a:solidFill>
                <a:ea typeface="Verdana" panose="020B0604030504040204" pitchFamily="34" charset="0"/>
                <a:cs typeface="Tahoma" panose="020B0604030504040204" pitchFamily="34" charset="0"/>
              </a:rPr>
              <a:t>o caso </a:t>
            </a:r>
            <a:r>
              <a:rPr lang="pt-BR" altLang="pt-BR" sz="3600" b="1" dirty="0">
                <a:solidFill>
                  <a:schemeClr val="bg1"/>
                </a:solidFill>
                <a:ea typeface="Verdan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altLang="pt-BR" sz="3600" b="1" dirty="0">
                <a:solidFill>
                  <a:schemeClr val="bg1"/>
                </a:solidFill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pt-BR" altLang="pt-BR" sz="3600" b="1" dirty="0">
                <a:solidFill>
                  <a:schemeClr val="bg1"/>
                </a:solidFill>
                <a:ea typeface="Verdana" panose="020B0604030504040204" pitchFamily="34" charset="0"/>
                <a:cs typeface="Tahoma" panose="020B0604030504040204" pitchFamily="34" charset="0"/>
              </a:rPr>
              <a:t>da Atenção Primária à Saúde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10319" y="6328559"/>
            <a:ext cx="3789040" cy="5445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altLang="pt-BR" sz="1800" dirty="0" smtClean="0">
                <a:solidFill>
                  <a:schemeClr val="tx2"/>
                </a:solidFill>
              </a:rPr>
              <a:t>Salvador</a:t>
            </a:r>
            <a:endParaRPr lang="pt-BR" altLang="pt-BR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altLang="pt-BR" sz="1800" dirty="0" smtClean="0">
                <a:solidFill>
                  <a:schemeClr val="tx2"/>
                </a:solidFill>
              </a:rPr>
              <a:t>Novembro </a:t>
            </a:r>
            <a:r>
              <a:rPr lang="pt-BR" altLang="pt-BR" sz="1800" dirty="0">
                <a:solidFill>
                  <a:schemeClr val="tx2"/>
                </a:solidFill>
              </a:rPr>
              <a:t>de 2019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028"/>
            <a:ext cx="4752753" cy="8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FD2F05-A2F1-4C15-B1CB-DC371A44544C}"/>
              </a:ext>
            </a:extLst>
          </p:cNvPr>
          <p:cNvSpPr/>
          <p:nvPr/>
        </p:nvSpPr>
        <p:spPr bwMode="auto">
          <a:xfrm>
            <a:off x="5568956" y="4714964"/>
            <a:ext cx="977618" cy="3388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727" tIns="17864" rIns="35727" bIns="17864" numCol="1" rtlCol="0" anchor="t" anchorCtr="0" compatLnSpc="1">
            <a:prstTxWarp prst="textNoShape">
              <a:avLst/>
            </a:prstTxWarp>
          </a:bodyPr>
          <a:lstStyle/>
          <a:p>
            <a:pPr marL="45281" indent="-45281" defTabSz="357286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508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06" y="407325"/>
            <a:ext cx="8820980" cy="80323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Desafio da eficiência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: Mantido o mesmo padrão de aumento nominal dos gastos, mais eficiência pode resultar em ganhos de </a:t>
            </a:r>
            <a:r>
              <a:rPr lang="pt-BR" sz="2000" b="1" u="sng" dirty="0">
                <a:solidFill>
                  <a:srgbClr val="FF0000"/>
                </a:solidFill>
                <a:latin typeface="+mn-lt"/>
                <a:cs typeface="Calibri"/>
              </a:rPr>
              <a:t>R$989 bi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até 2030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Calibri"/>
            </a:endParaRPr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/>
          </p:nvPr>
        </p:nvGraphicFramePr>
        <p:xfrm>
          <a:off x="551554" y="1568794"/>
          <a:ext cx="7980886" cy="438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9" name="Straight Arrow Connector 28"/>
          <p:cNvCxnSpPr>
            <a:cxnSpLocks/>
          </p:cNvCxnSpPr>
          <p:nvPr/>
        </p:nvCxnSpPr>
        <p:spPr bwMode="auto">
          <a:xfrm>
            <a:off x="8232407" y="2048847"/>
            <a:ext cx="0" cy="65170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Straight Arrow Connector 29"/>
          <p:cNvCxnSpPr>
            <a:cxnSpLocks/>
          </p:cNvCxnSpPr>
          <p:nvPr/>
        </p:nvCxnSpPr>
        <p:spPr bwMode="auto">
          <a:xfrm>
            <a:off x="1244256" y="4894142"/>
            <a:ext cx="0" cy="27505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091614" y="4585020"/>
            <a:ext cx="78008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66" b="1" dirty="0">
                <a:solidFill>
                  <a:srgbClr val="002060"/>
                </a:solidFill>
                <a:latin typeface="Cambria" panose="02040503050406030204" pitchFamily="18" charset="0"/>
              </a:rPr>
              <a:t>R$ </a:t>
            </a:r>
            <a:r>
              <a:rPr lang="en-US" sz="1333" b="1" dirty="0">
                <a:solidFill>
                  <a:srgbClr val="002060"/>
                </a:solidFill>
                <a:latin typeface="Cambria" panose="02040503050406030204" pitchFamily="18" charset="0"/>
              </a:rPr>
              <a:t>22bi</a:t>
            </a:r>
            <a:endParaRPr lang="en-US" sz="1166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15505" y="2357286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17" b="1" dirty="0">
                <a:solidFill>
                  <a:srgbClr val="002060"/>
                </a:solidFill>
                <a:latin typeface="Andes" panose="02000000000000000000" pitchFamily="50" charset="0"/>
              </a:rPr>
              <a:t>R$ 115 </a:t>
            </a:r>
            <a:r>
              <a:rPr lang="en-US" sz="1000" b="1" dirty="0">
                <a:solidFill>
                  <a:srgbClr val="002060"/>
                </a:solidFill>
                <a:latin typeface="Andes" panose="02000000000000000000" pitchFamily="50" charset="0"/>
              </a:rPr>
              <a:t>bi</a:t>
            </a:r>
            <a:endParaRPr lang="en-US" sz="917" b="1" dirty="0">
              <a:solidFill>
                <a:srgbClr val="002060"/>
              </a:solidFill>
              <a:latin typeface="Andes" panose="02000000000000000000" pitchFamily="50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A84B19-2CAC-44B5-AD57-8001EA277845}"/>
              </a:ext>
            </a:extLst>
          </p:cNvPr>
          <p:cNvCxnSpPr>
            <a:cxnSpLocks/>
          </p:cNvCxnSpPr>
          <p:nvPr/>
        </p:nvCxnSpPr>
        <p:spPr bwMode="auto">
          <a:xfrm>
            <a:off x="1309066" y="5046674"/>
            <a:ext cx="6963938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triangle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340EE3-E121-4A4E-9ACD-1EDA71520E43}"/>
              </a:ext>
            </a:extLst>
          </p:cNvPr>
          <p:cNvSpPr txBox="1"/>
          <p:nvPr/>
        </p:nvSpPr>
        <p:spPr>
          <a:xfrm>
            <a:off x="5568956" y="4713666"/>
            <a:ext cx="97761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R$989 bi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FC2F02-29D7-46FF-BB54-447A51E3C651}"/>
              </a:ext>
            </a:extLst>
          </p:cNvPr>
          <p:cNvSpPr/>
          <p:nvPr/>
        </p:nvSpPr>
        <p:spPr>
          <a:xfrm>
            <a:off x="551554" y="6009287"/>
            <a:ext cx="1580882" cy="233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17" b="1" dirty="0"/>
              <a:t>Fonte: Banco Mundial, 2018.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350567" y="1208983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893511" y="58908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10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65BC-ED9D-413E-A6B7-D0871632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3" y="227873"/>
            <a:ext cx="8674016" cy="109037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Gastos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com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internações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‘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evitáveis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’, R$ 2 bi (2016),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poderiam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ser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evitados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com APS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mais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eficiente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- (</a:t>
            </a:r>
            <a:r>
              <a:rPr lang="en-US" sz="2500" b="1" dirty="0" smtClean="0">
                <a:solidFill>
                  <a:srgbClr val="FF0000"/>
                </a:solidFill>
                <a:latin typeface="+mn-lt"/>
                <a:cs typeface="Calibri"/>
              </a:rPr>
              <a:t>63% de </a:t>
            </a:r>
            <a:r>
              <a:rPr lang="en-US" sz="2500" b="1" dirty="0" err="1" smtClean="0">
                <a:solidFill>
                  <a:srgbClr val="FF0000"/>
                </a:solidFill>
                <a:latin typeface="+mn-lt"/>
                <a:cs typeface="Calibri"/>
              </a:rPr>
              <a:t>eficiência</a:t>
            </a:r>
            <a:r>
              <a:rPr lang="en-US" sz="2500" b="1" dirty="0" smtClean="0">
                <a:solidFill>
                  <a:srgbClr val="FF0000"/>
                </a:solidFill>
                <a:latin typeface="+mn-lt"/>
                <a:cs typeface="Calibri"/>
              </a:rPr>
              <a:t> e 29% do MAC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)</a:t>
            </a:r>
            <a:endParaRPr lang="en-US" sz="2500" b="1" dirty="0">
              <a:solidFill>
                <a:schemeClr val="accent1">
                  <a:lumMod val="75000"/>
                </a:schemeClr>
              </a:solidFill>
              <a:latin typeface="+mn-lt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E90F0A-967D-4C23-AE6E-9B759E62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7" y="1818897"/>
            <a:ext cx="4297184" cy="43701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2A0CC6-9E84-483E-9FDB-7297894D9309}"/>
              </a:ext>
            </a:extLst>
          </p:cNvPr>
          <p:cNvSpPr/>
          <p:nvPr/>
        </p:nvSpPr>
        <p:spPr>
          <a:xfrm>
            <a:off x="104746" y="1466703"/>
            <a:ext cx="42971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/>
              <a:t>Internações por condições sensíveis à APS, 2016</a:t>
            </a:r>
            <a:endParaRPr lang="en-US" sz="15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88937F-F0B2-4803-93B4-65075AE394C0}"/>
              </a:ext>
            </a:extLst>
          </p:cNvPr>
          <p:cNvSpPr/>
          <p:nvPr/>
        </p:nvSpPr>
        <p:spPr bwMode="auto">
          <a:xfrm>
            <a:off x="217483" y="5317207"/>
            <a:ext cx="4297184" cy="69547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108" tIns="19054" rIns="38108" bIns="19054" numCol="1" rtlCol="0" anchor="t" anchorCtr="0" compatLnSpc="1">
            <a:prstTxWarp prst="textNoShape">
              <a:avLst/>
            </a:prstTxWarp>
          </a:bodyPr>
          <a:lstStyle/>
          <a:p>
            <a:pPr marL="48302" indent="-48302" defTabSz="38112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542"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6E3AA-23B6-40A1-98D1-1C32FDAEB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753" y="1818898"/>
            <a:ext cx="4370141" cy="43701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19D8F9-8459-4DB4-944D-28C5FAC9C298}"/>
              </a:ext>
            </a:extLst>
          </p:cNvPr>
          <p:cNvSpPr/>
          <p:nvPr/>
        </p:nvSpPr>
        <p:spPr>
          <a:xfrm>
            <a:off x="4584674" y="1466703"/>
            <a:ext cx="44416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500" b="1" dirty="0"/>
              <a:t>Gastos com ICSAP eficiência APS, media UF</a:t>
            </a:r>
            <a:endParaRPr lang="en-US" sz="15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73C66-5BFF-4D0F-A414-A121D9C92AB0}"/>
              </a:ext>
            </a:extLst>
          </p:cNvPr>
          <p:cNvSpPr/>
          <p:nvPr/>
        </p:nvSpPr>
        <p:spPr>
          <a:xfrm>
            <a:off x="71501" y="6209894"/>
            <a:ext cx="2752677" cy="233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17" b="1" dirty="0"/>
              <a:t>Fonte: Banco Mundial, 2018 – dados </a:t>
            </a:r>
            <a:r>
              <a:rPr lang="en-US" sz="917" b="1" dirty="0" smtClean="0"/>
              <a:t>DATASUS</a:t>
            </a:r>
            <a:r>
              <a:rPr lang="en-US" sz="917" b="1" dirty="0"/>
              <a:t>, 2016.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350567" y="1226570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892674" y="7942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11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6419-5B44-483A-A063-6E6B39F7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30" y="421172"/>
            <a:ext cx="8839698" cy="86668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Entretanto,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a </a:t>
            </a:r>
            <a:r>
              <a:rPr lang="pt-BR" sz="2400" b="1" dirty="0" smtClean="0">
                <a:solidFill>
                  <a:srgbClr val="C00000"/>
                </a:solidFill>
                <a:cs typeface="Calibri"/>
              </a:rPr>
              <a:t>produtividade </a:t>
            </a:r>
            <a:r>
              <a:rPr lang="pt-BR" sz="2400" b="1" dirty="0">
                <a:solidFill>
                  <a:srgbClr val="C00000"/>
                </a:solidFill>
                <a:cs typeface="Calibri"/>
              </a:rPr>
              <a:t>é um </a:t>
            </a:r>
            <a:r>
              <a:rPr lang="pt-BR" sz="2400" b="1" dirty="0" smtClean="0">
                <a:solidFill>
                  <a:srgbClr val="C00000"/>
                </a:solidFill>
                <a:cs typeface="Calibri"/>
              </a:rPr>
              <a:t>desafio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na APS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:</a:t>
            </a:r>
            <a:r>
              <a:rPr lang="pt-BR" sz="2400" b="1" dirty="0" smtClean="0">
                <a:solidFill>
                  <a:srgbClr val="0070C0"/>
                </a:solidFill>
                <a:cs typeface="Calibri"/>
              </a:rPr>
              <a:t>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grande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p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otencial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para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aumentar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número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de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consultas por habitante na APS =&gt; estrutura de incentivos (!)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378A53-54D1-4715-B445-B82ED4A99C22}"/>
              </a:ext>
            </a:extLst>
          </p:cNvPr>
          <p:cNvSpPr/>
          <p:nvPr/>
        </p:nvSpPr>
        <p:spPr>
          <a:xfrm>
            <a:off x="53736" y="1430256"/>
            <a:ext cx="2146742" cy="3359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83" b="1" dirty="0" err="1"/>
              <a:t>Consultas</a:t>
            </a:r>
            <a:r>
              <a:rPr lang="en-US" sz="1583" b="1" dirty="0"/>
              <a:t> </a:t>
            </a:r>
            <a:r>
              <a:rPr lang="en-US" sz="1583" b="1" dirty="0" err="1"/>
              <a:t>médicas</a:t>
            </a:r>
            <a:r>
              <a:rPr lang="en-US" sz="1583" b="1" dirty="0"/>
              <a:t>/</a:t>
            </a:r>
            <a:r>
              <a:rPr lang="en-US" sz="1583" b="1" dirty="0" err="1"/>
              <a:t>hab</a:t>
            </a:r>
            <a:endParaRPr lang="en-US" sz="1583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74A4C6-E770-4F9C-8CCC-8C1C683FE22D}"/>
              </a:ext>
            </a:extLst>
          </p:cNvPr>
          <p:cNvSpPr/>
          <p:nvPr/>
        </p:nvSpPr>
        <p:spPr>
          <a:xfrm>
            <a:off x="4550479" y="1450951"/>
            <a:ext cx="2512226" cy="3359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83" b="1" dirty="0"/>
              <a:t>Consultas não médicas/hab</a:t>
            </a:r>
            <a:endParaRPr lang="en-US" sz="1583" b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B8C747C-6CCA-459D-9811-1009BA916C0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6653" y="1786156"/>
          <a:ext cx="4371047" cy="4529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A3562CF-BB32-47E3-9732-913EA22F2D2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0" y="1797200"/>
          <a:ext cx="4398328" cy="451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7B61AAC-FC23-4D58-9637-9E06297AFF8F}"/>
              </a:ext>
            </a:extLst>
          </p:cNvPr>
          <p:cNvSpPr/>
          <p:nvPr/>
        </p:nvSpPr>
        <p:spPr>
          <a:xfrm>
            <a:off x="80113" y="1833269"/>
            <a:ext cx="3304926" cy="69190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83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35501B-24C6-45AD-BDA0-14D20643111E}"/>
              </a:ext>
            </a:extLst>
          </p:cNvPr>
          <p:cNvSpPr/>
          <p:nvPr/>
        </p:nvSpPr>
        <p:spPr>
          <a:xfrm>
            <a:off x="8176274" y="2569533"/>
            <a:ext cx="675075" cy="309271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83"/>
          </a:p>
        </p:txBody>
      </p:sp>
      <p:cxnSp>
        <p:nvCxnSpPr>
          <p:cNvPr id="13" name="Conector reto 12"/>
          <p:cNvCxnSpPr/>
          <p:nvPr/>
        </p:nvCxnSpPr>
        <p:spPr>
          <a:xfrm>
            <a:off x="350567" y="1358450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13811" y="62397"/>
            <a:ext cx="552450" cy="358775"/>
          </a:xfrm>
        </p:spPr>
        <p:txBody>
          <a:bodyPr/>
          <a:lstStyle/>
          <a:p>
            <a:fld id="{1F8EBE3C-3C0D-4929-9028-DC1C67334DE6}" type="slidenum">
              <a:rPr lang="en-US" altLang="en-US" smtClean="0">
                <a:solidFill>
                  <a:schemeClr val="accent1"/>
                </a:solidFill>
              </a:rPr>
              <a:pPr/>
              <a:t>12</a:t>
            </a:fld>
            <a:endParaRPr lang="en-US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968D-A6D2-4CFA-86D9-5CF4A4BC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65" y="129310"/>
            <a:ext cx="8763629" cy="1166834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Acesso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Real: 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Cobertura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(e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cadastro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) </a:t>
            </a:r>
            <a:r>
              <a:rPr lang="pt-PT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é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+mn-lt"/>
                <a:cs typeface="Calibri"/>
              </a:rPr>
              <a:t>maior</a:t>
            </a:r>
            <a:r>
              <a:rPr lang="en-US" sz="2500" b="1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+mn-lt"/>
                <a:cs typeface="Calibri"/>
              </a:rPr>
              <a:t>nos</a:t>
            </a:r>
            <a:r>
              <a:rPr lang="en-US" sz="2500" b="1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+mn-lt"/>
                <a:cs typeface="Calibri"/>
              </a:rPr>
              <a:t>municípios</a:t>
            </a:r>
            <a:r>
              <a:rPr lang="en-US" sz="2500" b="1" dirty="0">
                <a:solidFill>
                  <a:srgbClr val="FF0000"/>
                </a:solidFill>
                <a:latin typeface="+mn-lt"/>
                <a:cs typeface="Calibri"/>
              </a:rPr>
              <a:t>  </a:t>
            </a:r>
            <a:r>
              <a:rPr lang="en-US" sz="2500" b="1" dirty="0" err="1">
                <a:solidFill>
                  <a:srgbClr val="FF0000"/>
                </a:solidFill>
                <a:latin typeface="+mn-lt"/>
                <a:cs typeface="Calibri"/>
              </a:rPr>
              <a:t>pequenos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, por</a:t>
            </a:r>
            <a:r>
              <a:rPr lang="pt-PT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é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m a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maior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parte da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população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coberta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está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nos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municípios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grandes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. </a:t>
            </a:r>
            <a:r>
              <a:rPr lang="en-US" sz="2500" b="1" dirty="0" smtClean="0">
                <a:solidFill>
                  <a:srgbClr val="FF0000"/>
                </a:solidFill>
                <a:latin typeface="+mn-lt"/>
                <a:cs typeface="Calibri"/>
              </a:rPr>
              <a:t>50 </a:t>
            </a:r>
            <a:r>
              <a:rPr lang="en-US" sz="2500" b="1" dirty="0" err="1" smtClean="0">
                <a:solidFill>
                  <a:srgbClr val="FF0000"/>
                </a:solidFill>
                <a:latin typeface="+mn-lt"/>
                <a:cs typeface="Calibri"/>
              </a:rPr>
              <a:t>milhões</a:t>
            </a:r>
            <a:r>
              <a:rPr lang="en-US" sz="2500" b="1" dirty="0" smtClean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+mn-lt"/>
                <a:cs typeface="Calibri"/>
              </a:rPr>
              <a:t>deveriam</a:t>
            </a:r>
            <a:r>
              <a:rPr lang="en-US" sz="2500" b="1" dirty="0" smtClean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+mn-lt"/>
                <a:cs typeface="Calibri"/>
              </a:rPr>
              <a:t>estar</a:t>
            </a:r>
            <a:r>
              <a:rPr lang="en-US" sz="2500" b="1" dirty="0" smtClean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+mn-lt"/>
                <a:cs typeface="Calibri"/>
              </a:rPr>
              <a:t>vinculados</a:t>
            </a:r>
            <a:r>
              <a:rPr lang="en-US" sz="2500" b="1" dirty="0" smtClean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+mn-lt"/>
                <a:cs typeface="Calibri"/>
              </a:rPr>
              <a:t>às</a:t>
            </a:r>
            <a:r>
              <a:rPr lang="en-US" sz="2500" b="1" dirty="0" smtClean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+mn-lt"/>
                <a:cs typeface="Calibri"/>
              </a:rPr>
              <a:t>esf</a:t>
            </a:r>
            <a:endParaRPr lang="en-US" sz="2500" b="1" dirty="0">
              <a:solidFill>
                <a:srgbClr val="FF0000"/>
              </a:solidFill>
              <a:latin typeface="+mn-lt"/>
              <a:cs typeface="Calibri"/>
            </a:endParaRPr>
          </a:p>
        </p:txBody>
      </p:sp>
      <p:pic>
        <p:nvPicPr>
          <p:cNvPr id="6" name="Picture 5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BD7C32F3-FCA8-484E-8830-D18D7F4D0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8" y="2086489"/>
            <a:ext cx="4223333" cy="433698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925C8D-334E-430F-B48A-D8F9D5306489}"/>
              </a:ext>
            </a:extLst>
          </p:cNvPr>
          <p:cNvSpPr txBox="1"/>
          <p:nvPr/>
        </p:nvSpPr>
        <p:spPr>
          <a:xfrm>
            <a:off x="179894" y="1729979"/>
            <a:ext cx="42184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População</a:t>
            </a:r>
            <a:r>
              <a:rPr lang="en-US" sz="1500" b="1" dirty="0"/>
              <a:t> </a:t>
            </a:r>
            <a:r>
              <a:rPr lang="en-US" sz="1500" b="1" dirty="0" err="1"/>
              <a:t>cadastrada</a:t>
            </a:r>
            <a:r>
              <a:rPr lang="en-US" sz="1500" b="1" dirty="0"/>
              <a:t> e </a:t>
            </a:r>
            <a:r>
              <a:rPr lang="en-US" sz="1500" b="1" dirty="0" err="1"/>
              <a:t>coberta</a:t>
            </a:r>
            <a:r>
              <a:rPr lang="en-US" sz="1500" b="1" dirty="0"/>
              <a:t> pela ESF (2019)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332E5-3C9C-4542-BFF8-FB8EA3EDF575}"/>
              </a:ext>
            </a:extLst>
          </p:cNvPr>
          <p:cNvSpPr txBox="1"/>
          <p:nvPr/>
        </p:nvSpPr>
        <p:spPr>
          <a:xfrm>
            <a:off x="4572000" y="1729979"/>
            <a:ext cx="38413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/>
              <a:t>População</a:t>
            </a:r>
            <a:r>
              <a:rPr lang="en-US" sz="1500" b="1" dirty="0"/>
              <a:t> </a:t>
            </a:r>
            <a:r>
              <a:rPr lang="en-US" sz="1500" b="1" dirty="0" err="1"/>
              <a:t>coberta</a:t>
            </a:r>
            <a:r>
              <a:rPr lang="en-US" sz="1500" b="1" dirty="0"/>
              <a:t> por </a:t>
            </a:r>
            <a:r>
              <a:rPr lang="en-US" sz="1500" b="1" dirty="0" err="1"/>
              <a:t>porte</a:t>
            </a:r>
            <a:r>
              <a:rPr lang="en-US" sz="1500" b="1" dirty="0"/>
              <a:t> municipal (2019)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D0563-5FB3-4BFC-A4AF-5305FF6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161" y="2086490"/>
            <a:ext cx="4354234" cy="4336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Conector reto 8"/>
          <p:cNvCxnSpPr/>
          <p:nvPr/>
        </p:nvCxnSpPr>
        <p:spPr>
          <a:xfrm>
            <a:off x="350567" y="1587049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13684" y="52290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13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429" y="239956"/>
            <a:ext cx="7089624" cy="992579"/>
          </a:xfrm>
          <a:prstGeom prst="rect">
            <a:avLst/>
          </a:prstGeom>
        </p:spPr>
        <p:txBody>
          <a:bodyPr vert="horz" wrap="square" lIns="0" tIns="7620" rIns="0" bIns="0" rtlCol="0" anchor="ctr">
            <a:spAutoFit/>
          </a:bodyPr>
          <a:lstStyle/>
          <a:p>
            <a:pPr marL="9525" marR="3810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 peso da APS nas despesas em saúde dos entes federativos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5962" y="1921669"/>
            <a:ext cx="2808446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sz="1125" b="1" spc="-4" dirty="0">
                <a:solidFill>
                  <a:prstClr val="black"/>
                </a:solidFill>
                <a:latin typeface="Calibri"/>
                <a:cs typeface="Calibri"/>
              </a:rPr>
              <a:t>Gasto </a:t>
            </a:r>
            <a:r>
              <a:rPr sz="1125" b="1" dirty="0">
                <a:solidFill>
                  <a:prstClr val="black"/>
                </a:solidFill>
                <a:latin typeface="Calibri"/>
                <a:cs typeface="Calibri"/>
              </a:rPr>
              <a:t>per </a:t>
            </a:r>
            <a:r>
              <a:rPr sz="1125" b="1" spc="-8" dirty="0">
                <a:solidFill>
                  <a:prstClr val="black"/>
                </a:solidFill>
                <a:latin typeface="Calibri"/>
                <a:cs typeface="Calibri"/>
              </a:rPr>
              <a:t>capita </a:t>
            </a:r>
            <a:r>
              <a:rPr sz="1125" b="1" dirty="0">
                <a:solidFill>
                  <a:prstClr val="black"/>
                </a:solidFill>
                <a:latin typeface="Calibri"/>
                <a:cs typeface="Calibri"/>
              </a:rPr>
              <a:t>APS </a:t>
            </a:r>
            <a:r>
              <a:rPr sz="1125" b="1" spc="-4" dirty="0">
                <a:solidFill>
                  <a:prstClr val="black"/>
                </a:solidFill>
                <a:latin typeface="Calibri"/>
                <a:cs typeface="Calibri"/>
              </a:rPr>
              <a:t>por </a:t>
            </a:r>
            <a:r>
              <a:rPr sz="1125" b="1" spc="-8" dirty="0">
                <a:solidFill>
                  <a:prstClr val="black"/>
                </a:solidFill>
                <a:latin typeface="Calibri"/>
                <a:cs typeface="Calibri"/>
              </a:rPr>
              <a:t>porte </a:t>
            </a:r>
            <a:r>
              <a:rPr sz="1125" b="1" spc="-4" dirty="0">
                <a:solidFill>
                  <a:prstClr val="black"/>
                </a:solidFill>
                <a:latin typeface="Calibri"/>
                <a:cs typeface="Calibri"/>
              </a:rPr>
              <a:t>municipal,</a:t>
            </a:r>
            <a:r>
              <a:rPr sz="1125" b="1" spc="-4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125" b="1" spc="-4" dirty="0">
                <a:solidFill>
                  <a:prstClr val="black"/>
                </a:solidFill>
                <a:latin typeface="Calibri"/>
                <a:cs typeface="Calibri"/>
              </a:rPr>
              <a:t>2018</a:t>
            </a:r>
            <a:endParaRPr sz="112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4693" y="2334578"/>
            <a:ext cx="2476976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sz="1125" b="1" spc="-4" dirty="0">
                <a:solidFill>
                  <a:prstClr val="black"/>
                </a:solidFill>
                <a:latin typeface="Calibri"/>
                <a:cs typeface="Calibri"/>
              </a:rPr>
              <a:t>Gastos em </a:t>
            </a:r>
            <a:r>
              <a:rPr sz="1125" b="1" dirty="0">
                <a:solidFill>
                  <a:prstClr val="black"/>
                </a:solidFill>
                <a:latin typeface="Calibri"/>
                <a:cs typeface="Calibri"/>
              </a:rPr>
              <a:t>Saúde - </a:t>
            </a:r>
            <a:r>
              <a:rPr sz="1125" b="1" spc="-8" dirty="0">
                <a:solidFill>
                  <a:prstClr val="black"/>
                </a:solidFill>
                <a:latin typeface="Calibri"/>
                <a:cs typeface="Calibri"/>
              </a:rPr>
              <a:t>Governo</a:t>
            </a:r>
            <a:r>
              <a:rPr sz="1125" b="1" spc="-8" dirty="0">
                <a:solidFill>
                  <a:prstClr val="black"/>
                </a:solidFill>
                <a:latin typeface="Calibri"/>
                <a:cs typeface="Calibri"/>
              </a:rPr>
              <a:t> Federal,</a:t>
            </a:r>
            <a:r>
              <a:rPr sz="1125" b="1" spc="-6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125" b="1" spc="-4" dirty="0">
                <a:solidFill>
                  <a:prstClr val="black"/>
                </a:solidFill>
                <a:latin typeface="Calibri"/>
                <a:cs typeface="Calibri"/>
              </a:rPr>
              <a:t>2018</a:t>
            </a:r>
            <a:endParaRPr sz="11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3646" y="1921669"/>
            <a:ext cx="5074053" cy="4463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8518" y="2458213"/>
            <a:ext cx="116205" cy="9329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defTabSz="685800">
              <a:spcBef>
                <a:spcPts val="98"/>
              </a:spcBef>
              <a:defRPr/>
            </a:pPr>
            <a:r>
              <a:rPr sz="525" b="1" spc="11" dirty="0">
                <a:solidFill>
                  <a:prstClr val="black"/>
                </a:solidFill>
                <a:latin typeface="Calibri"/>
                <a:cs typeface="Calibri"/>
              </a:rPr>
              <a:t>906</a:t>
            </a:r>
            <a:endParaRPr sz="52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7266" y="3148775"/>
            <a:ext cx="116205" cy="9329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defTabSz="685800">
              <a:spcBef>
                <a:spcPts val="98"/>
              </a:spcBef>
              <a:defRPr/>
            </a:pPr>
            <a:r>
              <a:rPr sz="525" b="1" spc="11" dirty="0">
                <a:solidFill>
                  <a:prstClr val="black"/>
                </a:solidFill>
                <a:latin typeface="Calibri"/>
                <a:cs typeface="Calibri"/>
              </a:rPr>
              <a:t>645</a:t>
            </a:r>
            <a:endParaRPr sz="52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0673" y="3110199"/>
            <a:ext cx="116205" cy="9329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defTabSz="685800">
              <a:spcBef>
                <a:spcPts val="98"/>
              </a:spcBef>
              <a:defRPr/>
            </a:pPr>
            <a:r>
              <a:rPr sz="525" b="1" spc="11" dirty="0">
                <a:solidFill>
                  <a:prstClr val="black"/>
                </a:solidFill>
                <a:latin typeface="Calibri"/>
                <a:cs typeface="Calibri"/>
              </a:rPr>
              <a:t>671</a:t>
            </a:r>
            <a:endParaRPr sz="52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1987" y="2993803"/>
            <a:ext cx="116205" cy="9329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defTabSz="685800">
              <a:spcBef>
                <a:spcPts val="98"/>
              </a:spcBef>
              <a:defRPr/>
            </a:pPr>
            <a:r>
              <a:rPr sz="525" b="1" spc="11" dirty="0">
                <a:solidFill>
                  <a:prstClr val="black"/>
                </a:solidFill>
                <a:latin typeface="Calibri"/>
                <a:cs typeface="Calibri"/>
              </a:rPr>
              <a:t>716</a:t>
            </a:r>
            <a:endParaRPr sz="52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64348" y="2802217"/>
            <a:ext cx="116205" cy="9377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defTabSz="685800">
              <a:spcBef>
                <a:spcPts val="101"/>
              </a:spcBef>
              <a:defRPr/>
            </a:pPr>
            <a:r>
              <a:rPr sz="525" b="1" spc="8" dirty="0">
                <a:solidFill>
                  <a:prstClr val="black"/>
                </a:solidFill>
                <a:latin typeface="Calibri"/>
                <a:cs typeface="Calibri"/>
              </a:rPr>
              <a:t>765</a:t>
            </a:r>
            <a:endParaRPr sz="52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91302" y="2818830"/>
            <a:ext cx="849154" cy="983456"/>
          </a:xfrm>
          <a:custGeom>
            <a:avLst/>
            <a:gdLst/>
            <a:ahLst/>
            <a:cxnLst/>
            <a:rect l="l" t="t" r="r" b="b"/>
            <a:pathLst>
              <a:path w="1132204" h="1311275">
                <a:moveTo>
                  <a:pt x="0" y="0"/>
                </a:moveTo>
                <a:lnTo>
                  <a:pt x="0" y="1310767"/>
                </a:lnTo>
                <a:lnTo>
                  <a:pt x="1132077" y="650239"/>
                </a:lnTo>
                <a:lnTo>
                  <a:pt x="1106161" y="607702"/>
                </a:lnTo>
                <a:lnTo>
                  <a:pt x="1078788" y="566376"/>
                </a:lnTo>
                <a:lnTo>
                  <a:pt x="1050003" y="526286"/>
                </a:lnTo>
                <a:lnTo>
                  <a:pt x="1019849" y="487457"/>
                </a:lnTo>
                <a:lnTo>
                  <a:pt x="988370" y="449916"/>
                </a:lnTo>
                <a:lnTo>
                  <a:pt x="955611" y="413688"/>
                </a:lnTo>
                <a:lnTo>
                  <a:pt x="921615" y="378797"/>
                </a:lnTo>
                <a:lnTo>
                  <a:pt x="886426" y="345269"/>
                </a:lnTo>
                <a:lnTo>
                  <a:pt x="850089" y="313130"/>
                </a:lnTo>
                <a:lnTo>
                  <a:pt x="812648" y="282405"/>
                </a:lnTo>
                <a:lnTo>
                  <a:pt x="774145" y="253118"/>
                </a:lnTo>
                <a:lnTo>
                  <a:pt x="734627" y="225297"/>
                </a:lnTo>
                <a:lnTo>
                  <a:pt x="694136" y="198965"/>
                </a:lnTo>
                <a:lnTo>
                  <a:pt x="652716" y="174148"/>
                </a:lnTo>
                <a:lnTo>
                  <a:pt x="610412" y="150872"/>
                </a:lnTo>
                <a:lnTo>
                  <a:pt x="567267" y="129162"/>
                </a:lnTo>
                <a:lnTo>
                  <a:pt x="523326" y="109043"/>
                </a:lnTo>
                <a:lnTo>
                  <a:pt x="478633" y="90540"/>
                </a:lnTo>
                <a:lnTo>
                  <a:pt x="433231" y="73680"/>
                </a:lnTo>
                <a:lnTo>
                  <a:pt x="387165" y="58486"/>
                </a:lnTo>
                <a:lnTo>
                  <a:pt x="340479" y="44985"/>
                </a:lnTo>
                <a:lnTo>
                  <a:pt x="293216" y="33202"/>
                </a:lnTo>
                <a:lnTo>
                  <a:pt x="245420" y="23163"/>
                </a:lnTo>
                <a:lnTo>
                  <a:pt x="197137" y="14891"/>
                </a:lnTo>
                <a:lnTo>
                  <a:pt x="148409" y="8414"/>
                </a:lnTo>
                <a:lnTo>
                  <a:pt x="99281" y="3756"/>
                </a:lnTo>
                <a:lnTo>
                  <a:pt x="49796" y="943"/>
                </a:lnTo>
                <a:lnTo>
                  <a:pt x="0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91302" y="2818830"/>
            <a:ext cx="849154" cy="983456"/>
          </a:xfrm>
          <a:custGeom>
            <a:avLst/>
            <a:gdLst/>
            <a:ahLst/>
            <a:cxnLst/>
            <a:rect l="l" t="t" r="r" b="b"/>
            <a:pathLst>
              <a:path w="1132204" h="1311275">
                <a:moveTo>
                  <a:pt x="0" y="0"/>
                </a:moveTo>
                <a:lnTo>
                  <a:pt x="49796" y="943"/>
                </a:lnTo>
                <a:lnTo>
                  <a:pt x="99281" y="3756"/>
                </a:lnTo>
                <a:lnTo>
                  <a:pt x="148409" y="8414"/>
                </a:lnTo>
                <a:lnTo>
                  <a:pt x="197137" y="14891"/>
                </a:lnTo>
                <a:lnTo>
                  <a:pt x="245420" y="23163"/>
                </a:lnTo>
                <a:lnTo>
                  <a:pt x="293216" y="33202"/>
                </a:lnTo>
                <a:lnTo>
                  <a:pt x="340479" y="44985"/>
                </a:lnTo>
                <a:lnTo>
                  <a:pt x="387165" y="58486"/>
                </a:lnTo>
                <a:lnTo>
                  <a:pt x="433231" y="73680"/>
                </a:lnTo>
                <a:lnTo>
                  <a:pt x="478633" y="90540"/>
                </a:lnTo>
                <a:lnTo>
                  <a:pt x="523326" y="109043"/>
                </a:lnTo>
                <a:lnTo>
                  <a:pt x="567267" y="129162"/>
                </a:lnTo>
                <a:lnTo>
                  <a:pt x="610412" y="150872"/>
                </a:lnTo>
                <a:lnTo>
                  <a:pt x="652716" y="174148"/>
                </a:lnTo>
                <a:lnTo>
                  <a:pt x="694136" y="198965"/>
                </a:lnTo>
                <a:lnTo>
                  <a:pt x="734627" y="225297"/>
                </a:lnTo>
                <a:lnTo>
                  <a:pt x="774145" y="253118"/>
                </a:lnTo>
                <a:lnTo>
                  <a:pt x="812648" y="282405"/>
                </a:lnTo>
                <a:lnTo>
                  <a:pt x="850089" y="313130"/>
                </a:lnTo>
                <a:lnTo>
                  <a:pt x="886426" y="345269"/>
                </a:lnTo>
                <a:lnTo>
                  <a:pt x="921615" y="378797"/>
                </a:lnTo>
                <a:lnTo>
                  <a:pt x="955611" y="413688"/>
                </a:lnTo>
                <a:lnTo>
                  <a:pt x="988370" y="449916"/>
                </a:lnTo>
                <a:lnTo>
                  <a:pt x="1019849" y="487457"/>
                </a:lnTo>
                <a:lnTo>
                  <a:pt x="1050003" y="526286"/>
                </a:lnTo>
                <a:lnTo>
                  <a:pt x="1078788" y="566376"/>
                </a:lnTo>
                <a:lnTo>
                  <a:pt x="1106161" y="607702"/>
                </a:lnTo>
                <a:lnTo>
                  <a:pt x="1132077" y="650239"/>
                </a:lnTo>
                <a:lnTo>
                  <a:pt x="0" y="1310767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82013" y="3306510"/>
            <a:ext cx="1392554" cy="1478756"/>
          </a:xfrm>
          <a:custGeom>
            <a:avLst/>
            <a:gdLst/>
            <a:ahLst/>
            <a:cxnLst/>
            <a:rect l="l" t="t" r="r" b="b"/>
            <a:pathLst>
              <a:path w="1856739" h="1971675">
                <a:moveTo>
                  <a:pt x="1677796" y="0"/>
                </a:moveTo>
                <a:lnTo>
                  <a:pt x="545719" y="660527"/>
                </a:lnTo>
                <a:lnTo>
                  <a:pt x="0" y="1852295"/>
                </a:lnTo>
                <a:lnTo>
                  <a:pt x="45020" y="1871908"/>
                </a:lnTo>
                <a:lnTo>
                  <a:pt x="90542" y="1889749"/>
                </a:lnTo>
                <a:lnTo>
                  <a:pt x="136518" y="1905819"/>
                </a:lnTo>
                <a:lnTo>
                  <a:pt x="182898" y="1920122"/>
                </a:lnTo>
                <a:lnTo>
                  <a:pt x="229632" y="1932659"/>
                </a:lnTo>
                <a:lnTo>
                  <a:pt x="276673" y="1943434"/>
                </a:lnTo>
                <a:lnTo>
                  <a:pt x="323971" y="1952449"/>
                </a:lnTo>
                <a:lnTo>
                  <a:pt x="371477" y="1959707"/>
                </a:lnTo>
                <a:lnTo>
                  <a:pt x="419141" y="1965209"/>
                </a:lnTo>
                <a:lnTo>
                  <a:pt x="466916" y="1968960"/>
                </a:lnTo>
                <a:lnTo>
                  <a:pt x="514752" y="1970960"/>
                </a:lnTo>
                <a:lnTo>
                  <a:pt x="562599" y="1971213"/>
                </a:lnTo>
                <a:lnTo>
                  <a:pt x="610409" y="1969722"/>
                </a:lnTo>
                <a:lnTo>
                  <a:pt x="658133" y="1966488"/>
                </a:lnTo>
                <a:lnTo>
                  <a:pt x="705722" y="1961515"/>
                </a:lnTo>
                <a:lnTo>
                  <a:pt x="753126" y="1954805"/>
                </a:lnTo>
                <a:lnTo>
                  <a:pt x="800297" y="1946360"/>
                </a:lnTo>
                <a:lnTo>
                  <a:pt x="847186" y="1936184"/>
                </a:lnTo>
                <a:lnTo>
                  <a:pt x="893743" y="1924278"/>
                </a:lnTo>
                <a:lnTo>
                  <a:pt x="939920" y="1910646"/>
                </a:lnTo>
                <a:lnTo>
                  <a:pt x="985667" y="1895289"/>
                </a:lnTo>
                <a:lnTo>
                  <a:pt x="1030936" y="1878211"/>
                </a:lnTo>
                <a:lnTo>
                  <a:pt x="1075677" y="1859413"/>
                </a:lnTo>
                <a:lnTo>
                  <a:pt x="1119842" y="1838899"/>
                </a:lnTo>
                <a:lnTo>
                  <a:pt x="1163381" y="1816671"/>
                </a:lnTo>
                <a:lnTo>
                  <a:pt x="1206245" y="1792732"/>
                </a:lnTo>
                <a:lnTo>
                  <a:pt x="1247320" y="1767765"/>
                </a:lnTo>
                <a:lnTo>
                  <a:pt x="1287156" y="1741542"/>
                </a:lnTo>
                <a:lnTo>
                  <a:pt x="1325744" y="1714103"/>
                </a:lnTo>
                <a:lnTo>
                  <a:pt x="1363072" y="1685488"/>
                </a:lnTo>
                <a:lnTo>
                  <a:pt x="1399130" y="1655738"/>
                </a:lnTo>
                <a:lnTo>
                  <a:pt x="1433907" y="1624894"/>
                </a:lnTo>
                <a:lnTo>
                  <a:pt x="1467393" y="1592995"/>
                </a:lnTo>
                <a:lnTo>
                  <a:pt x="1499577" y="1560083"/>
                </a:lnTo>
                <a:lnTo>
                  <a:pt x="1530448" y="1526198"/>
                </a:lnTo>
                <a:lnTo>
                  <a:pt x="1559996" y="1491381"/>
                </a:lnTo>
                <a:lnTo>
                  <a:pt x="1588210" y="1455671"/>
                </a:lnTo>
                <a:lnTo>
                  <a:pt x="1615080" y="1419110"/>
                </a:lnTo>
                <a:lnTo>
                  <a:pt x="1640594" y="1381738"/>
                </a:lnTo>
                <a:lnTo>
                  <a:pt x="1664742" y="1343595"/>
                </a:lnTo>
                <a:lnTo>
                  <a:pt x="1687514" y="1304722"/>
                </a:lnTo>
                <a:lnTo>
                  <a:pt x="1708899" y="1265160"/>
                </a:lnTo>
                <a:lnTo>
                  <a:pt x="1728886" y="1224949"/>
                </a:lnTo>
                <a:lnTo>
                  <a:pt x="1747465" y="1184129"/>
                </a:lnTo>
                <a:lnTo>
                  <a:pt x="1764624" y="1142742"/>
                </a:lnTo>
                <a:lnTo>
                  <a:pt x="1780354" y="1100826"/>
                </a:lnTo>
                <a:lnTo>
                  <a:pt x="1794643" y="1058424"/>
                </a:lnTo>
                <a:lnTo>
                  <a:pt x="1807481" y="1015576"/>
                </a:lnTo>
                <a:lnTo>
                  <a:pt x="1818858" y="972321"/>
                </a:lnTo>
                <a:lnTo>
                  <a:pt x="1828762" y="928701"/>
                </a:lnTo>
                <a:lnTo>
                  <a:pt x="1837184" y="884756"/>
                </a:lnTo>
                <a:lnTo>
                  <a:pt x="1844112" y="840527"/>
                </a:lnTo>
                <a:lnTo>
                  <a:pt x="1849535" y="796054"/>
                </a:lnTo>
                <a:lnTo>
                  <a:pt x="1853444" y="751377"/>
                </a:lnTo>
                <a:lnTo>
                  <a:pt x="1855827" y="706537"/>
                </a:lnTo>
                <a:lnTo>
                  <a:pt x="1856674" y="661575"/>
                </a:lnTo>
                <a:lnTo>
                  <a:pt x="1855974" y="616531"/>
                </a:lnTo>
                <a:lnTo>
                  <a:pt x="1853716" y="571446"/>
                </a:lnTo>
                <a:lnTo>
                  <a:pt x="1849891" y="526360"/>
                </a:lnTo>
                <a:lnTo>
                  <a:pt x="1844487" y="481313"/>
                </a:lnTo>
                <a:lnTo>
                  <a:pt x="1837493" y="436347"/>
                </a:lnTo>
                <a:lnTo>
                  <a:pt x="1828899" y="391501"/>
                </a:lnTo>
                <a:lnTo>
                  <a:pt x="1818695" y="346816"/>
                </a:lnTo>
                <a:lnTo>
                  <a:pt x="1806869" y="302333"/>
                </a:lnTo>
                <a:lnTo>
                  <a:pt x="1793411" y="258092"/>
                </a:lnTo>
                <a:lnTo>
                  <a:pt x="1778311" y="214134"/>
                </a:lnTo>
                <a:lnTo>
                  <a:pt x="1761557" y="170499"/>
                </a:lnTo>
                <a:lnTo>
                  <a:pt x="1743139" y="127227"/>
                </a:lnTo>
                <a:lnTo>
                  <a:pt x="1723047" y="84360"/>
                </a:lnTo>
                <a:lnTo>
                  <a:pt x="1701270" y="41937"/>
                </a:lnTo>
                <a:lnTo>
                  <a:pt x="1677796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82013" y="3306510"/>
            <a:ext cx="1392554" cy="1478756"/>
          </a:xfrm>
          <a:custGeom>
            <a:avLst/>
            <a:gdLst/>
            <a:ahLst/>
            <a:cxnLst/>
            <a:rect l="l" t="t" r="r" b="b"/>
            <a:pathLst>
              <a:path w="1856739" h="1971675">
                <a:moveTo>
                  <a:pt x="1677796" y="0"/>
                </a:moveTo>
                <a:lnTo>
                  <a:pt x="1701270" y="41937"/>
                </a:lnTo>
                <a:lnTo>
                  <a:pt x="1723047" y="84360"/>
                </a:lnTo>
                <a:lnTo>
                  <a:pt x="1743139" y="127227"/>
                </a:lnTo>
                <a:lnTo>
                  <a:pt x="1761557" y="170499"/>
                </a:lnTo>
                <a:lnTo>
                  <a:pt x="1778311" y="214134"/>
                </a:lnTo>
                <a:lnTo>
                  <a:pt x="1793411" y="258092"/>
                </a:lnTo>
                <a:lnTo>
                  <a:pt x="1806869" y="302333"/>
                </a:lnTo>
                <a:lnTo>
                  <a:pt x="1818695" y="346816"/>
                </a:lnTo>
                <a:lnTo>
                  <a:pt x="1828899" y="391501"/>
                </a:lnTo>
                <a:lnTo>
                  <a:pt x="1837493" y="436347"/>
                </a:lnTo>
                <a:lnTo>
                  <a:pt x="1844487" y="481313"/>
                </a:lnTo>
                <a:lnTo>
                  <a:pt x="1849891" y="526360"/>
                </a:lnTo>
                <a:lnTo>
                  <a:pt x="1853716" y="571446"/>
                </a:lnTo>
                <a:lnTo>
                  <a:pt x="1855974" y="616531"/>
                </a:lnTo>
                <a:lnTo>
                  <a:pt x="1856674" y="661575"/>
                </a:lnTo>
                <a:lnTo>
                  <a:pt x="1855827" y="706537"/>
                </a:lnTo>
                <a:lnTo>
                  <a:pt x="1853444" y="751377"/>
                </a:lnTo>
                <a:lnTo>
                  <a:pt x="1849535" y="796054"/>
                </a:lnTo>
                <a:lnTo>
                  <a:pt x="1844112" y="840527"/>
                </a:lnTo>
                <a:lnTo>
                  <a:pt x="1837184" y="884756"/>
                </a:lnTo>
                <a:lnTo>
                  <a:pt x="1828762" y="928701"/>
                </a:lnTo>
                <a:lnTo>
                  <a:pt x="1818858" y="972321"/>
                </a:lnTo>
                <a:lnTo>
                  <a:pt x="1807481" y="1015576"/>
                </a:lnTo>
                <a:lnTo>
                  <a:pt x="1794643" y="1058424"/>
                </a:lnTo>
                <a:lnTo>
                  <a:pt x="1780354" y="1100826"/>
                </a:lnTo>
                <a:lnTo>
                  <a:pt x="1764624" y="1142742"/>
                </a:lnTo>
                <a:lnTo>
                  <a:pt x="1747465" y="1184129"/>
                </a:lnTo>
                <a:lnTo>
                  <a:pt x="1728886" y="1224949"/>
                </a:lnTo>
                <a:lnTo>
                  <a:pt x="1708899" y="1265160"/>
                </a:lnTo>
                <a:lnTo>
                  <a:pt x="1687514" y="1304722"/>
                </a:lnTo>
                <a:lnTo>
                  <a:pt x="1664742" y="1343595"/>
                </a:lnTo>
                <a:lnTo>
                  <a:pt x="1640594" y="1381738"/>
                </a:lnTo>
                <a:lnTo>
                  <a:pt x="1615080" y="1419110"/>
                </a:lnTo>
                <a:lnTo>
                  <a:pt x="1588210" y="1455671"/>
                </a:lnTo>
                <a:lnTo>
                  <a:pt x="1559996" y="1491381"/>
                </a:lnTo>
                <a:lnTo>
                  <a:pt x="1530448" y="1526198"/>
                </a:lnTo>
                <a:lnTo>
                  <a:pt x="1499577" y="1560083"/>
                </a:lnTo>
                <a:lnTo>
                  <a:pt x="1467393" y="1592995"/>
                </a:lnTo>
                <a:lnTo>
                  <a:pt x="1433907" y="1624894"/>
                </a:lnTo>
                <a:lnTo>
                  <a:pt x="1399130" y="1655738"/>
                </a:lnTo>
                <a:lnTo>
                  <a:pt x="1363072" y="1685488"/>
                </a:lnTo>
                <a:lnTo>
                  <a:pt x="1325744" y="1714103"/>
                </a:lnTo>
                <a:lnTo>
                  <a:pt x="1287156" y="1741542"/>
                </a:lnTo>
                <a:lnTo>
                  <a:pt x="1247320" y="1767765"/>
                </a:lnTo>
                <a:lnTo>
                  <a:pt x="1206245" y="1792732"/>
                </a:lnTo>
                <a:lnTo>
                  <a:pt x="1163381" y="1816671"/>
                </a:lnTo>
                <a:lnTo>
                  <a:pt x="1119842" y="1838899"/>
                </a:lnTo>
                <a:lnTo>
                  <a:pt x="1075677" y="1859413"/>
                </a:lnTo>
                <a:lnTo>
                  <a:pt x="1030936" y="1878211"/>
                </a:lnTo>
                <a:lnTo>
                  <a:pt x="985667" y="1895289"/>
                </a:lnTo>
                <a:lnTo>
                  <a:pt x="939920" y="1910646"/>
                </a:lnTo>
                <a:lnTo>
                  <a:pt x="893743" y="1924278"/>
                </a:lnTo>
                <a:lnTo>
                  <a:pt x="847186" y="1936184"/>
                </a:lnTo>
                <a:lnTo>
                  <a:pt x="800297" y="1946360"/>
                </a:lnTo>
                <a:lnTo>
                  <a:pt x="753126" y="1954805"/>
                </a:lnTo>
                <a:lnTo>
                  <a:pt x="705722" y="1961515"/>
                </a:lnTo>
                <a:lnTo>
                  <a:pt x="658133" y="1966488"/>
                </a:lnTo>
                <a:lnTo>
                  <a:pt x="610409" y="1969722"/>
                </a:lnTo>
                <a:lnTo>
                  <a:pt x="562599" y="1971213"/>
                </a:lnTo>
                <a:lnTo>
                  <a:pt x="514752" y="1970960"/>
                </a:lnTo>
                <a:lnTo>
                  <a:pt x="466916" y="1968960"/>
                </a:lnTo>
                <a:lnTo>
                  <a:pt x="419141" y="1965209"/>
                </a:lnTo>
                <a:lnTo>
                  <a:pt x="371477" y="1959707"/>
                </a:lnTo>
                <a:lnTo>
                  <a:pt x="323971" y="1952449"/>
                </a:lnTo>
                <a:lnTo>
                  <a:pt x="276673" y="1943434"/>
                </a:lnTo>
                <a:lnTo>
                  <a:pt x="229632" y="1932659"/>
                </a:lnTo>
                <a:lnTo>
                  <a:pt x="182898" y="1920122"/>
                </a:lnTo>
                <a:lnTo>
                  <a:pt x="136518" y="1905819"/>
                </a:lnTo>
                <a:lnTo>
                  <a:pt x="90542" y="1889749"/>
                </a:lnTo>
                <a:lnTo>
                  <a:pt x="45020" y="1871908"/>
                </a:lnTo>
                <a:lnTo>
                  <a:pt x="0" y="1852295"/>
                </a:lnTo>
                <a:lnTo>
                  <a:pt x="545719" y="660527"/>
                </a:lnTo>
                <a:lnTo>
                  <a:pt x="1677796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07984" y="2818830"/>
            <a:ext cx="983456" cy="1876901"/>
          </a:xfrm>
          <a:custGeom>
            <a:avLst/>
            <a:gdLst/>
            <a:ahLst/>
            <a:cxnLst/>
            <a:rect l="l" t="t" r="r" b="b"/>
            <a:pathLst>
              <a:path w="1311275" h="2502535">
                <a:moveTo>
                  <a:pt x="1311090" y="0"/>
                </a:moveTo>
                <a:lnTo>
                  <a:pt x="1261628" y="928"/>
                </a:lnTo>
                <a:lnTo>
                  <a:pt x="1212501" y="3697"/>
                </a:lnTo>
                <a:lnTo>
                  <a:pt x="1163751" y="8279"/>
                </a:lnTo>
                <a:lnTo>
                  <a:pt x="1115418" y="14649"/>
                </a:lnTo>
                <a:lnTo>
                  <a:pt x="1067544" y="22778"/>
                </a:lnTo>
                <a:lnTo>
                  <a:pt x="1020171" y="32641"/>
                </a:lnTo>
                <a:lnTo>
                  <a:pt x="973339" y="44212"/>
                </a:lnTo>
                <a:lnTo>
                  <a:pt x="927091" y="57463"/>
                </a:lnTo>
                <a:lnTo>
                  <a:pt x="881467" y="72369"/>
                </a:lnTo>
                <a:lnTo>
                  <a:pt x="836508" y="88902"/>
                </a:lnTo>
                <a:lnTo>
                  <a:pt x="792257" y="107036"/>
                </a:lnTo>
                <a:lnTo>
                  <a:pt x="748753" y="126744"/>
                </a:lnTo>
                <a:lnTo>
                  <a:pt x="706040" y="148001"/>
                </a:lnTo>
                <a:lnTo>
                  <a:pt x="664157" y="170778"/>
                </a:lnTo>
                <a:lnTo>
                  <a:pt x="623146" y="195051"/>
                </a:lnTo>
                <a:lnTo>
                  <a:pt x="583049" y="220792"/>
                </a:lnTo>
                <a:lnTo>
                  <a:pt x="543907" y="247975"/>
                </a:lnTo>
                <a:lnTo>
                  <a:pt x="505761" y="276573"/>
                </a:lnTo>
                <a:lnTo>
                  <a:pt x="468653" y="306559"/>
                </a:lnTo>
                <a:lnTo>
                  <a:pt x="432623" y="337908"/>
                </a:lnTo>
                <a:lnTo>
                  <a:pt x="397713" y="370592"/>
                </a:lnTo>
                <a:lnTo>
                  <a:pt x="363965" y="404585"/>
                </a:lnTo>
                <a:lnTo>
                  <a:pt x="331419" y="439861"/>
                </a:lnTo>
                <a:lnTo>
                  <a:pt x="300118" y="476392"/>
                </a:lnTo>
                <a:lnTo>
                  <a:pt x="270102" y="514153"/>
                </a:lnTo>
                <a:lnTo>
                  <a:pt x="241412" y="553117"/>
                </a:lnTo>
                <a:lnTo>
                  <a:pt x="214090" y="593257"/>
                </a:lnTo>
                <a:lnTo>
                  <a:pt x="188178" y="634546"/>
                </a:lnTo>
                <a:lnTo>
                  <a:pt x="163716" y="676959"/>
                </a:lnTo>
                <a:lnTo>
                  <a:pt x="140746" y="720468"/>
                </a:lnTo>
                <a:lnTo>
                  <a:pt x="119310" y="765048"/>
                </a:lnTo>
                <a:lnTo>
                  <a:pt x="100090" y="809101"/>
                </a:lnTo>
                <a:lnTo>
                  <a:pt x="82606" y="853470"/>
                </a:lnTo>
                <a:lnTo>
                  <a:pt x="66842" y="898114"/>
                </a:lnTo>
                <a:lnTo>
                  <a:pt x="52785" y="942996"/>
                </a:lnTo>
                <a:lnTo>
                  <a:pt x="40419" y="988074"/>
                </a:lnTo>
                <a:lnTo>
                  <a:pt x="29731" y="1033311"/>
                </a:lnTo>
                <a:lnTo>
                  <a:pt x="20705" y="1078667"/>
                </a:lnTo>
                <a:lnTo>
                  <a:pt x="13326" y="1124103"/>
                </a:lnTo>
                <a:lnTo>
                  <a:pt x="7581" y="1169579"/>
                </a:lnTo>
                <a:lnTo>
                  <a:pt x="3455" y="1215056"/>
                </a:lnTo>
                <a:lnTo>
                  <a:pt x="932" y="1260496"/>
                </a:lnTo>
                <a:lnTo>
                  <a:pt x="0" y="1305858"/>
                </a:lnTo>
                <a:lnTo>
                  <a:pt x="641" y="1351103"/>
                </a:lnTo>
                <a:lnTo>
                  <a:pt x="2844" y="1396193"/>
                </a:lnTo>
                <a:lnTo>
                  <a:pt x="6591" y="1441087"/>
                </a:lnTo>
                <a:lnTo>
                  <a:pt x="11870" y="1485748"/>
                </a:lnTo>
                <a:lnTo>
                  <a:pt x="18666" y="1530134"/>
                </a:lnTo>
                <a:lnTo>
                  <a:pt x="26963" y="1574208"/>
                </a:lnTo>
                <a:lnTo>
                  <a:pt x="36748" y="1617930"/>
                </a:lnTo>
                <a:lnTo>
                  <a:pt x="48005" y="1661261"/>
                </a:lnTo>
                <a:lnTo>
                  <a:pt x="60720" y="1704160"/>
                </a:lnTo>
                <a:lnTo>
                  <a:pt x="74879" y="1746591"/>
                </a:lnTo>
                <a:lnTo>
                  <a:pt x="90467" y="1788512"/>
                </a:lnTo>
                <a:lnTo>
                  <a:pt x="107469" y="1829884"/>
                </a:lnTo>
                <a:lnTo>
                  <a:pt x="125871" y="1870670"/>
                </a:lnTo>
                <a:lnTo>
                  <a:pt x="145658" y="1910828"/>
                </a:lnTo>
                <a:lnTo>
                  <a:pt x="166815" y="1950320"/>
                </a:lnTo>
                <a:lnTo>
                  <a:pt x="189329" y="1989107"/>
                </a:lnTo>
                <a:lnTo>
                  <a:pt x="213184" y="2027149"/>
                </a:lnTo>
                <a:lnTo>
                  <a:pt x="238365" y="2064408"/>
                </a:lnTo>
                <a:lnTo>
                  <a:pt x="264859" y="2100843"/>
                </a:lnTo>
                <a:lnTo>
                  <a:pt x="292650" y="2136417"/>
                </a:lnTo>
                <a:lnTo>
                  <a:pt x="321724" y="2171088"/>
                </a:lnTo>
                <a:lnTo>
                  <a:pt x="352067" y="2204819"/>
                </a:lnTo>
                <a:lnTo>
                  <a:pt x="383663" y="2237569"/>
                </a:lnTo>
                <a:lnTo>
                  <a:pt x="416498" y="2269301"/>
                </a:lnTo>
                <a:lnTo>
                  <a:pt x="450558" y="2299973"/>
                </a:lnTo>
                <a:lnTo>
                  <a:pt x="485828" y="2329548"/>
                </a:lnTo>
                <a:lnTo>
                  <a:pt x="522294" y="2357986"/>
                </a:lnTo>
                <a:lnTo>
                  <a:pt x="559940" y="2385247"/>
                </a:lnTo>
                <a:lnTo>
                  <a:pt x="598752" y="2411293"/>
                </a:lnTo>
                <a:lnTo>
                  <a:pt x="638716" y="2436084"/>
                </a:lnTo>
                <a:lnTo>
                  <a:pt x="679817" y="2459580"/>
                </a:lnTo>
                <a:lnTo>
                  <a:pt x="722040" y="2481744"/>
                </a:lnTo>
                <a:lnTo>
                  <a:pt x="765371" y="2502535"/>
                </a:lnTo>
                <a:lnTo>
                  <a:pt x="1311090" y="1310767"/>
                </a:lnTo>
                <a:lnTo>
                  <a:pt x="1311090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2373" y="2637329"/>
            <a:ext cx="983456" cy="1876901"/>
          </a:xfrm>
          <a:custGeom>
            <a:avLst/>
            <a:gdLst/>
            <a:ahLst/>
            <a:cxnLst/>
            <a:rect l="l" t="t" r="r" b="b"/>
            <a:pathLst>
              <a:path w="1311275" h="2502535">
                <a:moveTo>
                  <a:pt x="765371" y="2502535"/>
                </a:moveTo>
                <a:lnTo>
                  <a:pt x="722040" y="2481744"/>
                </a:lnTo>
                <a:lnTo>
                  <a:pt x="679817" y="2459580"/>
                </a:lnTo>
                <a:lnTo>
                  <a:pt x="638716" y="2436084"/>
                </a:lnTo>
                <a:lnTo>
                  <a:pt x="598752" y="2411293"/>
                </a:lnTo>
                <a:lnTo>
                  <a:pt x="559940" y="2385247"/>
                </a:lnTo>
                <a:lnTo>
                  <a:pt x="522294" y="2357986"/>
                </a:lnTo>
                <a:lnTo>
                  <a:pt x="485828" y="2329548"/>
                </a:lnTo>
                <a:lnTo>
                  <a:pt x="450558" y="2299973"/>
                </a:lnTo>
                <a:lnTo>
                  <a:pt x="416498" y="2269301"/>
                </a:lnTo>
                <a:lnTo>
                  <a:pt x="383663" y="2237569"/>
                </a:lnTo>
                <a:lnTo>
                  <a:pt x="352067" y="2204819"/>
                </a:lnTo>
                <a:lnTo>
                  <a:pt x="321724" y="2171088"/>
                </a:lnTo>
                <a:lnTo>
                  <a:pt x="292650" y="2136417"/>
                </a:lnTo>
                <a:lnTo>
                  <a:pt x="264859" y="2100843"/>
                </a:lnTo>
                <a:lnTo>
                  <a:pt x="238365" y="2064408"/>
                </a:lnTo>
                <a:lnTo>
                  <a:pt x="213184" y="2027149"/>
                </a:lnTo>
                <a:lnTo>
                  <a:pt x="189329" y="1989107"/>
                </a:lnTo>
                <a:lnTo>
                  <a:pt x="166815" y="1950320"/>
                </a:lnTo>
                <a:lnTo>
                  <a:pt x="145658" y="1910828"/>
                </a:lnTo>
                <a:lnTo>
                  <a:pt x="125871" y="1870670"/>
                </a:lnTo>
                <a:lnTo>
                  <a:pt x="107469" y="1829884"/>
                </a:lnTo>
                <a:lnTo>
                  <a:pt x="90467" y="1788512"/>
                </a:lnTo>
                <a:lnTo>
                  <a:pt x="74879" y="1746591"/>
                </a:lnTo>
                <a:lnTo>
                  <a:pt x="60720" y="1704160"/>
                </a:lnTo>
                <a:lnTo>
                  <a:pt x="48005" y="1661261"/>
                </a:lnTo>
                <a:lnTo>
                  <a:pt x="36748" y="1617930"/>
                </a:lnTo>
                <a:lnTo>
                  <a:pt x="26963" y="1574208"/>
                </a:lnTo>
                <a:lnTo>
                  <a:pt x="18666" y="1530134"/>
                </a:lnTo>
                <a:lnTo>
                  <a:pt x="11870" y="1485748"/>
                </a:lnTo>
                <a:lnTo>
                  <a:pt x="6591" y="1441087"/>
                </a:lnTo>
                <a:lnTo>
                  <a:pt x="2844" y="1396193"/>
                </a:lnTo>
                <a:lnTo>
                  <a:pt x="641" y="1351103"/>
                </a:lnTo>
                <a:lnTo>
                  <a:pt x="0" y="1305858"/>
                </a:lnTo>
                <a:lnTo>
                  <a:pt x="932" y="1260496"/>
                </a:lnTo>
                <a:lnTo>
                  <a:pt x="3455" y="1215056"/>
                </a:lnTo>
                <a:lnTo>
                  <a:pt x="7581" y="1169579"/>
                </a:lnTo>
                <a:lnTo>
                  <a:pt x="13326" y="1124103"/>
                </a:lnTo>
                <a:lnTo>
                  <a:pt x="20705" y="1078667"/>
                </a:lnTo>
                <a:lnTo>
                  <a:pt x="29731" y="1033311"/>
                </a:lnTo>
                <a:lnTo>
                  <a:pt x="40419" y="988074"/>
                </a:lnTo>
                <a:lnTo>
                  <a:pt x="52785" y="942996"/>
                </a:lnTo>
                <a:lnTo>
                  <a:pt x="66842" y="898114"/>
                </a:lnTo>
                <a:lnTo>
                  <a:pt x="82606" y="853470"/>
                </a:lnTo>
                <a:lnTo>
                  <a:pt x="100090" y="809101"/>
                </a:lnTo>
                <a:lnTo>
                  <a:pt x="119310" y="765048"/>
                </a:lnTo>
                <a:lnTo>
                  <a:pt x="140746" y="720468"/>
                </a:lnTo>
                <a:lnTo>
                  <a:pt x="163716" y="676959"/>
                </a:lnTo>
                <a:lnTo>
                  <a:pt x="188178" y="634546"/>
                </a:lnTo>
                <a:lnTo>
                  <a:pt x="214090" y="593257"/>
                </a:lnTo>
                <a:lnTo>
                  <a:pt x="241412" y="553117"/>
                </a:lnTo>
                <a:lnTo>
                  <a:pt x="270102" y="514153"/>
                </a:lnTo>
                <a:lnTo>
                  <a:pt x="300118" y="476392"/>
                </a:lnTo>
                <a:lnTo>
                  <a:pt x="331419" y="439861"/>
                </a:lnTo>
                <a:lnTo>
                  <a:pt x="363965" y="404585"/>
                </a:lnTo>
                <a:lnTo>
                  <a:pt x="397713" y="370592"/>
                </a:lnTo>
                <a:lnTo>
                  <a:pt x="432623" y="337908"/>
                </a:lnTo>
                <a:lnTo>
                  <a:pt x="468653" y="306559"/>
                </a:lnTo>
                <a:lnTo>
                  <a:pt x="505761" y="276573"/>
                </a:lnTo>
                <a:lnTo>
                  <a:pt x="543907" y="247975"/>
                </a:lnTo>
                <a:lnTo>
                  <a:pt x="583049" y="220792"/>
                </a:lnTo>
                <a:lnTo>
                  <a:pt x="623146" y="195051"/>
                </a:lnTo>
                <a:lnTo>
                  <a:pt x="664157" y="170778"/>
                </a:lnTo>
                <a:lnTo>
                  <a:pt x="706040" y="148001"/>
                </a:lnTo>
                <a:lnTo>
                  <a:pt x="748753" y="126744"/>
                </a:lnTo>
                <a:lnTo>
                  <a:pt x="792257" y="107036"/>
                </a:lnTo>
                <a:lnTo>
                  <a:pt x="836508" y="88902"/>
                </a:lnTo>
                <a:lnTo>
                  <a:pt x="881467" y="72369"/>
                </a:lnTo>
                <a:lnTo>
                  <a:pt x="927091" y="57463"/>
                </a:lnTo>
                <a:lnTo>
                  <a:pt x="973339" y="44212"/>
                </a:lnTo>
                <a:lnTo>
                  <a:pt x="1020171" y="32641"/>
                </a:lnTo>
                <a:lnTo>
                  <a:pt x="1067544" y="22778"/>
                </a:lnTo>
                <a:lnTo>
                  <a:pt x="1115418" y="14649"/>
                </a:lnTo>
                <a:lnTo>
                  <a:pt x="1163751" y="8279"/>
                </a:lnTo>
                <a:lnTo>
                  <a:pt x="1212501" y="3697"/>
                </a:lnTo>
                <a:lnTo>
                  <a:pt x="1261628" y="928"/>
                </a:lnTo>
                <a:lnTo>
                  <a:pt x="1311090" y="0"/>
                </a:lnTo>
                <a:lnTo>
                  <a:pt x="1311090" y="1310767"/>
                </a:lnTo>
                <a:lnTo>
                  <a:pt x="765371" y="250253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09012" y="3244406"/>
            <a:ext cx="1501140" cy="84122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95363" defTabSz="685800">
              <a:spcBef>
                <a:spcPts val="79"/>
              </a:spcBef>
              <a:defRPr/>
            </a:pPr>
            <a:r>
              <a:rPr sz="1050" b="1" spc="-4" dirty="0">
                <a:solidFill>
                  <a:srgbClr val="404040"/>
                </a:solidFill>
                <a:latin typeface="Calibri"/>
                <a:cs typeface="Calibri"/>
              </a:rPr>
              <a:t>16,59%</a:t>
            </a:r>
            <a:endParaRPr sz="10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26"/>
              </a:spcBef>
              <a:defRPr/>
            </a:pPr>
            <a:endParaRPr sz="1088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525" defTabSz="685800">
              <a:defRPr/>
            </a:pPr>
            <a:r>
              <a:rPr sz="1050" b="1" spc="-4" dirty="0">
                <a:solidFill>
                  <a:srgbClr val="404040"/>
                </a:solidFill>
                <a:latin typeface="Calibri"/>
                <a:cs typeface="Calibri"/>
              </a:rPr>
              <a:t>43,17%</a:t>
            </a:r>
            <a:endParaRPr sz="10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23"/>
              </a:spcBef>
              <a:defRPr/>
            </a:pPr>
            <a:endParaRPr sz="1163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810" algn="r" defTabSz="685800">
              <a:defRPr/>
            </a:pPr>
            <a:r>
              <a:rPr sz="1050" b="1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sz="1050" b="1" spc="-8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1050" b="1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050" b="1" spc="-8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1050" b="1" dirty="0">
                <a:solidFill>
                  <a:srgbClr val="404040"/>
                </a:solidFill>
                <a:latin typeface="Calibri"/>
                <a:cs typeface="Calibri"/>
              </a:rPr>
              <a:t>4%</a:t>
            </a:r>
            <a:endParaRPr sz="10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33918" y="5324665"/>
            <a:ext cx="73343" cy="74295"/>
          </a:xfrm>
          <a:custGeom>
            <a:avLst/>
            <a:gdLst/>
            <a:ahLst/>
            <a:cxnLst/>
            <a:rect l="l" t="t" r="r" b="b"/>
            <a:pathLst>
              <a:path w="97790" h="99060">
                <a:moveTo>
                  <a:pt x="0" y="99060"/>
                </a:moveTo>
                <a:lnTo>
                  <a:pt x="97536" y="99060"/>
                </a:lnTo>
                <a:lnTo>
                  <a:pt x="97536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33918" y="5324665"/>
            <a:ext cx="73343" cy="74295"/>
          </a:xfrm>
          <a:custGeom>
            <a:avLst/>
            <a:gdLst/>
            <a:ahLst/>
            <a:cxnLst/>
            <a:rect l="l" t="t" r="r" b="b"/>
            <a:pathLst>
              <a:path w="97790" h="99060">
                <a:moveTo>
                  <a:pt x="0" y="99060"/>
                </a:moveTo>
                <a:lnTo>
                  <a:pt x="97536" y="99060"/>
                </a:lnTo>
                <a:lnTo>
                  <a:pt x="97536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33918" y="5506403"/>
            <a:ext cx="73343" cy="74295"/>
          </a:xfrm>
          <a:custGeom>
            <a:avLst/>
            <a:gdLst/>
            <a:ahLst/>
            <a:cxnLst/>
            <a:rect l="l" t="t" r="r" b="b"/>
            <a:pathLst>
              <a:path w="97790" h="99060">
                <a:moveTo>
                  <a:pt x="0" y="99059"/>
                </a:moveTo>
                <a:lnTo>
                  <a:pt x="97536" y="99059"/>
                </a:lnTo>
                <a:lnTo>
                  <a:pt x="97536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33918" y="5506403"/>
            <a:ext cx="73343" cy="74295"/>
          </a:xfrm>
          <a:custGeom>
            <a:avLst/>
            <a:gdLst/>
            <a:ahLst/>
            <a:cxnLst/>
            <a:rect l="l" t="t" r="r" b="b"/>
            <a:pathLst>
              <a:path w="97790" h="99060">
                <a:moveTo>
                  <a:pt x="0" y="99059"/>
                </a:moveTo>
                <a:lnTo>
                  <a:pt x="97536" y="99059"/>
                </a:lnTo>
                <a:lnTo>
                  <a:pt x="97536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33918" y="5688139"/>
            <a:ext cx="73343" cy="74295"/>
          </a:xfrm>
          <a:custGeom>
            <a:avLst/>
            <a:gdLst/>
            <a:ahLst/>
            <a:cxnLst/>
            <a:rect l="l" t="t" r="r" b="b"/>
            <a:pathLst>
              <a:path w="97790" h="99059">
                <a:moveTo>
                  <a:pt x="0" y="99059"/>
                </a:moveTo>
                <a:lnTo>
                  <a:pt x="97536" y="99059"/>
                </a:lnTo>
                <a:lnTo>
                  <a:pt x="97536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33918" y="5688139"/>
            <a:ext cx="73343" cy="74295"/>
          </a:xfrm>
          <a:custGeom>
            <a:avLst/>
            <a:gdLst/>
            <a:ahLst/>
            <a:cxnLst/>
            <a:rect l="l" t="t" r="r" b="b"/>
            <a:pathLst>
              <a:path w="97790" h="99059">
                <a:moveTo>
                  <a:pt x="0" y="99059"/>
                </a:moveTo>
                <a:lnTo>
                  <a:pt x="97536" y="99059"/>
                </a:lnTo>
                <a:lnTo>
                  <a:pt x="97536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31263" y="5236652"/>
            <a:ext cx="2087880" cy="567302"/>
          </a:xfrm>
          <a:prstGeom prst="rect">
            <a:avLst/>
          </a:prstGeom>
        </p:spPr>
        <p:txBody>
          <a:bodyPr vert="horz" wrap="square" lIns="0" tIns="30956" rIns="0" bIns="0" rtlCol="0">
            <a:spAutoFit/>
          </a:bodyPr>
          <a:lstStyle/>
          <a:p>
            <a:pPr marL="9525" defTabSz="685800">
              <a:spcBef>
                <a:spcPts val="244"/>
              </a:spcBef>
              <a:defRPr/>
            </a:pPr>
            <a:r>
              <a:rPr sz="1050" b="1" spc="-4" dirty="0">
                <a:solidFill>
                  <a:prstClr val="black"/>
                </a:solidFill>
                <a:latin typeface="Calibri"/>
                <a:cs typeface="Calibri"/>
              </a:rPr>
              <a:t>Atenção Básica</a:t>
            </a:r>
            <a:endParaRPr sz="1050">
              <a:solidFill>
                <a:prstClr val="black"/>
              </a:solidFill>
              <a:latin typeface="Calibri"/>
              <a:cs typeface="Calibri"/>
            </a:endParaRPr>
          </a:p>
          <a:p>
            <a:pPr marL="9525" defTabSz="685800">
              <a:spcBef>
                <a:spcPts val="169"/>
              </a:spcBef>
              <a:defRPr/>
            </a:pPr>
            <a:r>
              <a:rPr sz="1050" b="1" spc="-4" dirty="0">
                <a:solidFill>
                  <a:prstClr val="black"/>
                </a:solidFill>
                <a:latin typeface="Calibri"/>
                <a:cs typeface="Calibri"/>
              </a:rPr>
              <a:t>Assistência Hospitalar </a:t>
            </a:r>
            <a:r>
              <a:rPr sz="1050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050" b="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050" b="1" spc="-4" dirty="0">
                <a:solidFill>
                  <a:prstClr val="black"/>
                </a:solidFill>
                <a:latin typeface="Calibri"/>
                <a:cs typeface="Calibri"/>
              </a:rPr>
              <a:t>Ambulatorial</a:t>
            </a:r>
            <a:endParaRPr sz="1050">
              <a:solidFill>
                <a:prstClr val="black"/>
              </a:solidFill>
              <a:latin typeface="Calibri"/>
              <a:cs typeface="Calibri"/>
            </a:endParaRPr>
          </a:p>
          <a:p>
            <a:pPr marL="9525" defTabSz="685800">
              <a:spcBef>
                <a:spcPts val="172"/>
              </a:spcBef>
              <a:defRPr/>
            </a:pPr>
            <a:r>
              <a:rPr sz="1050" b="1" spc="-4" dirty="0">
                <a:solidFill>
                  <a:prstClr val="black"/>
                </a:solidFill>
                <a:latin typeface="Calibri"/>
                <a:cs typeface="Calibri"/>
              </a:rPr>
              <a:t>outros</a:t>
            </a:r>
            <a:endParaRPr sz="105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929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268" y="533845"/>
            <a:ext cx="8520947" cy="84009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69" y="1711644"/>
            <a:ext cx="8872454" cy="4328287"/>
          </a:xfrm>
        </p:spPr>
        <p:txBody>
          <a:bodyPr>
            <a:noAutofit/>
          </a:bodyPr>
          <a:lstStyle/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SUS, APS </a:t>
            </a:r>
            <a:r>
              <a:rPr lang="pt-BR" sz="2400" b="1" dirty="0"/>
              <a:t>e os </a:t>
            </a:r>
            <a:r>
              <a:rPr lang="pt-BR" sz="2400" b="1" dirty="0" smtClean="0"/>
              <a:t>Princípios da Gestão SAPS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APS </a:t>
            </a:r>
            <a:r>
              <a:rPr lang="pt-BR" sz="2400" b="1" dirty="0"/>
              <a:t>e os Desafios do SUS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Financiamento atual da APS 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Tendências do Financiamento da APS (OCDE)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O Novo Financiamento Federal a APS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6. </a:t>
            </a:r>
            <a:r>
              <a:rPr lang="pt-BR" sz="2400" b="1" dirty="0"/>
              <a:t>Transição de modelos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7. </a:t>
            </a:r>
            <a:r>
              <a:rPr lang="pt-BR" sz="2400" b="1" dirty="0"/>
              <a:t>Orçamento até 2020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8. </a:t>
            </a:r>
            <a:r>
              <a:rPr lang="pt-BR" sz="2400" b="1" dirty="0"/>
              <a:t>Perspectivas Imediatas e de Curto </a:t>
            </a:r>
            <a:r>
              <a:rPr lang="pt-BR" sz="2400" b="1" dirty="0" smtClean="0"/>
              <a:t>Prazo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t-BR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31FFF7-E74D-4991-A462-6113AF1D0853}"/>
              </a:ext>
            </a:extLst>
          </p:cNvPr>
          <p:cNvSpPr/>
          <p:nvPr/>
        </p:nvSpPr>
        <p:spPr>
          <a:xfrm>
            <a:off x="155184" y="2872623"/>
            <a:ext cx="8640960" cy="53410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6" tIns="23817" rIns="47636" bIns="238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38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915784" y="41289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15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8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028" y="337503"/>
            <a:ext cx="8505945" cy="103443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pt-BR" alt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  <a:sym typeface="Calibri" charset="0"/>
              </a:rPr>
              <a:t>Principais critérios atuais de alocação do repasse federal em APS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  <a:cs typeface="Calibri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350567" y="1288114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3">
            <a:extLst>
              <a:ext uri="{FF2B5EF4-FFF2-40B4-BE49-F238E27FC236}">
                <a16:creationId xmlns:a16="http://schemas.microsoft.com/office/drawing/2014/main" id="{F3312DC7-4F53-47D4-A50F-926A730B6184}"/>
              </a:ext>
            </a:extLst>
          </p:cNvPr>
          <p:cNvGrpSpPr/>
          <p:nvPr/>
        </p:nvGrpSpPr>
        <p:grpSpPr>
          <a:xfrm>
            <a:off x="184012" y="1538790"/>
            <a:ext cx="8843483" cy="5024221"/>
            <a:chOff x="2423801" y="2529058"/>
            <a:chExt cx="4533743" cy="2476319"/>
          </a:xfrm>
        </p:grpSpPr>
        <p:sp>
          <p:nvSpPr>
            <p:cNvPr id="30" name="CaixaDeTexto 29"/>
            <p:cNvSpPr txBox="1"/>
            <p:nvPr/>
          </p:nvSpPr>
          <p:spPr>
            <a:xfrm>
              <a:off x="2423801" y="4881682"/>
              <a:ext cx="1920682" cy="123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3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Fonte: Plano de uso/orçamento CGFAP/DESF, 2019</a:t>
              </a:r>
            </a:p>
          </p:txBody>
        </p:sp>
        <p:graphicFrame>
          <p:nvGraphicFramePr>
            <p:cNvPr id="31" name="Diagram 4"/>
            <p:cNvGraphicFramePr/>
            <p:nvPr>
              <p:extLst/>
            </p:nvPr>
          </p:nvGraphicFramePr>
          <p:xfrm>
            <a:off x="3277206" y="2551746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32" name="Diagram 5"/>
            <p:cNvGraphicFramePr/>
            <p:nvPr>
              <p:extLst/>
            </p:nvPr>
          </p:nvGraphicFramePr>
          <p:xfrm>
            <a:off x="4044879" y="2544951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33" name="Diagram 6"/>
            <p:cNvGraphicFramePr/>
            <p:nvPr>
              <p:extLst/>
            </p:nvPr>
          </p:nvGraphicFramePr>
          <p:xfrm>
            <a:off x="4850867" y="2544951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34" name="Diagram 7"/>
            <p:cNvGraphicFramePr/>
            <p:nvPr>
              <p:extLst/>
            </p:nvPr>
          </p:nvGraphicFramePr>
          <p:xfrm>
            <a:off x="5640039" y="2529058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aphicFrame>
          <p:nvGraphicFramePr>
            <p:cNvPr id="35" name="Diagram 8"/>
            <p:cNvGraphicFramePr/>
            <p:nvPr>
              <p:extLst/>
            </p:nvPr>
          </p:nvGraphicFramePr>
          <p:xfrm>
            <a:off x="6277301" y="2529058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36" name="Rectangle 9"/>
            <p:cNvSpPr/>
            <p:nvPr/>
          </p:nvSpPr>
          <p:spPr>
            <a:xfrm>
              <a:off x="5640037" y="2694175"/>
              <a:ext cx="1317504" cy="329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75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Pagamento para provimento</a:t>
              </a:r>
            </a:p>
          </p:txBody>
        </p:sp>
        <p:sp>
          <p:nvSpPr>
            <p:cNvPr id="37" name="Right Arrow 10"/>
            <p:cNvSpPr/>
            <p:nvPr/>
          </p:nvSpPr>
          <p:spPr>
            <a:xfrm>
              <a:off x="2424157" y="2582375"/>
              <a:ext cx="852433" cy="556691"/>
            </a:xfrm>
            <a:prstGeom prst="rightArrow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1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Critérios de alocação</a:t>
              </a:r>
            </a:p>
          </p:txBody>
        </p:sp>
        <p:sp>
          <p:nvSpPr>
            <p:cNvPr id="38" name="Right Arrow 11"/>
            <p:cNvSpPr/>
            <p:nvPr/>
          </p:nvSpPr>
          <p:spPr>
            <a:xfrm>
              <a:off x="2423802" y="3137417"/>
              <a:ext cx="852433" cy="556691"/>
            </a:xfrm>
            <a:prstGeom prst="rightArrow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1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Exemplos de programas</a:t>
              </a:r>
            </a:p>
          </p:txBody>
        </p:sp>
        <p:sp>
          <p:nvSpPr>
            <p:cNvPr id="39" name="Right Arrow 12"/>
            <p:cNvSpPr/>
            <p:nvPr/>
          </p:nvSpPr>
          <p:spPr>
            <a:xfrm>
              <a:off x="2424772" y="3701126"/>
              <a:ext cx="852433" cy="556691"/>
            </a:xfrm>
            <a:prstGeom prst="rightArrow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1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Valor anual </a:t>
              </a:r>
            </a:p>
          </p:txBody>
        </p:sp>
        <p:sp>
          <p:nvSpPr>
            <p:cNvPr id="40" name="Right Arrow 13"/>
            <p:cNvSpPr/>
            <p:nvPr/>
          </p:nvSpPr>
          <p:spPr>
            <a:xfrm>
              <a:off x="2424772" y="4261324"/>
              <a:ext cx="852433" cy="556691"/>
            </a:xfrm>
            <a:prstGeom prst="rightArrow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1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 do orçamento </a:t>
              </a:r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893889" y="8861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16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268" y="533845"/>
            <a:ext cx="8520947" cy="84009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69" y="1711644"/>
            <a:ext cx="8872454" cy="4328287"/>
          </a:xfrm>
        </p:spPr>
        <p:txBody>
          <a:bodyPr>
            <a:noAutofit/>
          </a:bodyPr>
          <a:lstStyle/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SUS, APS </a:t>
            </a:r>
            <a:r>
              <a:rPr lang="pt-BR" sz="2400" b="1" dirty="0"/>
              <a:t>e os </a:t>
            </a:r>
            <a:r>
              <a:rPr lang="pt-BR" sz="2400" b="1" dirty="0" smtClean="0"/>
              <a:t>Princípios da Gestão SAPS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APS </a:t>
            </a:r>
            <a:r>
              <a:rPr lang="pt-BR" sz="2400" b="1" dirty="0"/>
              <a:t>e os Desafios do SUS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Financiamento atual da APS 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Tendências do Financiamento da APS (OCDE)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O Novo Financiamento Federal a APS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6. </a:t>
            </a:r>
            <a:r>
              <a:rPr lang="pt-BR" sz="2400" b="1" dirty="0"/>
              <a:t>Transição de modelos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7. </a:t>
            </a:r>
            <a:r>
              <a:rPr lang="pt-BR" sz="2400" b="1" dirty="0"/>
              <a:t>Orçamento até 2020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8. </a:t>
            </a:r>
            <a:r>
              <a:rPr lang="pt-BR" sz="2400" b="1" dirty="0"/>
              <a:t>Perspectivas Imediatas e de Curto </a:t>
            </a:r>
            <a:r>
              <a:rPr lang="pt-BR" sz="2400" b="1" dirty="0" smtClean="0"/>
              <a:t>Prazo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t-BR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31FFF7-E74D-4991-A462-6113AF1D0853}"/>
              </a:ext>
            </a:extLst>
          </p:cNvPr>
          <p:cNvSpPr/>
          <p:nvPr/>
        </p:nvSpPr>
        <p:spPr>
          <a:xfrm>
            <a:off x="155184" y="3454513"/>
            <a:ext cx="8640960" cy="53410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6" tIns="23817" rIns="47636" bIns="238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38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915784" y="41289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17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"/>
          <p:cNvSpPr txBox="1">
            <a:spLocks noChangeArrowheads="1"/>
          </p:cNvSpPr>
          <p:nvPr/>
        </p:nvSpPr>
        <p:spPr bwMode="auto">
          <a:xfrm>
            <a:off x="259862" y="6127339"/>
            <a:ext cx="45865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1100" dirty="0"/>
              <a:t>OECD Health System Characteristics Survey and Secretariat’s estimates, 2014</a:t>
            </a:r>
            <a:endParaRPr lang="pt-BR" altLang="pt-BR" sz="1100" dirty="0"/>
          </a:p>
        </p:txBody>
      </p:sp>
      <p:sp>
        <p:nvSpPr>
          <p:cNvPr id="49" name="Rectangle 1"/>
          <p:cNvSpPr>
            <a:spLocks noGrp="1" noChangeArrowheads="1"/>
          </p:cNvSpPr>
          <p:nvPr>
            <p:ph type="title"/>
          </p:nvPr>
        </p:nvSpPr>
        <p:spPr>
          <a:xfrm>
            <a:off x="350566" y="309282"/>
            <a:ext cx="8391053" cy="646331"/>
          </a:xfr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  <a:sym typeface="Arial" panose="020B0604020202020204" pitchFamily="34" charset="0"/>
              </a:rPr>
              <a:t>Financiamento da APS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  <a:sym typeface="Arial" panose="020B0604020202020204" pitchFamily="34" charset="0"/>
              </a:rPr>
              <a:t>(países da OCDE)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+mn-lt"/>
              <a:cs typeface="Calibri"/>
              <a:sym typeface="Arial" panose="020B0604020202020204" pitchFamily="34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251520" y="1153994"/>
            <a:ext cx="8496944" cy="4855728"/>
            <a:chOff x="251520" y="986946"/>
            <a:chExt cx="8496944" cy="4855728"/>
          </a:xfrm>
        </p:grpSpPr>
        <p:grpSp>
          <p:nvGrpSpPr>
            <p:cNvPr id="15362" name="Grupo 5"/>
            <p:cNvGrpSpPr>
              <a:grpSpLocks/>
            </p:cNvGrpSpPr>
            <p:nvPr/>
          </p:nvGrpSpPr>
          <p:grpSpPr bwMode="auto">
            <a:xfrm>
              <a:off x="259193" y="4566817"/>
              <a:ext cx="2580663" cy="505381"/>
              <a:chOff x="3286" y="9856"/>
              <a:chExt cx="3203971" cy="1036800"/>
            </a:xfrm>
            <a:solidFill>
              <a:schemeClr val="tx2"/>
            </a:solidFill>
          </p:grpSpPr>
          <p:sp>
            <p:nvSpPr>
              <p:cNvPr id="7" name="Retângulo 6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etângulo 7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0688" tIns="97536" rIns="170688" bIns="97536" spcCol="1270" anchor="ctr"/>
              <a:lstStyle/>
              <a:p>
                <a:pPr algn="ctr" defTabSz="106683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800" b="1" dirty="0"/>
                  <a:t>Países</a:t>
                </a:r>
              </a:p>
            </p:txBody>
          </p:sp>
        </p:grpSp>
        <p:grpSp>
          <p:nvGrpSpPr>
            <p:cNvPr id="15363" name="Grupo 8"/>
            <p:cNvGrpSpPr>
              <a:grpSpLocks/>
            </p:cNvGrpSpPr>
            <p:nvPr/>
          </p:nvGrpSpPr>
          <p:grpSpPr bwMode="auto">
            <a:xfrm>
              <a:off x="251520" y="5072196"/>
              <a:ext cx="2580663" cy="770478"/>
              <a:chOff x="3286" y="1046656"/>
              <a:chExt cx="3203971" cy="1581120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etângulo 10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8016" tIns="128016" rIns="170688" bIns="192024"/>
              <a:lstStyle>
                <a:lvl1pPr marL="342900" indent="-3429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2286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lvl="1" algn="ctr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 algn="ctr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 algn="ctr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64" name="CaixaDeTexto 2"/>
            <p:cNvSpPr txBox="1">
              <a:spLocks noChangeArrowheads="1"/>
            </p:cNvSpPr>
            <p:nvPr/>
          </p:nvSpPr>
          <p:spPr bwMode="auto">
            <a:xfrm>
              <a:off x="259191" y="5192180"/>
              <a:ext cx="25729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t-BR" altLang="pt-BR" sz="1600" dirty="0"/>
                <a:t>Dinamarca, </a:t>
              </a:r>
              <a:r>
                <a:rPr lang="pt-BR" altLang="pt-BR" sz="1600" b="1" dirty="0"/>
                <a:t>Reino Unido</a:t>
              </a:r>
              <a:r>
                <a:rPr lang="pt-BR" altLang="pt-BR" sz="1600" dirty="0"/>
                <a:t>; México, Portugal, </a:t>
              </a:r>
              <a:r>
                <a:rPr lang="pt-BR" altLang="pt-BR" sz="1600" dirty="0" smtClean="0"/>
                <a:t>Espanha.</a:t>
              </a:r>
              <a:endParaRPr lang="pt-BR" altLang="pt-BR" sz="1600" dirty="0"/>
            </a:p>
          </p:txBody>
        </p:sp>
        <p:grpSp>
          <p:nvGrpSpPr>
            <p:cNvPr id="15365" name="Grupo 24"/>
            <p:cNvGrpSpPr>
              <a:grpSpLocks/>
            </p:cNvGrpSpPr>
            <p:nvPr/>
          </p:nvGrpSpPr>
          <p:grpSpPr bwMode="auto">
            <a:xfrm>
              <a:off x="3186414" y="4566817"/>
              <a:ext cx="2581942" cy="505381"/>
              <a:chOff x="3286" y="9856"/>
              <a:chExt cx="3203971" cy="1036800"/>
            </a:xfrm>
            <a:solidFill>
              <a:schemeClr val="tx2"/>
            </a:solidFill>
          </p:grpSpPr>
          <p:sp>
            <p:nvSpPr>
              <p:cNvPr id="26" name="Retângulo 25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etângulo 26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0688" tIns="97536" rIns="170688" bIns="97536" spcCol="1270" anchor="ctr"/>
              <a:lstStyle/>
              <a:p>
                <a:pPr algn="ctr" defTabSz="106683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800" b="1" dirty="0"/>
                  <a:t>Países</a:t>
                </a:r>
              </a:p>
            </p:txBody>
          </p:sp>
        </p:grpSp>
        <p:grpSp>
          <p:nvGrpSpPr>
            <p:cNvPr id="15366" name="Grupo 27"/>
            <p:cNvGrpSpPr>
              <a:grpSpLocks/>
            </p:cNvGrpSpPr>
            <p:nvPr/>
          </p:nvGrpSpPr>
          <p:grpSpPr bwMode="auto">
            <a:xfrm>
              <a:off x="3186414" y="5072195"/>
              <a:ext cx="2581942" cy="770479"/>
              <a:chOff x="3286" y="1046656"/>
              <a:chExt cx="3203971" cy="1581120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tângulo 29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8016" tIns="128016" rIns="170688" bIns="192024"/>
              <a:lstStyle>
                <a:lvl1pPr marL="342900" indent="-3429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2286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lvl="1" algn="ctr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 algn="ctr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 algn="ctr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67" name="Grupo 34"/>
            <p:cNvGrpSpPr>
              <a:grpSpLocks/>
            </p:cNvGrpSpPr>
            <p:nvPr/>
          </p:nvGrpSpPr>
          <p:grpSpPr bwMode="auto">
            <a:xfrm>
              <a:off x="6153285" y="4790421"/>
              <a:ext cx="2580663" cy="1052253"/>
              <a:chOff x="3286" y="1046656"/>
              <a:chExt cx="3203971" cy="1581120"/>
            </a:xfrm>
          </p:grpSpPr>
          <p:sp>
            <p:nvSpPr>
              <p:cNvPr id="36" name="Retângulo 35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tângulo 36"/>
              <p:cNvSpPr/>
              <p:nvPr/>
            </p:nvSpPr>
            <p:spPr>
              <a:xfrm>
                <a:off x="3286" y="1370827"/>
                <a:ext cx="3203971" cy="12569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8016" tIns="128016" rIns="170688" bIns="192024"/>
              <a:lstStyle>
                <a:lvl1pPr marL="342900" indent="-3429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2286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68" name="Grupo 38"/>
            <p:cNvGrpSpPr>
              <a:grpSpLocks/>
            </p:cNvGrpSpPr>
            <p:nvPr/>
          </p:nvGrpSpPr>
          <p:grpSpPr bwMode="auto">
            <a:xfrm>
              <a:off x="259193" y="986946"/>
              <a:ext cx="2580663" cy="683536"/>
              <a:chOff x="3286" y="9856"/>
              <a:chExt cx="3203971" cy="1036800"/>
            </a:xfrm>
            <a:solidFill>
              <a:schemeClr val="tx2"/>
            </a:solidFill>
          </p:grpSpPr>
          <p:sp>
            <p:nvSpPr>
              <p:cNvPr id="40" name="Retângulo 39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Retângulo 40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0688" tIns="97536" rIns="170688" bIns="97536" spcCol="1270" anchor="ctr"/>
              <a:lstStyle/>
              <a:p>
                <a:pPr algn="ctr">
                  <a:defRPr/>
                </a:pPr>
                <a:r>
                  <a:rPr lang="pt-BR" sz="1600" b="1" dirty="0"/>
                  <a:t>Capitação </a:t>
                </a:r>
              </a:p>
              <a:p>
                <a:pPr algn="ctr">
                  <a:defRPr/>
                </a:pPr>
                <a:r>
                  <a:rPr lang="pt-BR" sz="1600" b="1" dirty="0"/>
                  <a:t>ponderada</a:t>
                </a:r>
              </a:p>
            </p:txBody>
          </p:sp>
        </p:grpSp>
        <p:grpSp>
          <p:nvGrpSpPr>
            <p:cNvPr id="15369" name="Grupo 41"/>
            <p:cNvGrpSpPr>
              <a:grpSpLocks/>
            </p:cNvGrpSpPr>
            <p:nvPr/>
          </p:nvGrpSpPr>
          <p:grpSpPr bwMode="auto">
            <a:xfrm>
              <a:off x="263030" y="1688660"/>
              <a:ext cx="2580663" cy="2979565"/>
              <a:chOff x="3286" y="1046656"/>
              <a:chExt cx="3203971" cy="1581120"/>
            </a:xfrm>
          </p:grpSpPr>
          <p:sp>
            <p:nvSpPr>
              <p:cNvPr id="43" name="Retângulo 42"/>
              <p:cNvSpPr/>
              <p:nvPr/>
            </p:nvSpPr>
            <p:spPr>
              <a:xfrm>
                <a:off x="3286" y="1046657"/>
                <a:ext cx="3203971" cy="1280465"/>
              </a:xfrm>
              <a:prstGeom prst="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Retângulo 43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8016" tIns="128016" rIns="170688" bIns="192024"/>
              <a:lstStyle>
                <a:lvl1pPr marL="342900" indent="-3429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2286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70" name="CaixaDeTexto 44"/>
            <p:cNvSpPr txBox="1">
              <a:spLocks noChangeArrowheads="1"/>
            </p:cNvSpPr>
            <p:nvPr/>
          </p:nvSpPr>
          <p:spPr bwMode="auto">
            <a:xfrm>
              <a:off x="307784" y="1819553"/>
              <a:ext cx="2429763" cy="2308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39700" indent="-1397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92078" algn="ctr">
                <a:buFont typeface="Arial" panose="020B0604020202020204" pitchFamily="34" charset="0"/>
                <a:buChar char="•"/>
              </a:pPr>
              <a:r>
                <a:rPr lang="pt-BR" altLang="pt-BR" sz="1600" dirty="0"/>
                <a:t>Pagamento com base no número de pessoas capitadas pelo serviço.</a:t>
              </a:r>
            </a:p>
            <a:p>
              <a:pPr marL="0" indent="92078" algn="ctr">
                <a:buFont typeface="Arial" panose="020B0604020202020204" pitchFamily="34" charset="0"/>
                <a:buChar char="•"/>
              </a:pPr>
              <a:endParaRPr lang="pt-BR" altLang="pt-BR" sz="1600" dirty="0"/>
            </a:p>
            <a:p>
              <a:pPr marL="0" indent="92078" algn="ctr">
                <a:buFont typeface="Arial" panose="020B0604020202020204" pitchFamily="34" charset="0"/>
                <a:buChar char="•"/>
              </a:pPr>
              <a:r>
                <a:rPr lang="pt-BR" altLang="pt-BR" sz="1600" dirty="0"/>
                <a:t>Ponderado por critérios de risco e vulnerabilidade.</a:t>
              </a:r>
            </a:p>
            <a:p>
              <a:pPr marL="0" indent="92078" algn="ctr">
                <a:buFont typeface="Arial" panose="020B0604020202020204" pitchFamily="34" charset="0"/>
                <a:buChar char="•"/>
              </a:pPr>
              <a:endParaRPr lang="pt-BR" altLang="pt-BR" sz="1600" dirty="0"/>
            </a:p>
            <a:p>
              <a:pPr marL="0" indent="92078" algn="ctr">
                <a:buFont typeface="Arial" panose="020B0604020202020204" pitchFamily="34" charset="0"/>
                <a:buChar char="•"/>
              </a:pPr>
              <a:r>
                <a:rPr lang="pt-BR" altLang="pt-BR" sz="1600" dirty="0"/>
                <a:t>Valor fixo por </a:t>
              </a:r>
              <a:r>
                <a:rPr lang="pt-BR" altLang="pt-BR" sz="1600" dirty="0" smtClean="0"/>
                <a:t>pessoa</a:t>
              </a:r>
              <a:endParaRPr lang="pt-BR" altLang="pt-BR" sz="1600" dirty="0"/>
            </a:p>
            <a:p>
              <a:pPr algn="ctr">
                <a:buFont typeface="Arial" pitchFamily="34" charset="0"/>
                <a:buChar char="•"/>
              </a:pPr>
              <a:endParaRPr lang="pt-BR" altLang="pt-BR" sz="1600" dirty="0"/>
            </a:p>
          </p:txBody>
        </p:sp>
        <p:grpSp>
          <p:nvGrpSpPr>
            <p:cNvPr id="15371" name="Grupo 45"/>
            <p:cNvGrpSpPr>
              <a:grpSpLocks/>
            </p:cNvGrpSpPr>
            <p:nvPr/>
          </p:nvGrpSpPr>
          <p:grpSpPr bwMode="auto">
            <a:xfrm>
              <a:off x="3194087" y="986946"/>
              <a:ext cx="2581942" cy="683536"/>
              <a:chOff x="3286" y="9856"/>
              <a:chExt cx="3203971" cy="1036800"/>
            </a:xfrm>
            <a:solidFill>
              <a:schemeClr val="tx2"/>
            </a:solidFill>
          </p:grpSpPr>
          <p:sp>
            <p:nvSpPr>
              <p:cNvPr id="47" name="Retângulo 46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Retângulo 47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0688" tIns="97536" rIns="170688" bIns="97536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pt-BR" altLang="pt-BR" sz="1600" b="1" dirty="0">
                    <a:solidFill>
                      <a:srgbClr val="FFFFFF"/>
                    </a:solidFill>
                  </a:rPr>
                  <a:t>Pagamento </a:t>
                </a:r>
              </a:p>
              <a:p>
                <a:pPr algn="ctr"/>
                <a:r>
                  <a:rPr lang="pt-BR" altLang="pt-BR" sz="1600" b="1" dirty="0">
                    <a:solidFill>
                      <a:srgbClr val="FFFFFF"/>
                    </a:solidFill>
                  </a:rPr>
                  <a:t>por serviço</a:t>
                </a:r>
              </a:p>
            </p:txBody>
          </p:sp>
        </p:grpSp>
        <p:grpSp>
          <p:nvGrpSpPr>
            <p:cNvPr id="15372" name="Grupo 48"/>
            <p:cNvGrpSpPr>
              <a:grpSpLocks/>
            </p:cNvGrpSpPr>
            <p:nvPr/>
          </p:nvGrpSpPr>
          <p:grpSpPr bwMode="auto">
            <a:xfrm>
              <a:off x="3197924" y="1688660"/>
              <a:ext cx="2581942" cy="2979565"/>
              <a:chOff x="3286" y="1046656"/>
              <a:chExt cx="3203971" cy="1581120"/>
            </a:xfrm>
          </p:grpSpPr>
          <p:sp>
            <p:nvSpPr>
              <p:cNvPr id="50" name="Retângulo 49"/>
              <p:cNvSpPr/>
              <p:nvPr/>
            </p:nvSpPr>
            <p:spPr>
              <a:xfrm>
                <a:off x="3286" y="1046656"/>
                <a:ext cx="3203971" cy="1280466"/>
              </a:xfrm>
              <a:prstGeom prst="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Retângulo 50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8016" tIns="128016" rIns="170688" bIns="192024"/>
              <a:lstStyle>
                <a:lvl1pPr marL="342900" indent="-3429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2286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73" name="Grupo 52"/>
            <p:cNvGrpSpPr>
              <a:grpSpLocks/>
            </p:cNvGrpSpPr>
            <p:nvPr/>
          </p:nvGrpSpPr>
          <p:grpSpPr bwMode="auto">
            <a:xfrm>
              <a:off x="6160956" y="986947"/>
              <a:ext cx="2580663" cy="683536"/>
              <a:chOff x="3286" y="9856"/>
              <a:chExt cx="3203971" cy="1036800"/>
            </a:xfrm>
            <a:solidFill>
              <a:schemeClr val="tx2"/>
            </a:solidFill>
          </p:grpSpPr>
          <p:sp>
            <p:nvSpPr>
              <p:cNvPr id="54" name="Retângulo 53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etângulo 54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0688" tIns="97536" rIns="170688" bIns="97536" spcCol="1270" anchor="ctr"/>
              <a:lstStyle/>
              <a:p>
                <a:pPr algn="ctr">
                  <a:defRPr/>
                </a:pPr>
                <a:r>
                  <a:rPr lang="pt-BR" sz="1600" b="1" dirty="0"/>
                  <a:t>Pagamento por desempenho</a:t>
                </a:r>
              </a:p>
            </p:txBody>
          </p:sp>
        </p:grpSp>
        <p:grpSp>
          <p:nvGrpSpPr>
            <p:cNvPr id="15374" name="Grupo 55"/>
            <p:cNvGrpSpPr>
              <a:grpSpLocks/>
            </p:cNvGrpSpPr>
            <p:nvPr/>
          </p:nvGrpSpPr>
          <p:grpSpPr bwMode="auto">
            <a:xfrm>
              <a:off x="6164793" y="1688661"/>
              <a:ext cx="2580663" cy="2979565"/>
              <a:chOff x="3286" y="1046656"/>
              <a:chExt cx="3203971" cy="1581120"/>
            </a:xfrm>
          </p:grpSpPr>
          <p:sp>
            <p:nvSpPr>
              <p:cNvPr id="57" name="Retângulo 56"/>
              <p:cNvSpPr/>
              <p:nvPr/>
            </p:nvSpPr>
            <p:spPr>
              <a:xfrm>
                <a:off x="3286" y="1046656"/>
                <a:ext cx="3203971" cy="1280466"/>
              </a:xfrm>
              <a:prstGeom prst="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" name="Retângulo 57"/>
              <p:cNvSpPr/>
              <p:nvPr/>
            </p:nvSpPr>
            <p:spPr>
              <a:xfrm>
                <a:off x="3286" y="1046656"/>
                <a:ext cx="3203971" cy="15811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8016" tIns="128016" rIns="170688" bIns="192024"/>
              <a:lstStyle>
                <a:lvl1pPr marL="342900" indent="-3429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2286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pt-BR" altLang="pt-BR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75" name="CaixaDeTexto 60"/>
            <p:cNvSpPr txBox="1">
              <a:spLocks noChangeArrowheads="1"/>
            </p:cNvSpPr>
            <p:nvPr/>
          </p:nvSpPr>
          <p:spPr bwMode="auto">
            <a:xfrm>
              <a:off x="6221058" y="5235810"/>
              <a:ext cx="24745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t-BR" altLang="pt-BR" sz="1600" dirty="0"/>
                <a:t>Austrália, </a:t>
              </a:r>
              <a:r>
                <a:rPr lang="pt-BR" altLang="pt-BR" sz="1600" b="1" dirty="0"/>
                <a:t>Reino Unido</a:t>
              </a:r>
              <a:r>
                <a:rPr lang="pt-BR" altLang="pt-BR" sz="1600" dirty="0"/>
                <a:t>, Portugal, França, </a:t>
              </a:r>
              <a:r>
                <a:rPr lang="pt-BR" altLang="pt-BR" sz="1600" dirty="0" smtClean="0"/>
                <a:t>Espanha.</a:t>
              </a:r>
              <a:endParaRPr lang="pt-BR" altLang="pt-BR" sz="1600" dirty="0"/>
            </a:p>
          </p:txBody>
        </p:sp>
        <p:sp>
          <p:nvSpPr>
            <p:cNvPr id="15376" name="CaixaDeTexto 61"/>
            <p:cNvSpPr txBox="1">
              <a:spLocks noChangeArrowheads="1"/>
            </p:cNvSpPr>
            <p:nvPr/>
          </p:nvSpPr>
          <p:spPr bwMode="auto">
            <a:xfrm>
              <a:off x="3223500" y="5164912"/>
              <a:ext cx="25768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t-BR" altLang="pt-BR" sz="1600" dirty="0"/>
                <a:t>Austrália, Dinamarca,  </a:t>
              </a:r>
              <a:r>
                <a:rPr lang="pt-BR" altLang="pt-BR" sz="1600" b="1" dirty="0"/>
                <a:t>Reino Unido</a:t>
              </a:r>
              <a:r>
                <a:rPr lang="pt-BR" altLang="pt-BR" sz="1600" dirty="0"/>
                <a:t>; EUA, Suíça, França</a:t>
              </a:r>
              <a:r>
                <a:rPr lang="pt-BR" altLang="pt-BR" sz="1600" dirty="0" smtClean="0"/>
                <a:t>.</a:t>
              </a:r>
              <a:endParaRPr lang="pt-BR" altLang="pt-BR" sz="1600" dirty="0"/>
            </a:p>
          </p:txBody>
        </p:sp>
        <p:grpSp>
          <p:nvGrpSpPr>
            <p:cNvPr id="15377" name="Grupo 62"/>
            <p:cNvGrpSpPr>
              <a:grpSpLocks/>
            </p:cNvGrpSpPr>
            <p:nvPr/>
          </p:nvGrpSpPr>
          <p:grpSpPr bwMode="auto">
            <a:xfrm>
              <a:off x="6152003" y="4590447"/>
              <a:ext cx="2580663" cy="507197"/>
              <a:chOff x="3286" y="9856"/>
              <a:chExt cx="3203971" cy="1036800"/>
            </a:xfrm>
            <a:solidFill>
              <a:schemeClr val="tx2"/>
            </a:solidFill>
          </p:grpSpPr>
          <p:sp>
            <p:nvSpPr>
              <p:cNvPr id="64" name="Retângulo 63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Retângulo 64"/>
              <p:cNvSpPr/>
              <p:nvPr/>
            </p:nvSpPr>
            <p:spPr>
              <a:xfrm>
                <a:off x="3286" y="9856"/>
                <a:ext cx="3203971" cy="10368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0688" tIns="97536" rIns="170688" bIns="97536" spcCol="1270" anchor="ctr"/>
              <a:lstStyle/>
              <a:p>
                <a:pPr algn="ctr" defTabSz="106683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800" b="1" dirty="0"/>
                  <a:t>Países</a:t>
                </a:r>
              </a:p>
            </p:txBody>
          </p:sp>
        </p:grpSp>
        <p:sp>
          <p:nvSpPr>
            <p:cNvPr id="15378" name="CaixaDeTexto 65"/>
            <p:cNvSpPr txBox="1">
              <a:spLocks noChangeArrowheads="1"/>
            </p:cNvSpPr>
            <p:nvPr/>
          </p:nvSpPr>
          <p:spPr bwMode="auto">
            <a:xfrm>
              <a:off x="3223503" y="1863183"/>
              <a:ext cx="2460453" cy="2079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39700" indent="-1397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182569" algn="ctr">
                <a:buFont typeface="Arial" panose="020B0604020202020204" pitchFamily="34" charset="0"/>
                <a:buChar char="•"/>
              </a:pPr>
              <a:r>
                <a:rPr lang="pt-BR" altLang="pt-BR" sz="1600" dirty="0"/>
                <a:t>Pagamento com base no registro dos serviços executados pela rede, funcionando como modelo de reembolso.</a:t>
              </a:r>
            </a:p>
            <a:p>
              <a:pPr marL="0" indent="182569" algn="ctr">
                <a:buFont typeface="Arial" panose="020B0604020202020204" pitchFamily="34" charset="0"/>
                <a:buChar char="•"/>
              </a:pPr>
              <a:endParaRPr lang="pt-BR" altLang="pt-BR" sz="1600" dirty="0"/>
            </a:p>
            <a:p>
              <a:pPr marL="0" indent="182569" algn="ctr">
                <a:buFont typeface="Arial" panose="020B0604020202020204" pitchFamily="34" charset="0"/>
                <a:buChar char="•"/>
              </a:pPr>
              <a:r>
                <a:rPr lang="pt-BR" altLang="pt-BR" sz="1600" dirty="0"/>
                <a:t> Valor fixo do serviço</a:t>
              </a:r>
            </a:p>
          </p:txBody>
        </p:sp>
        <p:sp>
          <p:nvSpPr>
            <p:cNvPr id="15379" name="CaixaDeTexto 66"/>
            <p:cNvSpPr txBox="1">
              <a:spLocks noChangeArrowheads="1"/>
            </p:cNvSpPr>
            <p:nvPr/>
          </p:nvSpPr>
          <p:spPr bwMode="auto">
            <a:xfrm>
              <a:off x="6120698" y="1852274"/>
              <a:ext cx="2627766" cy="264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39700" indent="-1397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buFont typeface="Arial" pitchFamily="34" charset="0"/>
                <a:buChar char="•"/>
              </a:pPr>
              <a:r>
                <a:rPr lang="pt-BR" altLang="pt-BR" sz="1600" dirty="0"/>
                <a:t>Pagamento com base no monitoramento e avaliação de indicadores dos serviços de saúde por região/município/equipe.</a:t>
              </a:r>
            </a:p>
            <a:p>
              <a:pPr algn="ctr">
                <a:buFont typeface="Arial" pitchFamily="34" charset="0"/>
                <a:buChar char="•"/>
              </a:pPr>
              <a:endParaRPr lang="pt-BR" altLang="pt-BR" sz="1600" dirty="0"/>
            </a:p>
            <a:p>
              <a:pPr algn="ctr">
                <a:buFont typeface="Arial" pitchFamily="34" charset="0"/>
                <a:buChar char="•"/>
              </a:pPr>
              <a:r>
                <a:rPr lang="pt-BR" altLang="pt-BR" sz="1600" dirty="0"/>
                <a:t> Valor variável de acordo com o desempenho</a:t>
              </a:r>
            </a:p>
          </p:txBody>
        </p:sp>
        <p:sp>
          <p:nvSpPr>
            <p:cNvPr id="4" name="Seta para Baixo 3"/>
            <p:cNvSpPr/>
            <p:nvPr/>
          </p:nvSpPr>
          <p:spPr>
            <a:xfrm>
              <a:off x="1478310" y="4118209"/>
              <a:ext cx="309367" cy="405284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56" name="Seta para Baixo 3"/>
            <p:cNvSpPr/>
            <p:nvPr/>
          </p:nvSpPr>
          <p:spPr>
            <a:xfrm>
              <a:off x="4299046" y="4119007"/>
              <a:ext cx="309367" cy="405284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59" name="Seta para Baixo 3"/>
            <p:cNvSpPr/>
            <p:nvPr/>
          </p:nvSpPr>
          <p:spPr>
            <a:xfrm>
              <a:off x="7279890" y="4125287"/>
              <a:ext cx="309367" cy="405284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</p:grpSp>
      <p:cxnSp>
        <p:nvCxnSpPr>
          <p:cNvPr id="53" name="Conector reto 52"/>
          <p:cNvCxnSpPr/>
          <p:nvPr/>
        </p:nvCxnSpPr>
        <p:spPr>
          <a:xfrm>
            <a:off x="350567" y="90124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931270" y="58672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18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-169664" y="6491933"/>
            <a:ext cx="23422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Versão preliminar </a:t>
            </a:r>
            <a:endParaRPr lang="pt-BR" sz="2000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50566" y="309268"/>
            <a:ext cx="8570611" cy="584775"/>
          </a:xfr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  <a:sym typeface="Arial" panose="020B0604020202020204" pitchFamily="34" charset="0"/>
              </a:rPr>
              <a:t>Pagamento da APS do Reino Unido</a:t>
            </a:r>
          </a:p>
        </p:txBody>
      </p:sp>
      <p:sp>
        <p:nvSpPr>
          <p:cNvPr id="15" name="CaixaDeTexto 4"/>
          <p:cNvSpPr txBox="1">
            <a:spLocks noChangeArrowheads="1"/>
          </p:cNvSpPr>
          <p:nvPr/>
        </p:nvSpPr>
        <p:spPr bwMode="auto">
          <a:xfrm>
            <a:off x="107504" y="5978646"/>
            <a:ext cx="8751042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100" dirty="0"/>
              <a:t>Pike C (2010) An Empirical Analysis of the Effects of GP Competition. Co-operation and Competition Panel Working Paper Series, Volume 1, Number 2.</a:t>
            </a:r>
            <a:endParaRPr lang="pt-BR" altLang="pt-BR" sz="1100" dirty="0"/>
          </a:p>
        </p:txBody>
      </p:sp>
      <p:graphicFrame>
        <p:nvGraphicFramePr>
          <p:cNvPr id="7" name="Gráfico 12">
            <a:extLst>
              <a:ext uri="{FF2B5EF4-FFF2-40B4-BE49-F238E27FC236}">
                <a16:creationId xmlns:a16="http://schemas.microsoft.com/office/drawing/2014/main" id="{4A32A4E2-B6BC-4035-A9C7-595A461DD07D}"/>
              </a:ext>
            </a:extLst>
          </p:cNvPr>
          <p:cNvGraphicFramePr/>
          <p:nvPr>
            <p:extLst/>
          </p:nvPr>
        </p:nvGraphicFramePr>
        <p:xfrm>
          <a:off x="827584" y="1721666"/>
          <a:ext cx="7632848" cy="437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2A8EE0A-D91E-4E2F-B224-54E342EDE53E}"/>
              </a:ext>
            </a:extLst>
          </p:cNvPr>
          <p:cNvSpPr/>
          <p:nvPr/>
        </p:nvSpPr>
        <p:spPr>
          <a:xfrm>
            <a:off x="2771800" y="1124744"/>
            <a:ext cx="3816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Composição do financiamento da APS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50567" y="90124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0061" y="34552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19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64124" y="6457890"/>
            <a:ext cx="23422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Versão preliminar </a:t>
            </a:r>
            <a:endParaRPr lang="pt-BR" sz="2000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268" y="533845"/>
            <a:ext cx="8520947" cy="84009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69" y="1711644"/>
            <a:ext cx="8872454" cy="4328287"/>
          </a:xfrm>
        </p:spPr>
        <p:txBody>
          <a:bodyPr>
            <a:noAutofit/>
          </a:bodyPr>
          <a:lstStyle/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Desafios do SUS e da APS </a:t>
            </a:r>
            <a:r>
              <a:rPr lang="pt-BR" sz="2400" b="1" dirty="0"/>
              <a:t>e </a:t>
            </a:r>
            <a:r>
              <a:rPr lang="pt-BR" sz="2400" b="1" dirty="0" smtClean="0"/>
              <a:t>Princípios a serem alcançados</a:t>
            </a:r>
            <a:endParaRPr lang="pt-BR" sz="2400" b="1" dirty="0" smtClean="0"/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APS </a:t>
            </a:r>
            <a:r>
              <a:rPr lang="pt-BR" sz="2400" b="1" dirty="0"/>
              <a:t>e os Desafios do SUS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Financiamento atual da APS 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Tendências do Financiamento da APS (OCDE)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O Novo Financiamento Federal a APS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6. </a:t>
            </a:r>
            <a:r>
              <a:rPr lang="pt-BR" sz="2400" b="1" dirty="0"/>
              <a:t>Transição de modelos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7. </a:t>
            </a:r>
            <a:r>
              <a:rPr lang="pt-BR" sz="2400" b="1" dirty="0"/>
              <a:t>Orçamento até 2020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8. </a:t>
            </a:r>
            <a:r>
              <a:rPr lang="pt-BR" sz="2400" b="1" dirty="0"/>
              <a:t>Perspectivas Imediatas e de Curto </a:t>
            </a:r>
            <a:r>
              <a:rPr lang="pt-BR" sz="2400" b="1" dirty="0" smtClean="0"/>
              <a:t>Prazo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t-BR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31FFF7-E74D-4991-A462-6113AF1D0853}"/>
              </a:ext>
            </a:extLst>
          </p:cNvPr>
          <p:cNvSpPr/>
          <p:nvPr/>
        </p:nvSpPr>
        <p:spPr>
          <a:xfrm>
            <a:off x="155184" y="1637593"/>
            <a:ext cx="8640960" cy="53410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6" tIns="23817" rIns="47636" bIns="238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38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915784" y="41289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4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55837" y="6133436"/>
            <a:ext cx="4325385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/>
              <a:t>Forbes LJ et al. (2017) Br J Gen </a:t>
            </a:r>
            <a:r>
              <a:rPr lang="en-GB" sz="1300" dirty="0" err="1"/>
              <a:t>Pract</a:t>
            </a:r>
            <a:r>
              <a:rPr lang="en-GB" sz="1300" dirty="0"/>
              <a:t>. 67(664): e775-e784.</a:t>
            </a:r>
            <a:endParaRPr lang="pt-BR" sz="1300" dirty="0"/>
          </a:p>
          <a:p>
            <a:r>
              <a:rPr lang="en-GB" sz="1300" dirty="0"/>
              <a:t>Mendelson A et al. (2017) Ann Intern Med. 166(5): 341-353.</a:t>
            </a:r>
            <a:endParaRPr lang="pt-BR" sz="1300" dirty="0"/>
          </a:p>
          <a:p>
            <a:r>
              <a:rPr lang="en-GB" sz="1300" dirty="0"/>
              <a:t>Suthar AB et al. (2017) BMC Health Services Research. 17: 6</a:t>
            </a:r>
            <a:endParaRPr lang="pt-BR" sz="1300" dirty="0"/>
          </a:p>
        </p:txBody>
      </p:sp>
      <p:sp>
        <p:nvSpPr>
          <p:cNvPr id="4" name="Elipse 3"/>
          <p:cNvSpPr/>
          <p:nvPr/>
        </p:nvSpPr>
        <p:spPr>
          <a:xfrm>
            <a:off x="402695" y="2935034"/>
            <a:ext cx="3255299" cy="129698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2000" b="1" dirty="0"/>
              <a:t>Pagamento baseado em resultados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403286" y="1771625"/>
            <a:ext cx="2412322" cy="1733895"/>
          </a:xfrm>
          <a:prstGeom prst="roundRect">
            <a:avLst/>
          </a:prstGeom>
          <a:solidFill>
            <a:srgbClr val="F3F1A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Controle de doenças crônicas (pressão arterial controlada, hemoglobina </a:t>
            </a:r>
            <a:r>
              <a:rPr lang="pt-BR" b="1" dirty="0" err="1"/>
              <a:t>glicada</a:t>
            </a:r>
            <a:r>
              <a:rPr lang="pt-BR" b="1" dirty="0"/>
              <a:t> controlada)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296265" y="1309308"/>
            <a:ext cx="1914881" cy="1139487"/>
          </a:xfrm>
          <a:prstGeom prst="roundRect">
            <a:avLst/>
          </a:prstGeom>
          <a:solidFill>
            <a:srgbClr val="F3F1A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Redução nas falhas de tratamento 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143075" y="4760382"/>
            <a:ext cx="1914881" cy="1146336"/>
          </a:xfrm>
          <a:prstGeom prst="roundRect">
            <a:avLst/>
          </a:prstGeom>
          <a:solidFill>
            <a:srgbClr val="F3F1A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Melhora na prescrição de medicamentos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517750" y="3890296"/>
            <a:ext cx="2297858" cy="1530540"/>
          </a:xfrm>
          <a:prstGeom prst="roundRect">
            <a:avLst/>
          </a:prstGeom>
          <a:solidFill>
            <a:srgbClr val="F3F1A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Melhora nas ações de rastreamento </a:t>
            </a:r>
          </a:p>
          <a:p>
            <a:pPr lvl="0" algn="ctr"/>
            <a:r>
              <a:rPr lang="pt-BR" b="1" dirty="0"/>
              <a:t>(HIV, exame de colo de útero, depressão)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462241" y="4760382"/>
            <a:ext cx="2240228" cy="1536394"/>
          </a:xfrm>
          <a:prstGeom prst="roundRect">
            <a:avLst/>
          </a:prstGeom>
          <a:solidFill>
            <a:srgbClr val="F3F1A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Redução nas internações de emergência para condições incentivadas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433266" y="1372321"/>
            <a:ext cx="1610357" cy="1142519"/>
          </a:xfrm>
          <a:prstGeom prst="roundRect">
            <a:avLst/>
          </a:prstGeom>
          <a:solidFill>
            <a:srgbClr val="F3F1A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Melhora no registro de usuários</a:t>
            </a:r>
          </a:p>
        </p:txBody>
      </p:sp>
      <p:cxnSp>
        <p:nvCxnSpPr>
          <p:cNvPr id="6157" name="Conector de seta reta 6156"/>
          <p:cNvCxnSpPr/>
          <p:nvPr/>
        </p:nvCxnSpPr>
        <p:spPr>
          <a:xfrm flipV="1">
            <a:off x="2771800" y="2638573"/>
            <a:ext cx="375537" cy="296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flipV="1">
            <a:off x="3657994" y="2580888"/>
            <a:ext cx="1251033" cy="63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flipV="1">
            <a:off x="3779912" y="2935033"/>
            <a:ext cx="2278044" cy="570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>
            <a:off x="3702469" y="3769702"/>
            <a:ext cx="2517596" cy="594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>
            <a:off x="3377122" y="4066906"/>
            <a:ext cx="1378715" cy="588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>
            <a:off x="2649572" y="4309166"/>
            <a:ext cx="215274" cy="34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id="{C03363BF-D49D-4B90-BB63-7BC6B5460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30" y="262170"/>
            <a:ext cx="8424935" cy="84408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  <a:sym typeface="Calibri"/>
              </a:rPr>
              <a:t>Resultados do P4P na Experi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  <a:sym typeface="Arial" panose="020B0604020202020204" pitchFamily="34" charset="0"/>
              </a:rPr>
              <a:t>ê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  <a:sym typeface="Calibri"/>
              </a:rPr>
              <a:t>ncia Internacional </a:t>
            </a:r>
            <a:endParaRPr lang="es" sz="3200" b="1" dirty="0">
              <a:solidFill>
                <a:schemeClr val="accent1">
                  <a:lumMod val="75000"/>
                </a:schemeClr>
              </a:solidFill>
              <a:latin typeface="+mn-lt"/>
              <a:cs typeface="Calibri"/>
              <a:sym typeface="Calibri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350567" y="918832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852138" y="59118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20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-169664" y="6491933"/>
            <a:ext cx="23422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Versão preliminar </a:t>
            </a:r>
            <a:endParaRPr lang="pt-BR" sz="2000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268" y="533845"/>
            <a:ext cx="8520947" cy="84009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69" y="1711644"/>
            <a:ext cx="8872454" cy="4328287"/>
          </a:xfrm>
        </p:spPr>
        <p:txBody>
          <a:bodyPr>
            <a:noAutofit/>
          </a:bodyPr>
          <a:lstStyle/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SUS, APS </a:t>
            </a:r>
            <a:r>
              <a:rPr lang="pt-BR" sz="2400" b="1" dirty="0"/>
              <a:t>e os </a:t>
            </a:r>
            <a:r>
              <a:rPr lang="pt-BR" sz="2400" b="1" dirty="0" smtClean="0"/>
              <a:t>Princípios da Gestão SAPS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APS </a:t>
            </a:r>
            <a:r>
              <a:rPr lang="pt-BR" sz="2400" b="1" dirty="0"/>
              <a:t>e os Desafios do SUS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Financiamento atual da APS 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Tendências do Financiamento da APS (OCDE)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O Novo Financiamento Federal a APS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6. </a:t>
            </a:r>
            <a:r>
              <a:rPr lang="pt-BR" sz="2400" b="1" dirty="0"/>
              <a:t>Transição de modelos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7. </a:t>
            </a:r>
            <a:r>
              <a:rPr lang="pt-BR" sz="2400" b="1" dirty="0"/>
              <a:t>Orçamento até 2020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8. </a:t>
            </a:r>
            <a:r>
              <a:rPr lang="pt-BR" sz="2400" b="1" dirty="0"/>
              <a:t>Perspectivas Imediatas e de Curto </a:t>
            </a:r>
            <a:r>
              <a:rPr lang="pt-BR" sz="2400" b="1" dirty="0" smtClean="0"/>
              <a:t>Prazo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t-BR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31FFF7-E74D-4991-A462-6113AF1D0853}"/>
              </a:ext>
            </a:extLst>
          </p:cNvPr>
          <p:cNvSpPr/>
          <p:nvPr/>
        </p:nvSpPr>
        <p:spPr>
          <a:xfrm>
            <a:off x="155184" y="4048276"/>
            <a:ext cx="8640960" cy="53410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6" tIns="23817" rIns="47636" bIns="238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38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915784" y="41289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21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D844-0822-4408-8F4B-14E118CB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48" y="219311"/>
            <a:ext cx="7886700" cy="61560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 Novo Financiamento da 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CDB7-B368-47AC-9154-1CD8D473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48" y="1400438"/>
            <a:ext cx="8047806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Objetivos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Valorizar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responsabilização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das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equipes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de ESF/APS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pelas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Pessoas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Estimular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o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aumento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cobertura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real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cadastro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da APS,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principalmente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entre as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populações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vulneráveis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Fortalecer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atributos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da APS</a:t>
            </a: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Buscar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melhores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resultados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saúde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população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desempenho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da APS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350567" y="866081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913684" y="36748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22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D844-0822-4408-8F4B-14E118CB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48" y="219311"/>
            <a:ext cx="7886700" cy="61560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 Novo Financiamento da 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CDB7-B368-47AC-9154-1CD8D473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48" y="1224591"/>
            <a:ext cx="8047806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Objetivos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914400" lvl="1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Incentivar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avanços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capacidade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instalada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Informatização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Incentivar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avanços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qualidade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atenção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Residência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MFC,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Enfermagem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Odontologia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Incentivar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avanços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Promoção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Prevenção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Incentivar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avanços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no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cuidado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das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populações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contextos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específicos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Região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Amazônica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população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situação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rua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etc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350567" y="866081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913684" y="36748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23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D844-0822-4408-8F4B-14E118CB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67" y="250479"/>
            <a:ext cx="7886700" cy="615602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 Novo Financiamento da APS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CDB7-B368-47AC-9154-1CD8D473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90" y="1340768"/>
            <a:ext cx="8047806" cy="4351338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Modelo misto de financiamento formado por:</a:t>
            </a:r>
          </a:p>
          <a:p>
            <a:pPr marL="0" lvl="1" indent="0" algn="ctr">
              <a:lnSpc>
                <a:spcPct val="110000"/>
              </a:lnSpc>
              <a:buNone/>
            </a:pPr>
            <a:endParaRPr lang="pt-BR" sz="9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Capitação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ponderada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Pagamento por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Desempenho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Incentivos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a estratégias e programas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0BB99-5542-47DB-880E-AAA7041D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2477" y="26270"/>
            <a:ext cx="2133600" cy="365125"/>
          </a:xfrm>
        </p:spPr>
        <p:txBody>
          <a:bodyPr/>
          <a:lstStyle/>
          <a:p>
            <a:fld id="{BDE6691D-C8AF-4EAA-A437-B4EE4849EF41}" type="slidenum">
              <a:rPr lang="en-US" smtClean="0">
                <a:solidFill>
                  <a:schemeClr val="accent1"/>
                </a:solidFill>
              </a:rPr>
              <a:pPr/>
              <a:t>24</a:t>
            </a:fld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50567" y="866081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4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87969" y="263255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– Critérios de ponderação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483221-2AEA-4675-A3B4-3DDDAD6BC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783" y="1268760"/>
            <a:ext cx="7992887" cy="51845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População cadastrada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equipe de saúde da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família e atenção primária credenciadas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Vulnerabilidade socioeconômica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onsiderando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 proporção de pessoas cadastradas nas ESF e que recebam benefício financeiro do Programa Bolsa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Família (PBF),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Benefício de Prestação Continuada (BPC) ou benefício previdenciário no valor máximo de dois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salários-mínimos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Perfil demográfico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Considera faixas etárias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com maiores necessidades e gastos de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saúde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- população cadastrada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nas ESF com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até 5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anos e a partir de 65 anos de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idade</a:t>
            </a:r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Classificação geográfica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lassificação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dos municípios de acordo com a tipologia rural-urbana definida pelo Instituto Brasileiro de Geografia e Estatística (IBGE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pt-BR" sz="1800" u="sng" dirty="0"/>
          </a:p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0062" y="4128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25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53462" y="268926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–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</a:t>
            </a:r>
            <a:r>
              <a:rPr lang="pt-BR" alt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adastro </a:t>
            </a:r>
            <a:r>
              <a:rPr lang="pt-BR" alt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por equipe 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45275" y="1268760"/>
            <a:ext cx="79928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Segoe UI" pitchFamily="34" charset="0"/>
              </a:rPr>
              <a:t>Metas</a:t>
            </a:r>
            <a:r>
              <a:rPr kumimoji="0" lang="pt-BR" altLang="pt-BR" sz="200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Segoe UI" pitchFamily="34" charset="0"/>
              </a:rPr>
              <a:t> </a:t>
            </a:r>
            <a:r>
              <a:rPr kumimoji="0" lang="pt-BR" altLang="pt-BR" sz="2000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Segoe UI" pitchFamily="34" charset="0"/>
              </a:rPr>
              <a:t>de cadastro por </a:t>
            </a:r>
            <a:r>
              <a:rPr kumimoji="0" lang="pt-BR" altLang="pt-BR" sz="200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Segoe UI" pitchFamily="34" charset="0"/>
              </a:rPr>
              <a:t>equipe e município </a:t>
            </a:r>
            <a:r>
              <a:rPr kumimoji="0" lang="pt-BR" altLang="pt-BR" sz="2000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Segoe UI" pitchFamily="34" charset="0"/>
              </a:rPr>
              <a:t>– de acordo com o tipo de município (IBGE</a:t>
            </a:r>
            <a:r>
              <a:rPr kumimoji="0" lang="pt-BR" altLang="pt-BR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Segoe UI" pitchFamily="34" charset="0"/>
              </a:rPr>
              <a:t>)</a:t>
            </a:r>
            <a:endParaRPr kumimoji="0" lang="pt-BR" altLang="pt-BR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442041"/>
              </p:ext>
            </p:extLst>
          </p:nvPr>
        </p:nvGraphicFramePr>
        <p:xfrm>
          <a:off x="323528" y="2044542"/>
          <a:ext cx="7656689" cy="4210206"/>
        </p:xfrm>
        <a:graphic>
          <a:graphicData uri="http://schemas.openxmlformats.org/drawingml/2006/table">
            <a:tbl>
              <a:tblPr/>
              <a:tblGrid>
                <a:gridCol w="1956354">
                  <a:extLst>
                    <a:ext uri="{9D8B030D-6E8A-4147-A177-3AD203B41FA5}">
                      <a16:colId xmlns:a16="http://schemas.microsoft.com/office/drawing/2014/main" val="870361411"/>
                    </a:ext>
                  </a:extLst>
                </a:gridCol>
                <a:gridCol w="1073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860">
                  <a:extLst>
                    <a:ext uri="{9D8B030D-6E8A-4147-A177-3AD203B41FA5}">
                      <a16:colId xmlns:a16="http://schemas.microsoft.com/office/drawing/2014/main" val="3095818028"/>
                    </a:ext>
                  </a:extLst>
                </a:gridCol>
                <a:gridCol w="1073860">
                  <a:extLst>
                    <a:ext uri="{9D8B030D-6E8A-4147-A177-3AD203B41FA5}">
                      <a16:colId xmlns:a16="http://schemas.microsoft.com/office/drawing/2014/main" val="980337278"/>
                    </a:ext>
                  </a:extLst>
                </a:gridCol>
                <a:gridCol w="1073860">
                  <a:extLst>
                    <a:ext uri="{9D8B030D-6E8A-4147-A177-3AD203B41FA5}">
                      <a16:colId xmlns:a16="http://schemas.microsoft.com/office/drawing/2014/main" val="3010713605"/>
                    </a:ext>
                  </a:extLst>
                </a:gridCol>
                <a:gridCol w="1404895">
                  <a:extLst>
                    <a:ext uri="{9D8B030D-6E8A-4147-A177-3AD203B41FA5}">
                      <a16:colId xmlns:a16="http://schemas.microsoft.com/office/drawing/2014/main" val="4141532494"/>
                    </a:ext>
                  </a:extLst>
                </a:gridCol>
              </a:tblGrid>
              <a:tr h="542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Tipologia IBGE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Número</a:t>
                      </a:r>
                      <a:r>
                        <a:rPr lang="pt-BR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municípios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Nª</a:t>
                      </a:r>
                      <a:r>
                        <a:rPr lang="pt-BR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Mun</a:t>
                      </a:r>
                      <a:r>
                        <a:rPr lang="pt-BR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Número de ESF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Nª</a:t>
                      </a:r>
                      <a:r>
                        <a:rPr lang="pt-BR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esf</a:t>
                      </a:r>
                      <a:r>
                        <a:rPr lang="pt-BR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Parâmetro de cadastro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6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Urbano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1.457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307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26.568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7.351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 com 4.000 pessoas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96673"/>
                  </a:ext>
                </a:extLst>
              </a:tr>
              <a:tr h="60887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Intermediário Adjacente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244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4.068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2.085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 com 2.750 pessoas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146721"/>
                  </a:ext>
                </a:extLst>
              </a:tr>
              <a:tr h="54266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Rural Adjacente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3.043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1.134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10.953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5.918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660895"/>
                  </a:ext>
                </a:extLst>
              </a:tr>
              <a:tr h="54266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Intermediário Remoto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 com 2.000 pessoas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36936"/>
                  </a:ext>
                </a:extLst>
              </a:tr>
              <a:tr h="7153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Rural Remoto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102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1.216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433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791240"/>
                  </a:ext>
                </a:extLst>
              </a:tr>
              <a:tr h="7153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1794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43.193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15.844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184220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71647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26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87970" y="263255"/>
            <a:ext cx="8496944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 Cálculo dos pesos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35289"/>
              </p:ext>
            </p:extLst>
          </p:nvPr>
        </p:nvGraphicFramePr>
        <p:xfrm>
          <a:off x="556642" y="1340768"/>
          <a:ext cx="7886700" cy="4641151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51279242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384844984"/>
                    </a:ext>
                  </a:extLst>
                </a:gridCol>
                <a:gridCol w="3638228">
                  <a:extLst>
                    <a:ext uri="{9D8B030D-6E8A-4147-A177-3AD203B41FA5}">
                      <a16:colId xmlns:a16="http://schemas.microsoft.com/office/drawing/2014/main" val="691869751"/>
                    </a:ext>
                  </a:extLst>
                </a:gridCol>
              </a:tblGrid>
              <a:tr h="338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Critérios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Peso por pessoa cadastrada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O que representa?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21982"/>
                  </a:ext>
                </a:extLst>
              </a:tr>
              <a:tr h="12457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critério socioeconômico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 smtClean="0">
                          <a:effectLst/>
                        </a:rPr>
                        <a:t>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 smtClean="0">
                          <a:effectLst/>
                        </a:rPr>
                        <a:t>demográfico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base da capitação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u="none" strike="noStrike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</a:t>
                      </a:r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critério socioeconômico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 smtClean="0">
                          <a:effectLst/>
                        </a:rPr>
                        <a:t>OU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 smtClean="0">
                          <a:effectLst/>
                        </a:rPr>
                        <a:t>demográfico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1,3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30% a mais do valor </a:t>
                      </a:r>
                      <a:r>
                        <a:rPr lang="pt-BR" sz="1400" u="none" strike="noStrike" dirty="0" smtClean="0">
                          <a:effectLst/>
                        </a:rPr>
                        <a:t>base da </a:t>
                      </a:r>
                      <a:r>
                        <a:rPr lang="pt-BR" sz="1400" u="none" strike="noStrike" dirty="0">
                          <a:effectLst/>
                        </a:rPr>
                        <a:t>capitação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extLst>
                  <a:ext uri="{0D108BD9-81ED-4DB2-BD59-A6C34878D82A}">
                    <a16:rowId xmlns:a16="http://schemas.microsoft.com/office/drawing/2014/main" val="1904117242"/>
                  </a:ext>
                </a:extLst>
              </a:tr>
              <a:tr h="1769123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500"/>
                        <a:buFont typeface="Calibri" panose="020F0502020204030204" pitchFamily="34" charset="0"/>
                        <a:buNone/>
                      </a:pPr>
                      <a:r>
                        <a:rPr lang="pt-B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Classificação</a:t>
                      </a:r>
                      <a:r>
                        <a:rPr lang="pt-BR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geográfica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Urbano: </a:t>
                      </a:r>
                      <a:r>
                        <a:rPr lang="pt-BR" sz="1400" u="none" strike="noStrike" dirty="0" smtClean="0">
                          <a:effectLst/>
                        </a:rPr>
                        <a:t>1</a:t>
                      </a:r>
                    </a:p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/>
                      </a:r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Intermediário adjacente: 1,45</a:t>
                      </a:r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Rural adjacente: </a:t>
                      </a:r>
                      <a:r>
                        <a:rPr lang="pt-BR" sz="1400" u="none" strike="noStrike" dirty="0" smtClean="0">
                          <a:effectLst/>
                        </a:rPr>
                        <a:t>1,45</a:t>
                      </a:r>
                    </a:p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/>
                      </a:r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Intermediário remoto: 2</a:t>
                      </a:r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Rural remoto: </a:t>
                      </a:r>
                      <a:r>
                        <a:rPr lang="pt-BR" sz="1400" u="none" strike="noStrike" dirty="0" smtClean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 smtClean="0">
                          <a:effectLst/>
                        </a:rPr>
                        <a:t>Municípios intermediário adjacente e rural adjacente  receberá 1,45 vezes mais por pessoa cadastrada do que no município urbano.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Município </a:t>
                      </a:r>
                      <a:r>
                        <a:rPr lang="pt-BR" sz="1400" u="none" strike="noStrike" dirty="0">
                          <a:effectLst/>
                        </a:rPr>
                        <a:t>rural remoto ou intermediário remoto  receberá 2 vezes mais por pessoa cadastrada do que no município urbano.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extLst>
                  <a:ext uri="{0D108BD9-81ED-4DB2-BD59-A6C34878D82A}">
                    <a16:rowId xmlns:a16="http://schemas.microsoft.com/office/drawing/2014/main" val="4113073157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13685" y="73816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27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87970" y="263255"/>
            <a:ext cx="8496944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– Aplicação dos pesos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37782"/>
              </p:ext>
            </p:extLst>
          </p:nvPr>
        </p:nvGraphicFramePr>
        <p:xfrm>
          <a:off x="345652" y="1340768"/>
          <a:ext cx="8114780" cy="3960440"/>
        </p:xfrm>
        <a:graphic>
          <a:graphicData uri="http://schemas.openxmlformats.org/drawingml/2006/table">
            <a:tbl>
              <a:tblPr/>
              <a:tblGrid>
                <a:gridCol w="2858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5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Ajuste da distância</a:t>
                      </a:r>
                    </a:p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(Tipologia IBGE)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Pesos por pessoa cadastrada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2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 critério socioeconômico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demográfico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 critério socioeconômico ou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demográfico (x 1,3)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5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Urbano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x 1,3 = 1,3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4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Intermediário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 x 1,3 = 1,885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4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Rural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Intermediário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x 1,3 = 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5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Rural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04892" y="73816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28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87970" y="263255"/>
            <a:ext cx="8496944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– Valor per capita/ano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420739"/>
              </p:ext>
            </p:extLst>
          </p:nvPr>
        </p:nvGraphicFramePr>
        <p:xfrm>
          <a:off x="345651" y="1340768"/>
          <a:ext cx="8330805" cy="4104002"/>
        </p:xfrm>
        <a:graphic>
          <a:graphicData uri="http://schemas.openxmlformats.org/drawingml/2006/table">
            <a:tbl>
              <a:tblPr/>
              <a:tblGrid>
                <a:gridCol w="3498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9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Ajuste da distância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(Tipologia IBGE)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Valores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capita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5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 critério socioeconômico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demográfico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 critério socioeconômico ou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demográfico (x1,3)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Urbano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</a:t>
                      </a:r>
                      <a:r>
                        <a:rPr lang="pt-BR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51,35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</a:t>
                      </a:r>
                      <a:r>
                        <a:rPr lang="pt-BR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66,76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Intermediário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R$ 74,46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R$ 96,80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Rural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Intermediário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R$ 102,71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R$ 133,52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Rural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887308" y="5623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29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Alguns dos desafios</a:t>
            </a:r>
            <a:endParaRPr lang="pt-BR" sz="4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46364" y="134814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Tripla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carga de doenças (2º e 3º colocados em morte prematura-doenças cardíacas isquêmicas e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AVC;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sarampo e outras doenças infecciosas + causas externas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Envelhecimento Populacional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Desafio do Acesso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Fragmentação do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cuidado e baixa resolutividade do sistema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Financiamento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pt-BR" dirty="0" smtClean="0"/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36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120972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Equipes Capitação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3176" y="1117174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/>
              <a:t>Equipes de Saúde da Família: médico, enfermeiro, técnico de enfermagem e ACS- oferta mínima de 40 horas semanais;</a:t>
            </a:r>
          </a:p>
          <a:p>
            <a:endParaRPr lang="pt-B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/>
              <a:t>Equipes multiprofissionais de composição e implantação/manutenção discricionárias à gestão local.</a:t>
            </a:r>
          </a:p>
          <a:p>
            <a:endParaRPr lang="pt-B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/>
              <a:t>Equipes EAP-Portaria 2539, de 26/09/19</a:t>
            </a:r>
          </a:p>
          <a:p>
            <a:r>
              <a:rPr lang="pt-BR" b="1" dirty="0" smtClean="0"/>
              <a:t>      Conceito: </a:t>
            </a:r>
            <a:r>
              <a:rPr lang="pt-BR" dirty="0" smtClean="0"/>
              <a:t>são equipes de 20h ou 30h semanais que devem observar os atributos essenciais de APS e as diretrizes da PNAB </a:t>
            </a:r>
          </a:p>
          <a:p>
            <a:endParaRPr lang="pt-BR" sz="8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Equipe de Atenção Primária</a:t>
            </a:r>
            <a:r>
              <a:rPr lang="pt-BR" dirty="0" smtClean="0"/>
              <a:t>: médico e enfermeiro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Benefício: </a:t>
            </a:r>
            <a:r>
              <a:rPr lang="pt-BR" dirty="0" smtClean="0"/>
              <a:t>ampliação da </a:t>
            </a:r>
            <a:r>
              <a:rPr lang="pt-BR" dirty="0"/>
              <a:t>cobertura populacional de APS no </a:t>
            </a:r>
            <a:r>
              <a:rPr lang="pt-BR" dirty="0" smtClean="0"/>
              <a:t>Brasil e ênfase nos atributos de acesso, </a:t>
            </a:r>
            <a:r>
              <a:rPr lang="pt-BR" dirty="0" err="1" smtClean="0"/>
              <a:t>longitudinalidade</a:t>
            </a:r>
            <a:r>
              <a:rPr lang="pt-BR" dirty="0" smtClean="0"/>
              <a:t>, integralidade e coordenação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Valores de repasse: </a:t>
            </a:r>
            <a:endParaRPr lang="pt-BR" dirty="0" smtClean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54296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30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46538" y="6457890"/>
            <a:ext cx="23422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Versão preliminar </a:t>
            </a:r>
            <a:endParaRPr lang="pt-BR" sz="2000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945615"/>
              </p:ext>
            </p:extLst>
          </p:nvPr>
        </p:nvGraphicFramePr>
        <p:xfrm>
          <a:off x="106713" y="5198040"/>
          <a:ext cx="8569743" cy="157663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03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879">
                  <a:extLst>
                    <a:ext uri="{9D8B030D-6E8A-4147-A177-3AD203B41FA5}">
                      <a16:colId xmlns:a16="http://schemas.microsoft.com/office/drawing/2014/main" val="1476357100"/>
                    </a:ext>
                  </a:extLst>
                </a:gridCol>
                <a:gridCol w="1671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724">
                <a:tc>
                  <a:txBody>
                    <a:bodyPr/>
                    <a:lstStyle/>
                    <a:p>
                      <a:r>
                        <a:rPr lang="pt-BR" sz="1800" baseline="0" dirty="0" smtClean="0"/>
                        <a:t>Carga horária 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err="1" smtClean="0"/>
                        <a:t>eAP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Novo financiamento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err="1" smtClean="0"/>
                        <a:t>eSB</a:t>
                      </a:r>
                      <a:r>
                        <a:rPr lang="pt-BR" sz="1800" baseline="0" dirty="0" smtClean="0"/>
                        <a:t> Mod. I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Total 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49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20h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R$ 3.565,00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50%</a:t>
                      </a:r>
                      <a:endParaRPr lang="pt-BR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R$</a:t>
                      </a:r>
                      <a:r>
                        <a:rPr lang="pt-BR" sz="2000" baseline="0" dirty="0" smtClean="0"/>
                        <a:t> 1.115,00</a:t>
                      </a:r>
                      <a:r>
                        <a:rPr lang="pt-BR" sz="20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R$ 4.680,00</a:t>
                      </a:r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06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30h 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R$ 5.347,00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75% </a:t>
                      </a:r>
                      <a:endParaRPr lang="pt-BR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R$1.672,50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R$</a:t>
                      </a:r>
                      <a:r>
                        <a:rPr lang="pt-BR" sz="2000" baseline="0" dirty="0" smtClean="0"/>
                        <a:t> 7.019,50</a:t>
                      </a:r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1135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0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57708" y="44624"/>
            <a:ext cx="7886700" cy="792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Capitação: adaptação aos contextos  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67544" y="7681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97922" y="1033480"/>
            <a:ext cx="8178534" cy="5038708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675" lvl="1"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rgbClr val="053875"/>
                </a:solidFill>
              </a:rPr>
              <a:t>Equipes </a:t>
            </a:r>
            <a:r>
              <a:rPr lang="pt-BR" sz="2000" b="1" dirty="0">
                <a:solidFill>
                  <a:srgbClr val="053875"/>
                </a:solidFill>
              </a:rPr>
              <a:t>com profissional ausente por 60 dias </a:t>
            </a:r>
            <a:r>
              <a:rPr lang="pt-BR" sz="2000" dirty="0" smtClean="0"/>
              <a:t> </a:t>
            </a:r>
          </a:p>
          <a:p>
            <a:pPr marL="34925" lvl="1" indent="0">
              <a:buNone/>
            </a:pPr>
            <a:endParaRPr lang="pt-BR" sz="1400" dirty="0" smtClean="0"/>
          </a:p>
          <a:p>
            <a:pPr marL="492125" lvl="2" indent="0">
              <a:buNone/>
            </a:pPr>
            <a:r>
              <a:rPr lang="pt-BR" sz="1800" dirty="0"/>
              <a:t>Receberão </a:t>
            </a:r>
            <a:r>
              <a:rPr lang="pt-BR" sz="1800" dirty="0" smtClean="0"/>
              <a:t>75% </a:t>
            </a:r>
            <a:r>
              <a:rPr lang="pt-BR" sz="1800" dirty="0"/>
              <a:t>da valor per capita na ausência de profissional de nível </a:t>
            </a:r>
            <a:r>
              <a:rPr lang="pt-BR" sz="1800" dirty="0" smtClean="0"/>
              <a:t>médio/técnico</a:t>
            </a:r>
            <a:endParaRPr lang="pt-BR" sz="1800" dirty="0"/>
          </a:p>
          <a:p>
            <a:pPr marL="492125" lvl="2" indent="0">
              <a:buNone/>
            </a:pPr>
            <a:endParaRPr lang="pt-BR" sz="1800" dirty="0" smtClean="0"/>
          </a:p>
          <a:p>
            <a:pPr marL="492125" lvl="2" indent="0">
              <a:buNone/>
            </a:pPr>
            <a:r>
              <a:rPr lang="pt-BR" sz="1800" dirty="0" smtClean="0"/>
              <a:t>Receberão </a:t>
            </a:r>
            <a:r>
              <a:rPr lang="pt-BR" sz="1800" dirty="0"/>
              <a:t>50% da valor per </a:t>
            </a:r>
            <a:r>
              <a:rPr lang="pt-BR" sz="1800" dirty="0" smtClean="0"/>
              <a:t>capita na ausência de profissional de nível superior</a:t>
            </a:r>
          </a:p>
          <a:p>
            <a:pPr marL="492125" lvl="2" indent="0">
              <a:buNone/>
            </a:pPr>
            <a:endParaRPr lang="pt-BR" sz="1800" dirty="0" smtClean="0"/>
          </a:p>
          <a:p>
            <a:pPr marL="492125" lvl="2" indent="0">
              <a:buNone/>
            </a:pPr>
            <a:r>
              <a:rPr lang="pt-BR" sz="1800" dirty="0" smtClean="0"/>
              <a:t>Receberão o recurso do pagamento </a:t>
            </a:r>
            <a:r>
              <a:rPr lang="pt-BR" sz="1800" dirty="0"/>
              <a:t>por desempenho </a:t>
            </a:r>
            <a:r>
              <a:rPr lang="pt-BR" sz="1800" dirty="0" smtClean="0"/>
              <a:t>de acordo com o alcance das metas dos indicadores</a:t>
            </a:r>
          </a:p>
          <a:p>
            <a:pPr marL="34925" lvl="1" indent="0">
              <a:buNone/>
            </a:pPr>
            <a:endParaRPr lang="pt-BR" sz="2000" b="1" dirty="0" smtClean="0">
              <a:solidFill>
                <a:srgbClr val="053875"/>
              </a:solidFill>
            </a:endParaRPr>
          </a:p>
          <a:p>
            <a:pPr marL="320675" lvl="1" indent="-285750"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rgbClr val="053875"/>
                </a:solidFill>
              </a:rPr>
              <a:t>Variações no número de cadastro entre equipes do mesmo município</a:t>
            </a:r>
          </a:p>
          <a:p>
            <a:pPr marL="34925" lvl="1" indent="0">
              <a:buNone/>
            </a:pPr>
            <a:endParaRPr lang="pt-BR" sz="1200" b="1" dirty="0" smtClean="0">
              <a:solidFill>
                <a:srgbClr val="053875"/>
              </a:solidFill>
            </a:endParaRPr>
          </a:p>
          <a:p>
            <a:pPr marL="432000" lvl="2" indent="0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Variações são aceitáveis, desde que esteja dentro do limite do município</a:t>
            </a:r>
          </a:p>
          <a:p>
            <a:pPr marL="432000" lvl="2" indent="0">
              <a:buNone/>
            </a:pPr>
            <a:endParaRPr lang="pt-BR" sz="1800" dirty="0" smtClean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Limite do município = nº de equipes x parâmetro de cadastro por equipe </a:t>
            </a:r>
            <a:endParaRPr lang="pt-BR" sz="1800" dirty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endParaRPr lang="pt-BR" sz="2000" b="1" dirty="0">
              <a:solidFill>
                <a:srgbClr val="053875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52138" y="73000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31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0594" y="1412385"/>
            <a:ext cx="3815862" cy="4351338"/>
          </a:xfrm>
          <a:solidFill>
            <a:schemeClr val="bg1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925" lvl="1" indent="0" algn="just">
              <a:buNone/>
            </a:pP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b="1" dirty="0" smtClean="0"/>
              <a:t>Monitoramento quadrimestral </a:t>
            </a:r>
            <a:r>
              <a:rPr lang="pt-BR" sz="1800" dirty="0"/>
              <a:t>(junto aos demais instrumentos de gestão do SUS)</a:t>
            </a: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 smtClean="0"/>
              <a:t>Granularidade ao </a:t>
            </a:r>
            <a:r>
              <a:rPr lang="pt-BR" sz="1800" b="1" dirty="0" smtClean="0"/>
              <a:t>nível da equipe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b="1" dirty="0" smtClean="0"/>
              <a:t>Metas graduais </a:t>
            </a:r>
            <a:r>
              <a:rPr lang="pt-BR" sz="1800" dirty="0" smtClean="0"/>
              <a:t>que consideram o estágio atual da equipe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b="1" dirty="0" smtClean="0"/>
              <a:t>Valores ponderados </a:t>
            </a:r>
            <a:r>
              <a:rPr lang="pt-BR" sz="1800" dirty="0" smtClean="0"/>
              <a:t>correspondentes à dificuldade de alcance do indicador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40618" y="188640"/>
            <a:ext cx="7886700" cy="792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Pagamento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por desempenho 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1412385"/>
            <a:ext cx="3809608" cy="4351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Font typeface="Arial" panose="020B0604020202020204" pitchFamily="34" charset="0"/>
              <a:buNone/>
            </a:pP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 smtClean="0"/>
              <a:t>Indicadores selecionados com base na </a:t>
            </a:r>
            <a:r>
              <a:rPr lang="pt-BR" sz="1800" b="1" dirty="0" smtClean="0"/>
              <a:t>relevância clínica e epidemiológica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 smtClean="0"/>
              <a:t>Indicadores de </a:t>
            </a:r>
            <a:r>
              <a:rPr lang="pt-BR" sz="1800" b="1" dirty="0" smtClean="0"/>
              <a:t>processo e resultados intermediários </a:t>
            </a:r>
            <a:r>
              <a:rPr lang="pt-BR" sz="1800" dirty="0" smtClean="0"/>
              <a:t>das ESF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 smtClean="0"/>
              <a:t>Indicadores de </a:t>
            </a:r>
            <a:r>
              <a:rPr lang="pt-BR" sz="1800" b="1" dirty="0" smtClean="0"/>
              <a:t>resultados em saúde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 smtClean="0"/>
              <a:t>Indicadores </a:t>
            </a:r>
            <a:r>
              <a:rPr lang="pt-BR" sz="1800" b="1" dirty="0" smtClean="0"/>
              <a:t>globais</a:t>
            </a:r>
            <a:r>
              <a:rPr lang="pt-BR" sz="1800" dirty="0" smtClean="0"/>
              <a:t> de APS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 smtClean="0"/>
              <a:t>Indicador novo, </a:t>
            </a:r>
            <a:r>
              <a:rPr lang="pt-BR" sz="1800" b="1" dirty="0" smtClean="0"/>
              <a:t>$ novo</a:t>
            </a:r>
            <a:endParaRPr lang="pt-BR" sz="18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852139" y="39928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32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57708" y="44624"/>
            <a:ext cx="7886700" cy="792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Pagamento por Desempenho: Indicadores 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67544" y="749258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82733" y="959967"/>
            <a:ext cx="8178534" cy="4306625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925" lvl="1" indent="0" algn="ctr">
              <a:lnSpc>
                <a:spcPct val="1500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Conjunto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reduzido</a:t>
            </a:r>
            <a:r>
              <a:rPr lang="en-US" sz="2400" b="1" dirty="0" smtClean="0">
                <a:solidFill>
                  <a:schemeClr val="tx1"/>
                </a:solidFill>
              </a:rPr>
              <a:t> de </a:t>
            </a:r>
            <a:r>
              <a:rPr lang="en-US" sz="2400" b="1" dirty="0" err="1">
                <a:solidFill>
                  <a:schemeClr val="tx1"/>
                </a:solidFill>
              </a:rPr>
              <a:t>indicadores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áreas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estratégicas</a:t>
            </a:r>
            <a:endParaRPr lang="en-US" sz="2400" b="1" dirty="0">
              <a:solidFill>
                <a:schemeClr val="tx1"/>
              </a:solidFill>
            </a:endParaRPr>
          </a:p>
          <a:p>
            <a:pPr marL="34925" lvl="1" indent="0">
              <a:lnSpc>
                <a:spcPct val="150000"/>
              </a:lnSpc>
              <a:buNone/>
            </a:pPr>
            <a:r>
              <a:rPr lang="pt-BR" sz="2400" b="1" u="sng" dirty="0" smtClean="0">
                <a:solidFill>
                  <a:schemeClr val="accent1">
                    <a:lumMod val="50000"/>
                  </a:schemeClr>
                </a:solidFill>
              </a:rPr>
              <a:t>Indicadores para pagamento em 2020: </a:t>
            </a:r>
          </a:p>
          <a:p>
            <a:pPr marL="34925" lvl="1" indent="0" algn="just">
              <a:lnSpc>
                <a:spcPct val="150000"/>
              </a:lnSpc>
              <a:buNone/>
            </a:pPr>
            <a:endParaRPr lang="pt-BR" sz="1200" b="1" dirty="0" smtClean="0">
              <a:solidFill>
                <a:srgbClr val="053875"/>
              </a:solidFill>
            </a:endParaRPr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rgbClr val="053875"/>
                </a:solidFill>
              </a:rPr>
              <a:t>Gestantes</a:t>
            </a:r>
            <a:endParaRPr lang="pt-BR" sz="1600" dirty="0">
              <a:solidFill>
                <a:schemeClr val="tx1"/>
              </a:solidFill>
            </a:endParaRPr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Saúde da </a:t>
            </a:r>
            <a:r>
              <a:rPr lang="pt-BR" sz="2000" b="1" dirty="0" smtClean="0">
                <a:solidFill>
                  <a:srgbClr val="053875"/>
                </a:solidFill>
              </a:rPr>
              <a:t>Mulher</a:t>
            </a:r>
            <a:endParaRPr lang="pt-BR" sz="1600" dirty="0">
              <a:solidFill>
                <a:schemeClr val="tx1"/>
              </a:solidFill>
            </a:endParaRPr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Saúde da </a:t>
            </a:r>
            <a:r>
              <a:rPr lang="pt-BR" sz="2000" b="1" dirty="0" smtClean="0">
                <a:solidFill>
                  <a:srgbClr val="053875"/>
                </a:solidFill>
              </a:rPr>
              <a:t>Criança</a:t>
            </a:r>
          </a:p>
          <a:p>
            <a:pPr marL="320675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Doenças </a:t>
            </a:r>
            <a:r>
              <a:rPr lang="pt-BR" sz="2000" b="1" dirty="0" smtClean="0">
                <a:solidFill>
                  <a:srgbClr val="053875"/>
                </a:solidFill>
              </a:rPr>
              <a:t>Crônicas</a:t>
            </a:r>
          </a:p>
          <a:p>
            <a:pPr marL="432000" lvl="2" indent="0" algn="just">
              <a:lnSpc>
                <a:spcPct val="150000"/>
              </a:lnSpc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684000" lvl="2" indent="-2520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78516" y="44624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33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57708" y="289183"/>
            <a:ext cx="7886700" cy="792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Pagamento por Desempenho: Indicadores  </a:t>
            </a:r>
          </a:p>
          <a:p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67544" y="758685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97922" y="1052736"/>
            <a:ext cx="8178534" cy="4908449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925" lvl="1" indent="0">
              <a:lnSpc>
                <a:spcPct val="150000"/>
              </a:lnSpc>
              <a:buNone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</a:rPr>
              <a:t>Indicadores para pagamento em 2021: </a:t>
            </a:r>
          </a:p>
          <a:p>
            <a:pPr marL="34925" lvl="1" indent="0" algn="just">
              <a:lnSpc>
                <a:spcPct val="150000"/>
              </a:lnSpc>
              <a:buNone/>
            </a:pPr>
            <a:endParaRPr lang="pt-BR" sz="1600" b="1" dirty="0" smtClean="0"/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rgbClr val="053875"/>
                </a:solidFill>
              </a:rPr>
              <a:t>Saúde </a:t>
            </a:r>
            <a:r>
              <a:rPr lang="pt-BR" sz="2000" b="1" dirty="0">
                <a:solidFill>
                  <a:srgbClr val="053875"/>
                </a:solidFill>
              </a:rPr>
              <a:t>da </a:t>
            </a:r>
            <a:r>
              <a:rPr lang="pt-BR" sz="2000" b="1" dirty="0" smtClean="0">
                <a:solidFill>
                  <a:srgbClr val="053875"/>
                </a:solidFill>
              </a:rPr>
              <a:t>Mulher</a:t>
            </a:r>
            <a:endParaRPr lang="pt-BR" sz="1600" dirty="0">
              <a:solidFill>
                <a:schemeClr val="tx1"/>
              </a:solidFill>
            </a:endParaRPr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Saúde da </a:t>
            </a:r>
            <a:r>
              <a:rPr lang="pt-BR" sz="2000" b="1" dirty="0" smtClean="0">
                <a:solidFill>
                  <a:srgbClr val="053875"/>
                </a:solidFill>
              </a:rPr>
              <a:t>Criança</a:t>
            </a:r>
          </a:p>
          <a:p>
            <a:pPr marL="320675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 Infecções Sexualmente Transmissíveis (IST</a:t>
            </a:r>
            <a:r>
              <a:rPr lang="pt-BR" sz="2000" b="1" dirty="0" smtClean="0">
                <a:solidFill>
                  <a:srgbClr val="053875"/>
                </a:solidFill>
              </a:rPr>
              <a:t>)</a:t>
            </a:r>
          </a:p>
          <a:p>
            <a:pPr marL="320675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rgbClr val="053875"/>
                </a:solidFill>
              </a:rPr>
              <a:t>Tuberculose</a:t>
            </a:r>
          </a:p>
          <a:p>
            <a:pPr marL="320675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Saúde Bucal </a:t>
            </a:r>
          </a:p>
          <a:p>
            <a:pPr marL="320675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b="1" dirty="0">
              <a:solidFill>
                <a:srgbClr val="053875"/>
              </a:solidFill>
            </a:endParaRPr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b="1" dirty="0" smtClean="0">
              <a:solidFill>
                <a:srgbClr val="053875"/>
              </a:solidFill>
            </a:endParaRPr>
          </a:p>
          <a:p>
            <a:pPr marL="432000" lvl="1" indent="0" algn="just">
              <a:lnSpc>
                <a:spcPct val="150000"/>
              </a:lnSpc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432000" lvl="2" indent="0" algn="just">
              <a:lnSpc>
                <a:spcPct val="150000"/>
              </a:lnSpc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684000" lvl="2" indent="-2520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60931" y="44624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34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57708" y="289183"/>
            <a:ext cx="7886700" cy="792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Pagamento por Desempenho: Indicadores  </a:t>
            </a:r>
          </a:p>
          <a:p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67544" y="758685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97922" y="1052736"/>
            <a:ext cx="8178534" cy="4908449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925" lvl="1" indent="0">
              <a:lnSpc>
                <a:spcPct val="150000"/>
              </a:lnSpc>
              <a:buNone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</a:rPr>
              <a:t>Indicadores para pagamento em </a:t>
            </a:r>
            <a:r>
              <a:rPr lang="pt-BR" sz="2400" b="1" u="sng" dirty="0" smtClean="0">
                <a:solidFill>
                  <a:schemeClr val="accent1">
                    <a:lumMod val="50000"/>
                  </a:schemeClr>
                </a:solidFill>
              </a:rPr>
              <a:t>2022: </a:t>
            </a:r>
            <a:endParaRPr lang="pt-BR" sz="2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34925" lvl="1" indent="0" algn="just">
              <a:lnSpc>
                <a:spcPct val="150000"/>
              </a:lnSpc>
              <a:buNone/>
            </a:pPr>
            <a:endParaRPr lang="pt-BR" sz="1600" b="1" dirty="0" smtClean="0"/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rgbClr val="053875"/>
                </a:solidFill>
              </a:rPr>
              <a:t>Indicadores Globais</a:t>
            </a:r>
            <a:endParaRPr lang="pt-BR" sz="1600" dirty="0">
              <a:solidFill>
                <a:schemeClr val="tx1"/>
              </a:solidFill>
            </a:endParaRPr>
          </a:p>
          <a:p>
            <a:pPr marL="320675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Infecções Sexualmente Transmissíveis (IST) </a:t>
            </a:r>
            <a:endParaRPr lang="pt-BR" sz="2000" b="1" dirty="0" smtClean="0">
              <a:solidFill>
                <a:srgbClr val="053875"/>
              </a:solidFill>
            </a:endParaRPr>
          </a:p>
          <a:p>
            <a:pPr marL="320675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Saúde Mental </a:t>
            </a:r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rgbClr val="053875"/>
                </a:solidFill>
              </a:rPr>
              <a:t>Doenças crônicas</a:t>
            </a:r>
          </a:p>
          <a:p>
            <a:pPr marL="34925" lvl="1" indent="0" algn="just">
              <a:lnSpc>
                <a:spcPct val="150000"/>
              </a:lnSpc>
              <a:buNone/>
            </a:pPr>
            <a:endParaRPr lang="pt-BR" sz="2000" b="1" dirty="0" smtClean="0">
              <a:solidFill>
                <a:srgbClr val="053875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60931" y="44624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35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1072" y="126429"/>
            <a:ext cx="8784976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Incentivos a </a:t>
            </a:r>
            <a:r>
              <a:rPr lang="pt-BR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ações </a:t>
            </a:r>
            <a:r>
              <a:rPr lang="pt-BR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específicas e estratégicas</a:t>
            </a:r>
            <a:endParaRPr lang="pt-BR" sz="2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467544" y="1124744"/>
          <a:ext cx="8208912" cy="4921744"/>
        </p:xfrm>
        <a:graphic>
          <a:graphicData uri="http://schemas.openxmlformats.org/drawingml/2006/table">
            <a:tbl>
              <a:tblPr firstRow="1" firstCol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638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Prioritários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 Saúde na Hora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Informatização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Formação e residência médica e multiprofissional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638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Saúde Bucal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Saúde Bucal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Laboratório de Prótese Dentária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UOM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63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Promoção da Saúde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 Saúde na Escola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Academia de saúde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638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Especificidades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Consultório na Rua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Equipes </a:t>
                      </a: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Ribeirinhas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UBS Fluviais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Microscopistas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Prisional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Saúde do Adolescente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834554" y="5442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36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50636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InformatizaAPS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3176" y="1117174"/>
            <a:ext cx="8235288" cy="53091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700" b="1" dirty="0" smtClean="0"/>
              <a:t>Conceito: </a:t>
            </a:r>
            <a:r>
              <a:rPr lang="pt-BR" sz="1700" dirty="0" smtClean="0"/>
              <a:t>fomento </a:t>
            </a:r>
            <a:r>
              <a:rPr lang="pt-BR" sz="1700" dirty="0"/>
              <a:t>à </a:t>
            </a:r>
            <a:r>
              <a:rPr lang="pt-BR" sz="1700" dirty="0" smtClean="0"/>
              <a:t>informatização por </a:t>
            </a:r>
            <a:r>
              <a:rPr lang="pt-BR" sz="1700" dirty="0"/>
              <a:t>meio de custeio para implantação e manutenção de prontuário </a:t>
            </a:r>
            <a:r>
              <a:rPr lang="pt-BR" sz="1700" dirty="0" smtClean="0"/>
              <a:t>eletrônico. </a:t>
            </a:r>
          </a:p>
          <a:p>
            <a:pPr algn="just"/>
            <a:endParaRPr lang="pt-BR" sz="1000" dirty="0" smtClean="0"/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/>
              <a:t>Contratação livre pelos municípios, que escolhem a solução mais adequada à sua realidade</a:t>
            </a:r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/>
              <a:t>Obrigação de envio de dados no formato e volume adequado para recebimento do custeio (aumento progressivo das exigências)</a:t>
            </a:r>
          </a:p>
          <a:p>
            <a:pPr marL="171450" indent="-171450" algn="just">
              <a:buFont typeface="Wingdings" charset="2"/>
              <a:buChar char="v"/>
            </a:pPr>
            <a:endParaRPr lang="pt-BR" sz="1000" b="1" dirty="0"/>
          </a:p>
          <a:p>
            <a:pPr algn="just"/>
            <a:r>
              <a:rPr lang="pt-BR" sz="1700" b="1" dirty="0" smtClean="0"/>
              <a:t>Benefício: </a:t>
            </a:r>
          </a:p>
          <a:p>
            <a:pPr algn="just"/>
            <a:endParaRPr lang="pt-BR" sz="1000" b="1" dirty="0" smtClean="0"/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 smtClean="0"/>
              <a:t>Melhora nos registros: acompanhamento </a:t>
            </a:r>
            <a:r>
              <a:rPr lang="pt-BR" sz="1700" dirty="0"/>
              <a:t>contínuo em ótima granularidade das condições de saúde da população, com induções focadas (por grupo populacional e/ou região)</a:t>
            </a:r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 smtClean="0"/>
              <a:t>Aumento da </a:t>
            </a:r>
            <a:r>
              <a:rPr lang="pt-BR" sz="1700" dirty="0"/>
              <a:t>produtividade e capacidade de acompanhar o </a:t>
            </a:r>
            <a:r>
              <a:rPr lang="pt-BR" sz="1700" dirty="0" smtClean="0"/>
              <a:t>indivíduo por equipes e gestores </a:t>
            </a:r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/>
              <a:t>Ministério hoje possui uma capacidade muito baixa de uso de dados secundários, necessitando de inquéritos e outras pesquisas com grande frequência</a:t>
            </a:r>
          </a:p>
          <a:p>
            <a:pPr algn="just"/>
            <a:endParaRPr lang="pt-BR" sz="1000" b="1" dirty="0" smtClean="0"/>
          </a:p>
          <a:p>
            <a:pPr algn="just"/>
            <a:r>
              <a:rPr lang="pt-BR" sz="1700" b="1" dirty="0" smtClean="0"/>
              <a:t>Valores de repasse: </a:t>
            </a:r>
          </a:p>
          <a:p>
            <a:pPr algn="just"/>
            <a:endParaRPr lang="pt-BR" sz="1000" b="1" dirty="0" smtClean="0"/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 smtClean="0"/>
              <a:t>Custeio -  média de R</a:t>
            </a:r>
            <a:r>
              <a:rPr lang="pt-BR" sz="1700" dirty="0"/>
              <a:t>$ </a:t>
            </a:r>
            <a:r>
              <a:rPr lang="pt-BR" sz="1700" dirty="0" smtClean="0"/>
              <a:t>2.000,00/equipe (varia </a:t>
            </a:r>
            <a:r>
              <a:rPr lang="pt-BR" sz="1700" dirty="0" err="1" smtClean="0"/>
              <a:t>cfe</a:t>
            </a:r>
            <a:r>
              <a:rPr lang="pt-BR" sz="1700" dirty="0" smtClean="0"/>
              <a:t> caracterização do município)</a:t>
            </a:r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 smtClean="0"/>
              <a:t>Incentivo de adesão e prazo de implantação – após piloto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37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50636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Residência na APS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6330" y="963494"/>
            <a:ext cx="7852493" cy="542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Conceito:</a:t>
            </a:r>
            <a:r>
              <a:rPr lang="pt-BR" dirty="0" smtClean="0"/>
              <a:t> é o custeio repassado aos municípios </a:t>
            </a:r>
            <a:r>
              <a:rPr lang="pt-BR" dirty="0"/>
              <a:t>que </a:t>
            </a:r>
            <a:r>
              <a:rPr lang="pt-BR" dirty="0" smtClean="0"/>
              <a:t>possuem Programa de Residência em </a:t>
            </a:r>
            <a:r>
              <a:rPr lang="pt-BR" dirty="0"/>
              <a:t>Medicina de Família e Comunidade e/ou Multiprofissional em Odontologia e Enfermagem na Saúde da </a:t>
            </a:r>
            <a:r>
              <a:rPr lang="pt-BR" dirty="0" smtClean="0"/>
              <a:t>Família</a:t>
            </a:r>
          </a:p>
          <a:p>
            <a:pPr algn="just"/>
            <a:endParaRPr lang="pt-BR" sz="1400" dirty="0"/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/>
              <a:t>Para </a:t>
            </a:r>
            <a:r>
              <a:rPr lang="pt-BR" dirty="0" smtClean="0"/>
              <a:t>vagas de residentes </a:t>
            </a:r>
            <a:r>
              <a:rPr lang="pt-BR" dirty="0"/>
              <a:t>de 1º e 2º  </a:t>
            </a:r>
            <a:r>
              <a:rPr lang="pt-BR" dirty="0" smtClean="0"/>
              <a:t>anos </a:t>
            </a:r>
            <a:r>
              <a:rPr lang="pt-BR" dirty="0"/>
              <a:t>que compõe equipe </a:t>
            </a:r>
            <a:r>
              <a:rPr lang="pt-BR" dirty="0" err="1"/>
              <a:t>eSF</a:t>
            </a:r>
            <a:endParaRPr lang="pt-BR" dirty="0"/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Necessária </a:t>
            </a:r>
            <a:r>
              <a:rPr lang="pt-BR" dirty="0"/>
              <a:t>adesão do município e credenciamento da </a:t>
            </a:r>
            <a:r>
              <a:rPr lang="pt-BR" dirty="0" smtClean="0"/>
              <a:t>SAPS</a:t>
            </a:r>
          </a:p>
          <a:p>
            <a:pPr algn="just"/>
            <a:endParaRPr lang="pt-BR" b="1" dirty="0"/>
          </a:p>
          <a:p>
            <a:pPr>
              <a:lnSpc>
                <a:spcPct val="120000"/>
              </a:lnSpc>
            </a:pPr>
            <a:r>
              <a:rPr lang="pt-BR" b="1" dirty="0" smtClean="0"/>
              <a:t>Benefício: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Ampliação da cobertura da Estratégia de Saúde da Família no Brasil </a:t>
            </a:r>
            <a:endParaRPr lang="pt-BR" dirty="0"/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Qualificação da assistência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Valores de repasse: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v"/>
            </a:pPr>
            <a:r>
              <a:rPr lang="pt-BR" dirty="0"/>
              <a:t>MFC: R$ 4.500,00 </a:t>
            </a:r>
            <a:r>
              <a:rPr lang="pt-BR" dirty="0" smtClean="0"/>
              <a:t>mensais por vaga de residente ocupada que compõem equipe ESF *</a:t>
            </a:r>
            <a:endParaRPr lang="pt-BR" dirty="0"/>
          </a:p>
          <a:p>
            <a:pPr marL="800100" lvl="1" indent="-342900">
              <a:lnSpc>
                <a:spcPct val="120000"/>
              </a:lnSpc>
              <a:buFont typeface="Wingdings" charset="2"/>
              <a:buChar char="v"/>
            </a:pPr>
            <a:r>
              <a:rPr lang="pt-BR" dirty="0" smtClean="0"/>
              <a:t>Enfermagem e Odontologia: </a:t>
            </a:r>
            <a:r>
              <a:rPr lang="pt-BR" dirty="0"/>
              <a:t>R$ 1.500,00 mensais por vaga de residente ocupada que compõem equipe </a:t>
            </a:r>
            <a:r>
              <a:rPr lang="pt-BR" dirty="0" smtClean="0"/>
              <a:t>ESF/SB </a:t>
            </a:r>
            <a:r>
              <a:rPr lang="pt-BR" dirty="0"/>
              <a:t>*</a:t>
            </a:r>
          </a:p>
          <a:p>
            <a:pPr lvl="1">
              <a:lnSpc>
                <a:spcPct val="120000"/>
              </a:lnSpc>
            </a:pPr>
            <a:endParaRPr lang="pt-BR" sz="700" dirty="0"/>
          </a:p>
          <a:p>
            <a:pPr>
              <a:lnSpc>
                <a:spcPct val="120000"/>
              </a:lnSpc>
            </a:pPr>
            <a:r>
              <a:rPr lang="pt-BR" dirty="0"/>
              <a:t>* Além </a:t>
            </a:r>
            <a:r>
              <a:rPr lang="pt-BR" dirty="0" smtClean="0"/>
              <a:t>do valor da bolsa</a:t>
            </a:r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38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67544" y="85804"/>
            <a:ext cx="8676455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Síntese dos resultados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860930" y="6773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39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E483221-2AEA-4675-A3B4-3DDDAD6BC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783" y="1268760"/>
            <a:ext cx="7992887" cy="3918702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Ganho 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Maior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parte (4.211-76%)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dos municípios apresenta ganho com o novo modelo 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Ganho total na ordem de 2,6 bilhões de reais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Corresponde a 12% do Orçamento 2020 da SAPS 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No NE, 1.230 (68%)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dos municípios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apresentam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ganho com o novo modelo 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694 milhões em ganho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Perda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Parcela mínima dos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municípios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apresenta perda com 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novo modelo 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Perda total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na ordem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de 290 milhões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de reais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Corresponde 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1,5%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do Orçamento 2020 da SAPS 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No NE, 564 municípios perdem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Perda da ordem de 95 milhões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6871" y="5272278"/>
            <a:ext cx="2921318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sz="900" spc="-4" dirty="0">
                <a:solidFill>
                  <a:prstClr val="black"/>
                </a:solidFill>
                <a:latin typeface="Calibri"/>
                <a:cs typeface="Calibri"/>
              </a:rPr>
              <a:t>Starfield </a:t>
            </a:r>
            <a:r>
              <a:rPr sz="900" spc="-8" dirty="0">
                <a:solidFill>
                  <a:prstClr val="black"/>
                </a:solidFill>
                <a:latin typeface="Calibri"/>
                <a:cs typeface="Calibri"/>
              </a:rPr>
              <a:t>B, </a:t>
            </a:r>
            <a:r>
              <a:rPr sz="900" dirty="0">
                <a:solidFill>
                  <a:prstClr val="black"/>
                </a:solidFill>
                <a:latin typeface="Calibri"/>
                <a:cs typeface="Calibri"/>
              </a:rPr>
              <a:t>1992. Primary </a:t>
            </a:r>
            <a:r>
              <a:rPr sz="900" spc="-4" dirty="0">
                <a:solidFill>
                  <a:prstClr val="black"/>
                </a:solidFill>
                <a:latin typeface="Calibri"/>
                <a:cs typeface="Calibri"/>
              </a:rPr>
              <a:t>Care: concept, evaluation </a:t>
            </a:r>
            <a:r>
              <a:rPr sz="900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900" spc="-3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prstClr val="black"/>
                </a:solidFill>
                <a:latin typeface="Calibri"/>
                <a:cs typeface="Calibri"/>
              </a:rPr>
              <a:t>policy.</a:t>
            </a:r>
            <a:endParaRPr sz="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0643" y="1861947"/>
            <a:ext cx="2604134" cy="649605"/>
          </a:xfrm>
          <a:custGeom>
            <a:avLst/>
            <a:gdLst/>
            <a:ahLst/>
            <a:cxnLst/>
            <a:rect l="l" t="t" r="r" b="b"/>
            <a:pathLst>
              <a:path w="3472179" h="866139">
                <a:moveTo>
                  <a:pt x="3327400" y="0"/>
                </a:moveTo>
                <a:lnTo>
                  <a:pt x="144271" y="0"/>
                </a:lnTo>
                <a:lnTo>
                  <a:pt x="98690" y="7359"/>
                </a:lnTo>
                <a:lnTo>
                  <a:pt x="59088" y="27850"/>
                </a:lnTo>
                <a:lnTo>
                  <a:pt x="27850" y="59088"/>
                </a:lnTo>
                <a:lnTo>
                  <a:pt x="7359" y="98690"/>
                </a:lnTo>
                <a:lnTo>
                  <a:pt x="0" y="144271"/>
                </a:lnTo>
                <a:lnTo>
                  <a:pt x="0" y="721359"/>
                </a:lnTo>
                <a:lnTo>
                  <a:pt x="7359" y="766941"/>
                </a:lnTo>
                <a:lnTo>
                  <a:pt x="27850" y="806543"/>
                </a:lnTo>
                <a:lnTo>
                  <a:pt x="59088" y="837781"/>
                </a:lnTo>
                <a:lnTo>
                  <a:pt x="98690" y="858272"/>
                </a:lnTo>
                <a:lnTo>
                  <a:pt x="144271" y="865631"/>
                </a:lnTo>
                <a:lnTo>
                  <a:pt x="3327400" y="865631"/>
                </a:lnTo>
                <a:lnTo>
                  <a:pt x="3372981" y="858272"/>
                </a:lnTo>
                <a:lnTo>
                  <a:pt x="3412583" y="837781"/>
                </a:lnTo>
                <a:lnTo>
                  <a:pt x="3443821" y="806543"/>
                </a:lnTo>
                <a:lnTo>
                  <a:pt x="3464312" y="766941"/>
                </a:lnTo>
                <a:lnTo>
                  <a:pt x="3471672" y="721359"/>
                </a:lnTo>
                <a:lnTo>
                  <a:pt x="3471672" y="144271"/>
                </a:lnTo>
                <a:lnTo>
                  <a:pt x="3464312" y="98690"/>
                </a:lnTo>
                <a:lnTo>
                  <a:pt x="3443821" y="59088"/>
                </a:lnTo>
                <a:lnTo>
                  <a:pt x="3412583" y="27850"/>
                </a:lnTo>
                <a:lnTo>
                  <a:pt x="3372981" y="7359"/>
                </a:lnTo>
                <a:lnTo>
                  <a:pt x="33274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2433" y="1884883"/>
            <a:ext cx="1382554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4304" marR="3810" indent="-135255" defTabSz="685800">
              <a:lnSpc>
                <a:spcPct val="109500"/>
              </a:lnSpc>
              <a:spcBef>
                <a:spcPts val="75"/>
              </a:spcBef>
              <a:defRPr/>
            </a:pP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Atenção </a:t>
            </a:r>
            <a:r>
              <a:rPr sz="1500" b="1" spc="-4" dirty="0">
                <a:solidFill>
                  <a:srgbClr val="FFFFFF"/>
                </a:solidFill>
                <a:latin typeface="Calibri"/>
                <a:cs typeface="Calibri"/>
              </a:rPr>
              <a:t>Primária 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à Saúde</a:t>
            </a:r>
            <a:r>
              <a:rPr sz="150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(APS)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47621" y="2780919"/>
            <a:ext cx="2079308" cy="559118"/>
          </a:xfrm>
          <a:custGeom>
            <a:avLst/>
            <a:gdLst/>
            <a:ahLst/>
            <a:cxnLst/>
            <a:rect l="l" t="t" r="r" b="b"/>
            <a:pathLst>
              <a:path w="2772410" h="745489">
                <a:moveTo>
                  <a:pt x="2647950" y="0"/>
                </a:moveTo>
                <a:lnTo>
                  <a:pt x="124206" y="0"/>
                </a:lnTo>
                <a:lnTo>
                  <a:pt x="75861" y="9763"/>
                </a:lnTo>
                <a:lnTo>
                  <a:pt x="36380" y="36385"/>
                </a:lnTo>
                <a:lnTo>
                  <a:pt x="9761" y="75866"/>
                </a:lnTo>
                <a:lnTo>
                  <a:pt x="0" y="124206"/>
                </a:lnTo>
                <a:lnTo>
                  <a:pt x="0" y="621030"/>
                </a:lnTo>
                <a:lnTo>
                  <a:pt x="9761" y="669369"/>
                </a:lnTo>
                <a:lnTo>
                  <a:pt x="36380" y="708850"/>
                </a:lnTo>
                <a:lnTo>
                  <a:pt x="75861" y="735472"/>
                </a:lnTo>
                <a:lnTo>
                  <a:pt x="124206" y="745236"/>
                </a:lnTo>
                <a:lnTo>
                  <a:pt x="2647950" y="745236"/>
                </a:lnTo>
                <a:lnTo>
                  <a:pt x="2696289" y="735472"/>
                </a:lnTo>
                <a:lnTo>
                  <a:pt x="2735770" y="708850"/>
                </a:lnTo>
                <a:lnTo>
                  <a:pt x="2762392" y="669369"/>
                </a:lnTo>
                <a:lnTo>
                  <a:pt x="2772156" y="621030"/>
                </a:lnTo>
                <a:lnTo>
                  <a:pt x="2772156" y="124206"/>
                </a:lnTo>
                <a:lnTo>
                  <a:pt x="2762392" y="75866"/>
                </a:lnTo>
                <a:lnTo>
                  <a:pt x="2735770" y="36385"/>
                </a:lnTo>
                <a:lnTo>
                  <a:pt x="2696289" y="9763"/>
                </a:lnTo>
                <a:lnTo>
                  <a:pt x="2647950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3214" y="2924556"/>
            <a:ext cx="1586865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  <a:defRPr/>
            </a:pPr>
            <a:r>
              <a:rPr sz="1500" b="1" spc="-8" dirty="0">
                <a:solidFill>
                  <a:srgbClr val="FFFFFF"/>
                </a:solidFill>
                <a:latin typeface="Calibri"/>
                <a:cs typeface="Calibri"/>
              </a:rPr>
              <a:t>Atributos</a:t>
            </a:r>
            <a:r>
              <a:rPr sz="1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FFFFFF"/>
                </a:solidFill>
                <a:latin typeface="Calibri"/>
                <a:cs typeface="Calibri"/>
              </a:rPr>
              <a:t>Essenciais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93741" y="2780919"/>
            <a:ext cx="1862138" cy="559118"/>
          </a:xfrm>
          <a:custGeom>
            <a:avLst/>
            <a:gdLst/>
            <a:ahLst/>
            <a:cxnLst/>
            <a:rect l="l" t="t" r="r" b="b"/>
            <a:pathLst>
              <a:path w="2482850" h="745489">
                <a:moveTo>
                  <a:pt x="2358390" y="0"/>
                </a:moveTo>
                <a:lnTo>
                  <a:pt x="124206" y="0"/>
                </a:lnTo>
                <a:lnTo>
                  <a:pt x="75866" y="9763"/>
                </a:lnTo>
                <a:lnTo>
                  <a:pt x="36385" y="36385"/>
                </a:lnTo>
                <a:lnTo>
                  <a:pt x="9763" y="75866"/>
                </a:lnTo>
                <a:lnTo>
                  <a:pt x="0" y="124206"/>
                </a:lnTo>
                <a:lnTo>
                  <a:pt x="0" y="621030"/>
                </a:lnTo>
                <a:lnTo>
                  <a:pt x="9763" y="669369"/>
                </a:lnTo>
                <a:lnTo>
                  <a:pt x="36385" y="708850"/>
                </a:lnTo>
                <a:lnTo>
                  <a:pt x="75866" y="735472"/>
                </a:lnTo>
                <a:lnTo>
                  <a:pt x="124206" y="745236"/>
                </a:lnTo>
                <a:lnTo>
                  <a:pt x="2358390" y="745236"/>
                </a:lnTo>
                <a:lnTo>
                  <a:pt x="2406729" y="735472"/>
                </a:lnTo>
                <a:lnTo>
                  <a:pt x="2446210" y="708850"/>
                </a:lnTo>
                <a:lnTo>
                  <a:pt x="2472832" y="669369"/>
                </a:lnTo>
                <a:lnTo>
                  <a:pt x="2482596" y="621030"/>
                </a:lnTo>
                <a:lnTo>
                  <a:pt x="2482596" y="124206"/>
                </a:lnTo>
                <a:lnTo>
                  <a:pt x="2472832" y="75866"/>
                </a:lnTo>
                <a:lnTo>
                  <a:pt x="2446210" y="36385"/>
                </a:lnTo>
                <a:lnTo>
                  <a:pt x="2406729" y="9763"/>
                </a:lnTo>
                <a:lnTo>
                  <a:pt x="2358390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5581" y="2937129"/>
            <a:ext cx="139684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Atributos</a:t>
            </a:r>
            <a:r>
              <a:rPr sz="13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Derivados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84398" y="3429000"/>
            <a:ext cx="1442561" cy="485775"/>
          </a:xfrm>
          <a:custGeom>
            <a:avLst/>
            <a:gdLst/>
            <a:ahLst/>
            <a:cxnLst/>
            <a:rect l="l" t="t" r="r" b="b"/>
            <a:pathLst>
              <a:path w="1923414" h="647700">
                <a:moveTo>
                  <a:pt x="1815338" y="0"/>
                </a:moveTo>
                <a:lnTo>
                  <a:pt x="107950" y="0"/>
                </a:lnTo>
                <a:lnTo>
                  <a:pt x="65954" y="8491"/>
                </a:lnTo>
                <a:lnTo>
                  <a:pt x="31638" y="31638"/>
                </a:lnTo>
                <a:lnTo>
                  <a:pt x="8491" y="65954"/>
                </a:lnTo>
                <a:lnTo>
                  <a:pt x="0" y="107950"/>
                </a:lnTo>
                <a:lnTo>
                  <a:pt x="0" y="539750"/>
                </a:lnTo>
                <a:lnTo>
                  <a:pt x="8491" y="581745"/>
                </a:lnTo>
                <a:lnTo>
                  <a:pt x="31638" y="616061"/>
                </a:lnTo>
                <a:lnTo>
                  <a:pt x="65954" y="639208"/>
                </a:lnTo>
                <a:lnTo>
                  <a:pt x="107950" y="647700"/>
                </a:lnTo>
                <a:lnTo>
                  <a:pt x="1815338" y="647700"/>
                </a:lnTo>
                <a:lnTo>
                  <a:pt x="1857333" y="639208"/>
                </a:lnTo>
                <a:lnTo>
                  <a:pt x="1891649" y="616061"/>
                </a:lnTo>
                <a:lnTo>
                  <a:pt x="1914796" y="581745"/>
                </a:lnTo>
                <a:lnTo>
                  <a:pt x="1923288" y="539750"/>
                </a:lnTo>
                <a:lnTo>
                  <a:pt x="1923288" y="107950"/>
                </a:lnTo>
                <a:lnTo>
                  <a:pt x="1914796" y="65954"/>
                </a:lnTo>
                <a:lnTo>
                  <a:pt x="1891649" y="31638"/>
                </a:lnTo>
                <a:lnTo>
                  <a:pt x="1857333" y="8491"/>
                </a:lnTo>
                <a:lnTo>
                  <a:pt x="1815338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59479" y="3470910"/>
            <a:ext cx="891540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R="27146" algn="ctr" defTabSz="685800">
              <a:spcBef>
                <a:spcPts val="71"/>
              </a:spcBef>
              <a:defRPr/>
            </a:pP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Acesso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de 1º</a:t>
            </a:r>
            <a:r>
              <a:rPr sz="120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1" dirty="0">
                <a:solidFill>
                  <a:srgbClr val="FFFFFF"/>
                </a:solidFill>
                <a:latin typeface="Calibri"/>
                <a:cs typeface="Calibri"/>
              </a:rPr>
              <a:t>Contato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84398" y="3975353"/>
            <a:ext cx="1442561" cy="371475"/>
          </a:xfrm>
          <a:custGeom>
            <a:avLst/>
            <a:gdLst/>
            <a:ahLst/>
            <a:cxnLst/>
            <a:rect l="l" t="t" r="r" b="b"/>
            <a:pathLst>
              <a:path w="1923414" h="495300">
                <a:moveTo>
                  <a:pt x="1840738" y="0"/>
                </a:moveTo>
                <a:lnTo>
                  <a:pt x="82550" y="0"/>
                </a:ln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0" y="412750"/>
                </a:lnTo>
                <a:lnTo>
                  <a:pt x="6486" y="444882"/>
                </a:lnTo>
                <a:lnTo>
                  <a:pt x="24177" y="471122"/>
                </a:lnTo>
                <a:lnTo>
                  <a:pt x="50417" y="488813"/>
                </a:lnTo>
                <a:lnTo>
                  <a:pt x="82550" y="495300"/>
                </a:lnTo>
                <a:lnTo>
                  <a:pt x="1840738" y="495300"/>
                </a:lnTo>
                <a:lnTo>
                  <a:pt x="1872870" y="488813"/>
                </a:lnTo>
                <a:lnTo>
                  <a:pt x="1899110" y="471122"/>
                </a:lnTo>
                <a:lnTo>
                  <a:pt x="1916801" y="444882"/>
                </a:lnTo>
                <a:lnTo>
                  <a:pt x="1923288" y="412750"/>
                </a:lnTo>
                <a:lnTo>
                  <a:pt x="1923288" y="82550"/>
                </a:lnTo>
                <a:lnTo>
                  <a:pt x="1916801" y="50417"/>
                </a:lnTo>
                <a:lnTo>
                  <a:pt x="1899110" y="24177"/>
                </a:lnTo>
                <a:lnTo>
                  <a:pt x="1872870" y="6486"/>
                </a:lnTo>
                <a:lnTo>
                  <a:pt x="1840738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7844" y="4051745"/>
            <a:ext cx="1155383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>
              <a:spcBef>
                <a:spcPts val="71"/>
              </a:spcBef>
              <a:defRPr/>
            </a:pP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Longitudinalidade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84398" y="4407408"/>
            <a:ext cx="1442561" cy="371475"/>
          </a:xfrm>
          <a:custGeom>
            <a:avLst/>
            <a:gdLst/>
            <a:ahLst/>
            <a:cxnLst/>
            <a:rect l="l" t="t" r="r" b="b"/>
            <a:pathLst>
              <a:path w="1923414" h="495300">
                <a:moveTo>
                  <a:pt x="1840738" y="0"/>
                </a:moveTo>
                <a:lnTo>
                  <a:pt x="82550" y="0"/>
                </a:ln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49"/>
                </a:lnTo>
                <a:lnTo>
                  <a:pt x="0" y="412749"/>
                </a:lnTo>
                <a:lnTo>
                  <a:pt x="6486" y="444882"/>
                </a:lnTo>
                <a:lnTo>
                  <a:pt x="24177" y="471122"/>
                </a:lnTo>
                <a:lnTo>
                  <a:pt x="50417" y="488813"/>
                </a:lnTo>
                <a:lnTo>
                  <a:pt x="82550" y="495299"/>
                </a:lnTo>
                <a:lnTo>
                  <a:pt x="1840738" y="495299"/>
                </a:lnTo>
                <a:lnTo>
                  <a:pt x="1872870" y="488813"/>
                </a:lnTo>
                <a:lnTo>
                  <a:pt x="1899110" y="471122"/>
                </a:lnTo>
                <a:lnTo>
                  <a:pt x="1916801" y="444882"/>
                </a:lnTo>
                <a:lnTo>
                  <a:pt x="1923288" y="412749"/>
                </a:lnTo>
                <a:lnTo>
                  <a:pt x="1923288" y="82549"/>
                </a:lnTo>
                <a:lnTo>
                  <a:pt x="1916801" y="50417"/>
                </a:lnTo>
                <a:lnTo>
                  <a:pt x="1899110" y="24177"/>
                </a:lnTo>
                <a:lnTo>
                  <a:pt x="1872870" y="6486"/>
                </a:lnTo>
                <a:lnTo>
                  <a:pt x="1840738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81006" y="4484084"/>
            <a:ext cx="84867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>
              <a:spcBef>
                <a:spcPts val="71"/>
              </a:spcBef>
              <a:defRPr/>
            </a:pP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Coordenação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84398" y="4839461"/>
            <a:ext cx="1442561" cy="371475"/>
          </a:xfrm>
          <a:custGeom>
            <a:avLst/>
            <a:gdLst/>
            <a:ahLst/>
            <a:cxnLst/>
            <a:rect l="l" t="t" r="r" b="b"/>
            <a:pathLst>
              <a:path w="1923414" h="495300">
                <a:moveTo>
                  <a:pt x="1840738" y="0"/>
                </a:moveTo>
                <a:lnTo>
                  <a:pt x="82550" y="0"/>
                </a:ln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0" y="412750"/>
                </a:lnTo>
                <a:lnTo>
                  <a:pt x="6486" y="444882"/>
                </a:lnTo>
                <a:lnTo>
                  <a:pt x="24177" y="471122"/>
                </a:lnTo>
                <a:lnTo>
                  <a:pt x="50417" y="488813"/>
                </a:lnTo>
                <a:lnTo>
                  <a:pt x="82550" y="495300"/>
                </a:lnTo>
                <a:lnTo>
                  <a:pt x="1840738" y="495300"/>
                </a:lnTo>
                <a:lnTo>
                  <a:pt x="1872870" y="488813"/>
                </a:lnTo>
                <a:lnTo>
                  <a:pt x="1899110" y="471122"/>
                </a:lnTo>
                <a:lnTo>
                  <a:pt x="1916801" y="444882"/>
                </a:lnTo>
                <a:lnTo>
                  <a:pt x="1923288" y="412750"/>
                </a:lnTo>
                <a:lnTo>
                  <a:pt x="1923288" y="82550"/>
                </a:lnTo>
                <a:lnTo>
                  <a:pt x="1916801" y="50417"/>
                </a:lnTo>
                <a:lnTo>
                  <a:pt x="1899110" y="24177"/>
                </a:lnTo>
                <a:lnTo>
                  <a:pt x="1872870" y="6486"/>
                </a:lnTo>
                <a:lnTo>
                  <a:pt x="1840738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8721" y="4916348"/>
            <a:ext cx="85344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>
              <a:spcBef>
                <a:spcPts val="71"/>
              </a:spcBef>
              <a:defRPr/>
            </a:pPr>
            <a:r>
              <a:rPr sz="1200" b="1" spc="-1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1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spc="-2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sz="1200" b="1" spc="-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idade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61330" y="3544444"/>
            <a:ext cx="1534001" cy="511016"/>
          </a:xfrm>
          <a:custGeom>
            <a:avLst/>
            <a:gdLst/>
            <a:ahLst/>
            <a:cxnLst/>
            <a:rect l="l" t="t" r="r" b="b"/>
            <a:pathLst>
              <a:path w="2045334" h="681354">
                <a:moveTo>
                  <a:pt x="1931670" y="0"/>
                </a:moveTo>
                <a:lnTo>
                  <a:pt x="113537" y="0"/>
                </a:lnTo>
                <a:lnTo>
                  <a:pt x="69330" y="8917"/>
                </a:lnTo>
                <a:lnTo>
                  <a:pt x="33242" y="33242"/>
                </a:lnTo>
                <a:lnTo>
                  <a:pt x="8917" y="69330"/>
                </a:lnTo>
                <a:lnTo>
                  <a:pt x="0" y="113537"/>
                </a:lnTo>
                <a:lnTo>
                  <a:pt x="0" y="567689"/>
                </a:lnTo>
                <a:lnTo>
                  <a:pt x="8917" y="611897"/>
                </a:lnTo>
                <a:lnTo>
                  <a:pt x="33242" y="647985"/>
                </a:lnTo>
                <a:lnTo>
                  <a:pt x="69330" y="672310"/>
                </a:lnTo>
                <a:lnTo>
                  <a:pt x="113537" y="681227"/>
                </a:lnTo>
                <a:lnTo>
                  <a:pt x="1931670" y="681227"/>
                </a:lnTo>
                <a:lnTo>
                  <a:pt x="1975877" y="672310"/>
                </a:lnTo>
                <a:lnTo>
                  <a:pt x="2011965" y="647985"/>
                </a:lnTo>
                <a:lnTo>
                  <a:pt x="2036290" y="611897"/>
                </a:lnTo>
                <a:lnTo>
                  <a:pt x="2045207" y="567689"/>
                </a:lnTo>
                <a:lnTo>
                  <a:pt x="2045207" y="113537"/>
                </a:lnTo>
                <a:lnTo>
                  <a:pt x="2036290" y="69330"/>
                </a:lnTo>
                <a:lnTo>
                  <a:pt x="2011965" y="33242"/>
                </a:lnTo>
                <a:lnTo>
                  <a:pt x="1975877" y="8917"/>
                </a:lnTo>
                <a:lnTo>
                  <a:pt x="1931670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11481" y="3621786"/>
            <a:ext cx="633889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3821" marR="3810" indent="-84773" defTabSz="685800">
              <a:spcBef>
                <a:spcPts val="75"/>
              </a:spcBef>
              <a:defRPr/>
            </a:pPr>
            <a:r>
              <a:rPr sz="1050" b="1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rie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ão  </a:t>
            </a:r>
            <a:r>
              <a:rPr sz="1050" b="1" spc="-4" dirty="0">
                <a:solidFill>
                  <a:srgbClr val="FFFFFF"/>
                </a:solidFill>
                <a:latin typeface="Calibri"/>
                <a:cs typeface="Calibri"/>
              </a:rPr>
              <a:t>Familiar</a:t>
            </a:r>
            <a:endParaRPr sz="10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61330" y="4121659"/>
            <a:ext cx="1534001" cy="511016"/>
          </a:xfrm>
          <a:custGeom>
            <a:avLst/>
            <a:gdLst/>
            <a:ahLst/>
            <a:cxnLst/>
            <a:rect l="l" t="t" r="r" b="b"/>
            <a:pathLst>
              <a:path w="2045334" h="681354">
                <a:moveTo>
                  <a:pt x="1931670" y="0"/>
                </a:moveTo>
                <a:lnTo>
                  <a:pt x="113537" y="0"/>
                </a:lnTo>
                <a:lnTo>
                  <a:pt x="69330" y="8917"/>
                </a:lnTo>
                <a:lnTo>
                  <a:pt x="33242" y="33242"/>
                </a:lnTo>
                <a:lnTo>
                  <a:pt x="8917" y="69330"/>
                </a:lnTo>
                <a:lnTo>
                  <a:pt x="0" y="113537"/>
                </a:lnTo>
                <a:lnTo>
                  <a:pt x="0" y="567689"/>
                </a:lnTo>
                <a:lnTo>
                  <a:pt x="8917" y="611897"/>
                </a:lnTo>
                <a:lnTo>
                  <a:pt x="33242" y="647985"/>
                </a:lnTo>
                <a:lnTo>
                  <a:pt x="69330" y="672310"/>
                </a:lnTo>
                <a:lnTo>
                  <a:pt x="113537" y="681227"/>
                </a:lnTo>
                <a:lnTo>
                  <a:pt x="1931670" y="681227"/>
                </a:lnTo>
                <a:lnTo>
                  <a:pt x="1975877" y="672310"/>
                </a:lnTo>
                <a:lnTo>
                  <a:pt x="2011965" y="647985"/>
                </a:lnTo>
                <a:lnTo>
                  <a:pt x="2036290" y="611897"/>
                </a:lnTo>
                <a:lnTo>
                  <a:pt x="2045207" y="567689"/>
                </a:lnTo>
                <a:lnTo>
                  <a:pt x="2045207" y="113537"/>
                </a:lnTo>
                <a:lnTo>
                  <a:pt x="2036290" y="69330"/>
                </a:lnTo>
                <a:lnTo>
                  <a:pt x="2011965" y="33242"/>
                </a:lnTo>
                <a:lnTo>
                  <a:pt x="1975877" y="8917"/>
                </a:lnTo>
                <a:lnTo>
                  <a:pt x="1931670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76049" y="4199192"/>
            <a:ext cx="705802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35243" defTabSz="685800">
              <a:spcBef>
                <a:spcPts val="75"/>
              </a:spcBef>
              <a:defRPr/>
            </a:pPr>
            <a:r>
              <a:rPr sz="1050" b="1" spc="-4" dirty="0">
                <a:solidFill>
                  <a:srgbClr val="FFFFFF"/>
                </a:solidFill>
                <a:latin typeface="Calibri"/>
                <a:cs typeface="Calibri"/>
              </a:rPr>
              <a:t>Orientação  Comu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1050" b="1" spc="-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ária</a:t>
            </a:r>
            <a:endParaRPr sz="10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61330" y="4696588"/>
            <a:ext cx="1535429" cy="511016"/>
          </a:xfrm>
          <a:custGeom>
            <a:avLst/>
            <a:gdLst/>
            <a:ahLst/>
            <a:cxnLst/>
            <a:rect l="l" t="t" r="r" b="b"/>
            <a:pathLst>
              <a:path w="2047240" h="681354">
                <a:moveTo>
                  <a:pt x="1933194" y="0"/>
                </a:moveTo>
                <a:lnTo>
                  <a:pt x="113537" y="0"/>
                </a:lnTo>
                <a:lnTo>
                  <a:pt x="69330" y="8917"/>
                </a:lnTo>
                <a:lnTo>
                  <a:pt x="33242" y="33242"/>
                </a:lnTo>
                <a:lnTo>
                  <a:pt x="8917" y="69330"/>
                </a:lnTo>
                <a:lnTo>
                  <a:pt x="0" y="113537"/>
                </a:lnTo>
                <a:lnTo>
                  <a:pt x="0" y="567689"/>
                </a:lnTo>
                <a:lnTo>
                  <a:pt x="8917" y="611881"/>
                </a:lnTo>
                <a:lnTo>
                  <a:pt x="33242" y="647971"/>
                </a:lnTo>
                <a:lnTo>
                  <a:pt x="69330" y="672304"/>
                </a:lnTo>
                <a:lnTo>
                  <a:pt x="113537" y="681227"/>
                </a:lnTo>
                <a:lnTo>
                  <a:pt x="1933194" y="681227"/>
                </a:lnTo>
                <a:lnTo>
                  <a:pt x="1977401" y="672304"/>
                </a:lnTo>
                <a:lnTo>
                  <a:pt x="2013489" y="647971"/>
                </a:lnTo>
                <a:lnTo>
                  <a:pt x="2037814" y="611881"/>
                </a:lnTo>
                <a:lnTo>
                  <a:pt x="2046731" y="567689"/>
                </a:lnTo>
                <a:lnTo>
                  <a:pt x="2046731" y="113537"/>
                </a:lnTo>
                <a:lnTo>
                  <a:pt x="2037814" y="69330"/>
                </a:lnTo>
                <a:lnTo>
                  <a:pt x="2013489" y="33242"/>
                </a:lnTo>
                <a:lnTo>
                  <a:pt x="1977401" y="8917"/>
                </a:lnTo>
                <a:lnTo>
                  <a:pt x="1933194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55474" y="4774178"/>
            <a:ext cx="748189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 defTabSz="685800">
              <a:spcBef>
                <a:spcPts val="79"/>
              </a:spcBef>
              <a:defRPr/>
            </a:pPr>
            <a:r>
              <a:rPr sz="1050" b="1" spc="-4" dirty="0">
                <a:solidFill>
                  <a:srgbClr val="FFFFFF"/>
                </a:solidFill>
                <a:latin typeface="Calibri"/>
                <a:cs typeface="Calibri"/>
              </a:rPr>
              <a:t>Competência</a:t>
            </a:r>
            <a:endParaRPr sz="105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r>
              <a:rPr sz="1050" b="1" spc="-4" dirty="0">
                <a:solidFill>
                  <a:srgbClr val="FFFFFF"/>
                </a:solidFill>
                <a:latin typeface="Calibri"/>
                <a:cs typeface="Calibri"/>
              </a:rPr>
              <a:t>Cultural</a:t>
            </a:r>
            <a:endParaRPr sz="10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87180" y="2511742"/>
            <a:ext cx="1565910" cy="270510"/>
          </a:xfrm>
          <a:custGeom>
            <a:avLst/>
            <a:gdLst/>
            <a:ahLst/>
            <a:cxnLst/>
            <a:rect l="l" t="t" r="r" b="b"/>
            <a:pathLst>
              <a:path w="2087879" h="360680">
                <a:moveTo>
                  <a:pt x="0" y="360425"/>
                </a:moveTo>
                <a:lnTo>
                  <a:pt x="0" y="180212"/>
                </a:lnTo>
                <a:lnTo>
                  <a:pt x="2087626" y="180212"/>
                </a:lnTo>
                <a:lnTo>
                  <a:pt x="2087626" y="0"/>
                </a:lnTo>
              </a:path>
            </a:pathLst>
          </a:custGeom>
          <a:ln w="2895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54234" y="2511742"/>
            <a:ext cx="1571625" cy="270510"/>
          </a:xfrm>
          <a:custGeom>
            <a:avLst/>
            <a:gdLst/>
            <a:ahLst/>
            <a:cxnLst/>
            <a:rect l="l" t="t" r="r" b="b"/>
            <a:pathLst>
              <a:path w="2095500" h="360680">
                <a:moveTo>
                  <a:pt x="0" y="0"/>
                </a:moveTo>
                <a:lnTo>
                  <a:pt x="0" y="179324"/>
                </a:lnTo>
                <a:lnTo>
                  <a:pt x="2095119" y="179324"/>
                </a:lnTo>
                <a:lnTo>
                  <a:pt x="2095119" y="360425"/>
                </a:lnTo>
              </a:path>
            </a:pathLst>
          </a:custGeom>
          <a:ln w="2895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87181" y="3340418"/>
            <a:ext cx="597694" cy="1685925"/>
          </a:xfrm>
          <a:custGeom>
            <a:avLst/>
            <a:gdLst/>
            <a:ahLst/>
            <a:cxnLst/>
            <a:rect l="l" t="t" r="r" b="b"/>
            <a:pathLst>
              <a:path w="796925" h="2247900">
                <a:moveTo>
                  <a:pt x="0" y="0"/>
                </a:moveTo>
                <a:lnTo>
                  <a:pt x="0" y="2247900"/>
                </a:lnTo>
                <a:lnTo>
                  <a:pt x="796798" y="2247900"/>
                </a:lnTo>
              </a:path>
            </a:pathLst>
          </a:custGeom>
          <a:ln w="2895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87181" y="3340419"/>
            <a:ext cx="597694" cy="1253966"/>
          </a:xfrm>
          <a:custGeom>
            <a:avLst/>
            <a:gdLst/>
            <a:ahLst/>
            <a:cxnLst/>
            <a:rect l="l" t="t" r="r" b="b"/>
            <a:pathLst>
              <a:path w="796925" h="1671954">
                <a:moveTo>
                  <a:pt x="796798" y="1671701"/>
                </a:moveTo>
                <a:lnTo>
                  <a:pt x="0" y="1671701"/>
                </a:lnTo>
                <a:lnTo>
                  <a:pt x="0" y="0"/>
                </a:lnTo>
              </a:path>
            </a:pathLst>
          </a:custGeom>
          <a:ln w="2895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87181" y="3340419"/>
            <a:ext cx="597694" cy="821531"/>
          </a:xfrm>
          <a:custGeom>
            <a:avLst/>
            <a:gdLst/>
            <a:ahLst/>
            <a:cxnLst/>
            <a:rect l="l" t="t" r="r" b="b"/>
            <a:pathLst>
              <a:path w="796925" h="1095375">
                <a:moveTo>
                  <a:pt x="796798" y="1095375"/>
                </a:moveTo>
                <a:lnTo>
                  <a:pt x="0" y="1095375"/>
                </a:lnTo>
                <a:lnTo>
                  <a:pt x="0" y="0"/>
                </a:lnTo>
              </a:path>
            </a:pathLst>
          </a:custGeom>
          <a:ln w="2895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87181" y="3340419"/>
            <a:ext cx="597694" cy="331946"/>
          </a:xfrm>
          <a:custGeom>
            <a:avLst/>
            <a:gdLst/>
            <a:ahLst/>
            <a:cxnLst/>
            <a:rect l="l" t="t" r="r" b="b"/>
            <a:pathLst>
              <a:path w="796925" h="442595">
                <a:moveTo>
                  <a:pt x="796798" y="442595"/>
                </a:moveTo>
                <a:lnTo>
                  <a:pt x="0" y="442595"/>
                </a:lnTo>
                <a:lnTo>
                  <a:pt x="0" y="0"/>
                </a:lnTo>
              </a:path>
            </a:pathLst>
          </a:custGeom>
          <a:ln w="2895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25859" y="3340418"/>
            <a:ext cx="337185" cy="1613535"/>
          </a:xfrm>
          <a:custGeom>
            <a:avLst/>
            <a:gdLst/>
            <a:ahLst/>
            <a:cxnLst/>
            <a:rect l="l" t="t" r="r" b="b"/>
            <a:pathLst>
              <a:path w="449579" h="2151379">
                <a:moveTo>
                  <a:pt x="0" y="0"/>
                </a:moveTo>
                <a:lnTo>
                  <a:pt x="0" y="2151126"/>
                </a:lnTo>
                <a:lnTo>
                  <a:pt x="449199" y="2151126"/>
                </a:lnTo>
              </a:path>
            </a:pathLst>
          </a:custGeom>
          <a:ln w="2895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25859" y="3340418"/>
            <a:ext cx="337185" cy="1038225"/>
          </a:xfrm>
          <a:custGeom>
            <a:avLst/>
            <a:gdLst/>
            <a:ahLst/>
            <a:cxnLst/>
            <a:rect l="l" t="t" r="r" b="b"/>
            <a:pathLst>
              <a:path w="449579" h="1384300">
                <a:moveTo>
                  <a:pt x="449199" y="1384300"/>
                </a:moveTo>
                <a:lnTo>
                  <a:pt x="0" y="1384300"/>
                </a:lnTo>
                <a:lnTo>
                  <a:pt x="0" y="0"/>
                </a:lnTo>
              </a:path>
            </a:pathLst>
          </a:custGeom>
          <a:ln w="2895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25859" y="3340418"/>
            <a:ext cx="337185" cy="461010"/>
          </a:xfrm>
          <a:custGeom>
            <a:avLst/>
            <a:gdLst/>
            <a:ahLst/>
            <a:cxnLst/>
            <a:rect l="l" t="t" r="r" b="b"/>
            <a:pathLst>
              <a:path w="449579" h="614679">
                <a:moveTo>
                  <a:pt x="449199" y="614426"/>
                </a:moveTo>
                <a:lnTo>
                  <a:pt x="0" y="614426"/>
                </a:lnTo>
                <a:lnTo>
                  <a:pt x="0" y="0"/>
                </a:lnTo>
              </a:path>
            </a:pathLst>
          </a:custGeom>
          <a:ln w="2895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440181" y="1118872"/>
            <a:ext cx="5562124" cy="321242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68104">
              <a:spcBef>
                <a:spcPts val="75"/>
              </a:spcBef>
            </a:pPr>
            <a:endParaRPr sz="2025" dirty="0"/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APS como remédio</a:t>
            </a:r>
            <a:endParaRPr lang="pt-BR" sz="4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910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268" y="533845"/>
            <a:ext cx="8520947" cy="84009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69" y="1711644"/>
            <a:ext cx="8872454" cy="4328287"/>
          </a:xfrm>
        </p:spPr>
        <p:txBody>
          <a:bodyPr>
            <a:noAutofit/>
          </a:bodyPr>
          <a:lstStyle/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SUS, APS </a:t>
            </a:r>
            <a:r>
              <a:rPr lang="pt-BR" sz="2400" b="1" dirty="0"/>
              <a:t>e os </a:t>
            </a:r>
            <a:r>
              <a:rPr lang="pt-BR" sz="2400" b="1" dirty="0" smtClean="0"/>
              <a:t>Princípios da Gestão SAPS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APS </a:t>
            </a:r>
            <a:r>
              <a:rPr lang="pt-BR" sz="2400" b="1" dirty="0"/>
              <a:t>e os Desafios do SUS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Financiamento atual da APS 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Tendências do Financiamento da APS (OCDE)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O Novo Financiamento Federal a APS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6. </a:t>
            </a:r>
            <a:r>
              <a:rPr lang="pt-BR" sz="2400" b="1" dirty="0"/>
              <a:t>Transição de modelos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7. </a:t>
            </a:r>
            <a:r>
              <a:rPr lang="pt-BR" sz="2400" b="1" dirty="0"/>
              <a:t>Orçamento até 2020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8. </a:t>
            </a:r>
            <a:r>
              <a:rPr lang="pt-BR" sz="2400" b="1" dirty="0"/>
              <a:t>Perspectivas Imediatas e de Curto </a:t>
            </a:r>
            <a:r>
              <a:rPr lang="pt-BR" sz="2400" b="1" dirty="0" smtClean="0"/>
              <a:t>Prazo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t-BR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31FFF7-E74D-4991-A462-6113AF1D0853}"/>
              </a:ext>
            </a:extLst>
          </p:cNvPr>
          <p:cNvSpPr/>
          <p:nvPr/>
        </p:nvSpPr>
        <p:spPr>
          <a:xfrm>
            <a:off x="155184" y="4618291"/>
            <a:ext cx="8640960" cy="53410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6" tIns="23817" rIns="47636" bIns="238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38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915784" y="41289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40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50636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Transição de modelos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3176" y="925784"/>
            <a:ext cx="8136904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endParaRPr lang="pt-BR" sz="2000" dirty="0" smtClean="0"/>
          </a:p>
          <a:p>
            <a:r>
              <a:rPr lang="pt-BR" sz="2000" b="1" dirty="0"/>
              <a:t>1</a:t>
            </a:r>
            <a:r>
              <a:rPr lang="pt-BR" sz="2000" b="1" dirty="0" smtClean="0"/>
              <a:t>. </a:t>
            </a:r>
            <a:r>
              <a:rPr lang="pt-BR" sz="2000" b="1" dirty="0"/>
              <a:t>Municípios que </a:t>
            </a:r>
            <a:r>
              <a:rPr lang="pt-BR" sz="2000" b="1" dirty="0" smtClean="0"/>
              <a:t>ganham na simulação da </a:t>
            </a:r>
            <a:r>
              <a:rPr lang="pt-BR" sz="2000" b="1" dirty="0"/>
              <a:t>mudança </a:t>
            </a:r>
            <a:endParaRPr lang="pt-BR" sz="2000" b="1" dirty="0" smtClean="0"/>
          </a:p>
          <a:p>
            <a:pPr lvl="1"/>
            <a:r>
              <a:rPr lang="pt-BR" sz="2000" b="1" dirty="0" smtClean="0">
                <a:solidFill>
                  <a:schemeClr val="accent4"/>
                </a:solidFill>
              </a:rPr>
              <a:t>&gt;&gt; </a:t>
            </a:r>
            <a:r>
              <a:rPr lang="pt-BR" sz="2000" b="1" dirty="0">
                <a:solidFill>
                  <a:schemeClr val="accent4"/>
                </a:solidFill>
              </a:rPr>
              <a:t>Em 2020 já vale o novo modelo</a:t>
            </a:r>
            <a:endParaRPr lang="pt-BR" sz="2000" b="1" dirty="0"/>
          </a:p>
          <a:p>
            <a:pPr lvl="1"/>
            <a:endParaRPr lang="pt-BR" sz="2000" dirty="0" smtClean="0"/>
          </a:p>
          <a:p>
            <a:pPr marL="800100" lvl="1" indent="-342900">
              <a:buFont typeface="+mj-lt"/>
              <a:buAutoNum type="alphaLcParenR"/>
            </a:pPr>
            <a:r>
              <a:rPr lang="pt-BR" sz="2000" b="1" dirty="0" smtClean="0"/>
              <a:t>Capitação ponderada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Receberão 100% do recurso (como se todos os usuários estivessem cadastrados) por </a:t>
            </a:r>
            <a:r>
              <a:rPr lang="pt-BR" sz="2000" b="1" dirty="0" smtClean="0"/>
              <a:t>4 meses </a:t>
            </a:r>
            <a:r>
              <a:rPr lang="pt-BR" sz="2000" dirty="0" smtClean="0"/>
              <a:t>(1º quadrimestre)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 partir do 2º quadrimestre receberão pelos cadastrados alcançados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sz="2000" b="1" dirty="0" smtClean="0"/>
              <a:t>Incentivo per capita de transição </a:t>
            </a:r>
            <a:endParaRPr lang="pt-BR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Valor fixo de base populacional (IBGE 2019) por 12 meses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sz="2000" b="1" dirty="0" smtClean="0"/>
              <a:t>Pagamento por desempenho </a:t>
            </a:r>
            <a:endParaRPr lang="pt-BR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Receberão valor de acordo com a certificação do 3º ciclo do PMAQ por </a:t>
            </a:r>
            <a:r>
              <a:rPr lang="pt-BR" sz="2000" b="1" dirty="0" smtClean="0"/>
              <a:t>8 meses </a:t>
            </a:r>
            <a:r>
              <a:rPr lang="pt-BR" sz="2000" dirty="0" smtClean="0"/>
              <a:t>(até o 2º quadrimestre)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/>
              <a:t>A partir do </a:t>
            </a:r>
            <a:r>
              <a:rPr lang="pt-BR" sz="2000" dirty="0" smtClean="0"/>
              <a:t>3º </a:t>
            </a:r>
            <a:r>
              <a:rPr lang="pt-BR" sz="2000" dirty="0"/>
              <a:t>quadrimestre </a:t>
            </a:r>
            <a:r>
              <a:rPr lang="pt-BR" sz="2000" dirty="0" smtClean="0"/>
              <a:t>receberão </a:t>
            </a:r>
            <a:r>
              <a:rPr lang="pt-BR" sz="2000" dirty="0"/>
              <a:t>pelos </a:t>
            </a:r>
            <a:r>
              <a:rPr lang="pt-BR" sz="2000" dirty="0" smtClean="0"/>
              <a:t>resultados dos indicadores alcançados. Neste momento, vale para todos as equipes implantadas. </a:t>
            </a:r>
            <a:endParaRPr lang="pt-BR" sz="20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41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50636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Transição de modelos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1336982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000" b="1" dirty="0" smtClean="0"/>
              <a:t>2. Municípios que perdem na simulação da mudança</a:t>
            </a:r>
          </a:p>
          <a:p>
            <a:pPr>
              <a:spcAft>
                <a:spcPts val="1800"/>
              </a:spcAft>
            </a:pPr>
            <a:endParaRPr lang="pt-BR" sz="2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As perdas serão compensadas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Receberão valor máximo de 2019 por </a:t>
            </a:r>
            <a:r>
              <a:rPr lang="pt-BR" sz="2000" b="1" dirty="0" smtClean="0"/>
              <a:t>12 meses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Os municípios poderão mudar para o novo modelo a qualquer momento em 2020</a:t>
            </a:r>
          </a:p>
          <a:p>
            <a:pPr lvl="1"/>
            <a:endParaRPr lang="pt-BR" sz="2000" dirty="0" smtClean="0"/>
          </a:p>
          <a:p>
            <a:pPr>
              <a:spcBef>
                <a:spcPts val="1800"/>
              </a:spcBef>
            </a:pPr>
            <a:r>
              <a:rPr lang="pt-BR" sz="2000" b="1" dirty="0" smtClean="0">
                <a:solidFill>
                  <a:schemeClr val="accent4"/>
                </a:solidFill>
              </a:rPr>
              <a:t>&gt;&gt; Ou seja, receberão </a:t>
            </a:r>
            <a:r>
              <a:rPr lang="pt-BR" sz="2000" b="1" dirty="0">
                <a:solidFill>
                  <a:schemeClr val="accent4"/>
                </a:solidFill>
              </a:rPr>
              <a:t>em 2020 de acordo com modelo anterior</a:t>
            </a:r>
          </a:p>
          <a:p>
            <a:pPr>
              <a:spcBef>
                <a:spcPts val="1800"/>
              </a:spcBef>
            </a:pPr>
            <a:endParaRPr lang="pt-BR" sz="2000" b="1" dirty="0" smtClean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87308" y="50636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42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268" y="533845"/>
            <a:ext cx="8520947" cy="84009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69" y="1711644"/>
            <a:ext cx="8872454" cy="4328287"/>
          </a:xfrm>
        </p:spPr>
        <p:txBody>
          <a:bodyPr>
            <a:noAutofit/>
          </a:bodyPr>
          <a:lstStyle/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SUS, APS </a:t>
            </a:r>
            <a:r>
              <a:rPr lang="pt-BR" sz="2400" b="1" dirty="0"/>
              <a:t>e os </a:t>
            </a:r>
            <a:r>
              <a:rPr lang="pt-BR" sz="2400" b="1" dirty="0" smtClean="0"/>
              <a:t>Princípios da Gestão SAPS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APS </a:t>
            </a:r>
            <a:r>
              <a:rPr lang="pt-BR" sz="2400" b="1" dirty="0"/>
              <a:t>e os Desafios do SUS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Financiamento atual da APS 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Tendências do Financiamento da APS (OCDE)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O Novo Financiamento Federal a APS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6. </a:t>
            </a:r>
            <a:r>
              <a:rPr lang="pt-BR" sz="2400" b="1" dirty="0"/>
              <a:t>Transição de modelos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7. </a:t>
            </a:r>
            <a:r>
              <a:rPr lang="pt-BR" sz="2400" b="1" dirty="0"/>
              <a:t>Orçamento até 2020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8. </a:t>
            </a:r>
            <a:r>
              <a:rPr lang="pt-BR" sz="2400" b="1" dirty="0"/>
              <a:t>Perspectivas Imediatas e de Curto </a:t>
            </a:r>
            <a:r>
              <a:rPr lang="pt-BR" sz="2400" b="1" dirty="0" smtClean="0"/>
              <a:t>Prazo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t-BR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31FFF7-E74D-4991-A462-6113AF1D0853}"/>
              </a:ext>
            </a:extLst>
          </p:cNvPr>
          <p:cNvSpPr/>
          <p:nvPr/>
        </p:nvSpPr>
        <p:spPr>
          <a:xfrm>
            <a:off x="155184" y="5247687"/>
            <a:ext cx="8640960" cy="53410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6" tIns="23817" rIns="47636" bIns="238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38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915784" y="41289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43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8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95536" y="-99392"/>
            <a:ext cx="7886700" cy="9263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Expectativa do Orçamento 2020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67544" y="620688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852138" y="4917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44</a:t>
            </a:fld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36998"/>
              </p:ext>
            </p:extLst>
          </p:nvPr>
        </p:nvGraphicFramePr>
        <p:xfrm>
          <a:off x="467545" y="826915"/>
          <a:ext cx="8208912" cy="5359373"/>
        </p:xfrm>
        <a:graphic>
          <a:graphicData uri="http://schemas.openxmlformats.org/drawingml/2006/table">
            <a:tbl>
              <a:tblPr/>
              <a:tblGrid>
                <a:gridCol w="2011886">
                  <a:extLst>
                    <a:ext uri="{9D8B030D-6E8A-4147-A177-3AD203B41FA5}">
                      <a16:colId xmlns:a16="http://schemas.microsoft.com/office/drawing/2014/main" val="2722917982"/>
                    </a:ext>
                  </a:extLst>
                </a:gridCol>
                <a:gridCol w="691882">
                  <a:extLst>
                    <a:ext uri="{9D8B030D-6E8A-4147-A177-3AD203B41FA5}">
                      <a16:colId xmlns:a16="http://schemas.microsoft.com/office/drawing/2014/main" val="3075403365"/>
                    </a:ext>
                  </a:extLst>
                </a:gridCol>
                <a:gridCol w="2086487">
                  <a:extLst>
                    <a:ext uri="{9D8B030D-6E8A-4147-A177-3AD203B41FA5}">
                      <a16:colId xmlns:a16="http://schemas.microsoft.com/office/drawing/2014/main" val="2986374664"/>
                    </a:ext>
                  </a:extLst>
                </a:gridCol>
                <a:gridCol w="1345223">
                  <a:extLst>
                    <a:ext uri="{9D8B030D-6E8A-4147-A177-3AD203B41FA5}">
                      <a16:colId xmlns:a16="http://schemas.microsoft.com/office/drawing/2014/main" val="1901148744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870340037"/>
                    </a:ext>
                  </a:extLst>
                </a:gridCol>
                <a:gridCol w="369277">
                  <a:extLst>
                    <a:ext uri="{9D8B030D-6E8A-4147-A177-3AD203B41FA5}">
                      <a16:colId xmlns:a16="http://schemas.microsoft.com/office/drawing/2014/main" val="192116821"/>
                    </a:ext>
                  </a:extLst>
                </a:gridCol>
                <a:gridCol w="455649">
                  <a:extLst>
                    <a:ext uri="{9D8B030D-6E8A-4147-A177-3AD203B41FA5}">
                      <a16:colId xmlns:a16="http://schemas.microsoft.com/office/drawing/2014/main" val="1588917393"/>
                    </a:ext>
                  </a:extLst>
                </a:gridCol>
              </a:tblGrid>
              <a:tr h="16076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Quadro de análise do financiamento atual e estimativas do custeio do novo financiamento da Atenção Primária à Saúdemudanças no financiamento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270792"/>
                  </a:ext>
                </a:extLst>
              </a:tr>
              <a:tr h="2078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Novos critérios de alocação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Estratégias e Programas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∆V%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∆H%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11424"/>
                  </a:ext>
                </a:extLst>
              </a:tr>
              <a:tr h="1607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Capitação ponderada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Incentivo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 capita de transição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$ 1.250.000.000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1.250.000.000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7303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Capitação ponderada (B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8.827.779.352 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9.434.562.796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854052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Capitação ponderada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 = A + B)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10.077.779.352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10.684.562.796 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581361"/>
                  </a:ext>
                </a:extLst>
              </a:tr>
              <a:tr h="1607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Pagamento por Desempenho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Transição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Pagamento por desempenho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R$ 1.970.672.081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1.365.888.397 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276181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Pagamento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 desempenho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712098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- PAGAMENTO POR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DESEMPENHO</a:t>
                      </a:r>
                    </a:p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 = D + E)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1.970.672.081 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1.865.888.397 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13074"/>
                  </a:ext>
                </a:extLst>
              </a:tr>
              <a:tr h="160766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Incentivos para programas específicos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 de Saúde Bucal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860.876.630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$ 907.443.525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218395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Informatização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385.000.000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523.156.800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54913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Especialidades Odontológicas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R$ 233.574.600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237.815.336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066873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Incentivo aos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municípios com Residência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162.931.500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017988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Laboratório Regional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Prótese Dentária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205.245.000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271.770.000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60548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Saúde Na Hora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171.323.750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505.579.138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995372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 de Atenção Básica Prisional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86.852.950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110.358.875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706829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Saúde na Escola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89.358.679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89.358.679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233238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 de Consultório na Rua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53.586.800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55.008.000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089043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Academia da Saúde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49.986.000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393649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Equipes de SF Ribeirinhas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33.772.065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33.772.065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045147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UBS Fluvial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22.790.000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06450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Odontológica Móvel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8.817.120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8.817.120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20409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Microscopistas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9.464.000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95861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Saúde Do Adolescente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8.221.282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9.063.971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065430"/>
                  </a:ext>
                </a:extLst>
              </a:tr>
              <a:tr h="1607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- INCENTIVO (G)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2.217.854.876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3.011.339.009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676343"/>
                  </a:ext>
                </a:extLst>
              </a:tr>
              <a:tr h="1607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Provimento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Agentes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Comunitários de Saúde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4.121.410.000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4.845.859.200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821707"/>
                  </a:ext>
                </a:extLst>
              </a:tr>
              <a:tr h="1607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- PROVIMENTO (H)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4.121.410.000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4.845.859.200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340575"/>
                  </a:ext>
                </a:extLst>
              </a:tr>
              <a:tr h="1607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GERAL NOVO FINANCIAMENTO (I = C + F + G + H)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18.387.716.309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20.407.649.402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696550"/>
                  </a:ext>
                </a:extLst>
              </a:tr>
              <a:tr h="8882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031771"/>
                  </a:ext>
                </a:extLst>
              </a:tr>
              <a:tr h="124349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 P4P (J = F / I * 100)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9,14%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41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4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4013" y="322246"/>
            <a:ext cx="87759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Expectativa do Orçamento APS </a:t>
            </a:r>
            <a:r>
              <a:rPr lang="pt-BR" altLang="pt-BR" sz="32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2020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00696" y="70530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45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7" name="Imagem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t="91735" r="24648"/>
          <a:stretch/>
        </p:blipFill>
        <p:spPr bwMode="auto">
          <a:xfrm>
            <a:off x="2381567" y="5803799"/>
            <a:ext cx="4380865" cy="43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Conector reto 21"/>
          <p:cNvCxnSpPr/>
          <p:nvPr/>
        </p:nvCxnSpPr>
        <p:spPr>
          <a:xfrm>
            <a:off x="467544" y="871548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5937" r="47029" b="6943"/>
          <a:stretch/>
        </p:blipFill>
        <p:spPr>
          <a:xfrm>
            <a:off x="1388540" y="1084010"/>
            <a:ext cx="5669486" cy="473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268" y="533845"/>
            <a:ext cx="8520947" cy="84009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69" y="1711644"/>
            <a:ext cx="8872454" cy="4328287"/>
          </a:xfrm>
        </p:spPr>
        <p:txBody>
          <a:bodyPr>
            <a:noAutofit/>
          </a:bodyPr>
          <a:lstStyle/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SUS, APS </a:t>
            </a:r>
            <a:r>
              <a:rPr lang="pt-BR" sz="2400" b="1" dirty="0"/>
              <a:t>e os </a:t>
            </a:r>
            <a:r>
              <a:rPr lang="pt-BR" sz="2400" b="1" dirty="0" smtClean="0"/>
              <a:t>Princípios da Gestão SAPS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APS </a:t>
            </a:r>
            <a:r>
              <a:rPr lang="pt-BR" sz="2400" b="1" dirty="0"/>
              <a:t>e os Desafios do SUS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Financiamento atual da APS 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Tendências do Financiamento da APS (OCDE)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O Novo Financiamento Federal a APS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6. </a:t>
            </a:r>
            <a:r>
              <a:rPr lang="pt-BR" sz="2400" b="1" dirty="0"/>
              <a:t>Transição de modelos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7. </a:t>
            </a:r>
            <a:r>
              <a:rPr lang="pt-BR" sz="2400" b="1" dirty="0"/>
              <a:t>Orçamento até 2020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8. </a:t>
            </a:r>
            <a:r>
              <a:rPr lang="pt-BR" sz="2400" b="1" dirty="0"/>
              <a:t>Perspectivas </a:t>
            </a:r>
            <a:r>
              <a:rPr lang="pt-BR" sz="2400" b="1" dirty="0" smtClean="0"/>
              <a:t>e Expectativas Imediatas </a:t>
            </a:r>
            <a:r>
              <a:rPr lang="pt-BR" sz="2400" b="1" dirty="0"/>
              <a:t>e de Curto </a:t>
            </a:r>
            <a:r>
              <a:rPr lang="pt-BR" sz="2400" b="1" dirty="0" smtClean="0"/>
              <a:t>Prazo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t-BR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31FFF7-E74D-4991-A462-6113AF1D0853}"/>
              </a:ext>
            </a:extLst>
          </p:cNvPr>
          <p:cNvSpPr/>
          <p:nvPr/>
        </p:nvSpPr>
        <p:spPr>
          <a:xfrm>
            <a:off x="155184" y="5805825"/>
            <a:ext cx="8640960" cy="53410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6" tIns="23817" rIns="47636" bIns="238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38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915784" y="41289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46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871548"/>
            <a:ext cx="8516524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/>
              <a:t>Promover transição responsável de modelos: mapeamento de esforços, apoio técnico, carência para a vigência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/>
              <a:t>Transparência no monitoramento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/>
              <a:t>Em seis meses valorizar os esforços de 25 anos de implantação das </a:t>
            </a:r>
            <a:r>
              <a:rPr lang="pt-BR" sz="2000" b="1" dirty="0" err="1" smtClean="0"/>
              <a:t>esf</a:t>
            </a:r>
            <a:r>
              <a:rPr lang="pt-BR" sz="2000" b="1" dirty="0" smtClean="0"/>
              <a:t> a partir da efetivação da cobertura efetiva da população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/>
              <a:t>Em seis meses contar com 50 milhões de pessoas vinculadas às equipes, e com informações sobre suas condições de saúde, moradia, trabalho, renda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/>
              <a:t>Em seis meses promover o acesso à APS de mais 30 milhões de pessoas vulneráveis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/>
              <a:t>Em um ano acompanhar resultados da maior parte das equipes quanto às ações efetivadas</a:t>
            </a:r>
            <a:r>
              <a:rPr lang="pt-BR" sz="2000" b="1" dirty="0" smtClean="0"/>
              <a:t>...........</a:t>
            </a:r>
            <a:endParaRPr lang="pt-BR" sz="2000" b="1" dirty="0" smtClean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71548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47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" y="13647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CCCEEE-D6A0-4E5A-ABCF-6DB07473C102}"/>
              </a:ext>
            </a:extLst>
          </p:cNvPr>
          <p:cNvSpPr txBox="1">
            <a:spLocks/>
          </p:cNvSpPr>
          <p:nvPr/>
        </p:nvSpPr>
        <p:spPr>
          <a:xfrm>
            <a:off x="685800" y="2618910"/>
            <a:ext cx="7772400" cy="1620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Obrigada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3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APS como remédio</a:t>
            </a:r>
            <a:endParaRPr lang="pt-BR" sz="4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34" name="object 2"/>
          <p:cNvSpPr txBox="1"/>
          <p:nvPr/>
        </p:nvSpPr>
        <p:spPr>
          <a:xfrm>
            <a:off x="457201" y="1454727"/>
            <a:ext cx="4437812" cy="23988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13836" indent="-204788" defTabSz="685800">
              <a:spcBef>
                <a:spcPts val="75"/>
              </a:spcBef>
              <a:buSzPct val="95833"/>
              <a:buFont typeface="Wingdings"/>
              <a:buChar char=""/>
              <a:tabLst>
                <a:tab pos="214313" algn="l"/>
              </a:tabLst>
              <a:defRPr/>
            </a:pPr>
            <a:r>
              <a:rPr spc="-4" dirty="0">
                <a:solidFill>
                  <a:prstClr val="black"/>
                </a:solidFill>
                <a:latin typeface="Calibri"/>
                <a:cs typeface="Calibri"/>
              </a:rPr>
              <a:t>Eugenio</a:t>
            </a:r>
            <a:r>
              <a:rPr spc="-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prstClr val="black"/>
                </a:solidFill>
                <a:latin typeface="Calibri"/>
                <a:cs typeface="Calibri"/>
              </a:rPr>
              <a:t>Vilaça</a:t>
            </a:r>
            <a:r>
              <a:rPr spc="-4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19"/>
              </a:spcBef>
              <a:buFont typeface="Wingdings"/>
              <a:buChar char=""/>
              <a:defRPr/>
            </a:pP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65785" lvl="1" indent="-213836" defTabSz="685800">
              <a:spcBef>
                <a:spcPts val="4"/>
              </a:spcBef>
              <a:buSzPct val="71428"/>
              <a:buFont typeface="Wingdings"/>
              <a:buChar char=""/>
              <a:tabLst>
                <a:tab pos="566261" algn="l"/>
              </a:tabLst>
              <a:defRPr/>
            </a:pPr>
            <a:r>
              <a:rPr sz="2100" b="1" spc="-8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Responsabilização</a:t>
            </a:r>
            <a:endParaRPr sz="21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42900" lvl="1" defTabSz="685800">
              <a:buFontTx/>
              <a:buChar char=""/>
              <a:defRPr/>
            </a:pPr>
            <a:endParaRPr sz="2513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590074" lvl="1" indent="-238125" defTabSz="685800">
              <a:buSzPct val="96428"/>
              <a:buFont typeface="Wingdings"/>
              <a:buChar char=""/>
              <a:tabLst>
                <a:tab pos="590550" algn="l"/>
              </a:tabLst>
              <a:defRPr/>
            </a:pPr>
            <a:r>
              <a:rPr sz="2100" b="1" spc="-8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Resolutividade</a:t>
            </a:r>
            <a:endParaRPr sz="21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42900" lvl="1" defTabSz="685800">
              <a:spcBef>
                <a:spcPts val="8"/>
              </a:spcBef>
              <a:buFontTx/>
              <a:buChar char=""/>
              <a:defRPr/>
            </a:pPr>
            <a:endParaRPr sz="2513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590074" lvl="1" indent="-238125" defTabSz="685800">
              <a:buSzPct val="96428"/>
              <a:buFont typeface="Wingdings"/>
              <a:buChar char=""/>
              <a:tabLst>
                <a:tab pos="590550" algn="l"/>
              </a:tabLst>
              <a:defRPr/>
            </a:pPr>
            <a:r>
              <a:rPr sz="2100" b="1" spc="-1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Centro </a:t>
            </a:r>
            <a:r>
              <a:rPr sz="2100" b="1" spc="-4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sz="2100" b="1" spc="-8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Comunicação</a:t>
            </a:r>
            <a:endParaRPr sz="21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91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Necessidade de Fortalecimento da </a:t>
            </a:r>
            <a:r>
              <a:rPr lang="pt-BR" sz="4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APS</a:t>
            </a:r>
            <a:endParaRPr lang="pt-BR" sz="4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Fortalecimento institucional: criação da SAPS;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Maior legitimidade e autonomia decisória; mais força para a priorização da APS na arena federal de alocação interna do orçamento; condução de políticas essenciais para a coordenação do cuidado pela APS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Preservar e ampliar resultados obtidos na APS e ESF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Estruturar agenda federal para a APS pautada por princípios irrevogáveis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1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50636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Princípios da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Agenda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SAPS: ESF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1327141"/>
            <a:ext cx="813690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endParaRPr lang="pt-BR" sz="2400" b="1" dirty="0" smtClean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SUS centrado nas Pessoas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APS Forte, Atributos Fortes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APS Forte, Financiamento Forte da APS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Transparência, Monitoramento e Avaliação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Autonomia e Flexibilidade Gestor Municipal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Ciência e Tecnologia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Equidade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87308" y="50636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7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268" y="533845"/>
            <a:ext cx="8520947" cy="84009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69" y="1711644"/>
            <a:ext cx="8872454" cy="4328287"/>
          </a:xfrm>
        </p:spPr>
        <p:txBody>
          <a:bodyPr>
            <a:noAutofit/>
          </a:bodyPr>
          <a:lstStyle/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SUS, APS </a:t>
            </a:r>
            <a:r>
              <a:rPr lang="pt-BR" sz="2400" b="1" dirty="0"/>
              <a:t>e os </a:t>
            </a:r>
            <a:r>
              <a:rPr lang="pt-BR" sz="2400" b="1" dirty="0" smtClean="0"/>
              <a:t>Princípios da Gestão SAPS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Desafios </a:t>
            </a:r>
            <a:r>
              <a:rPr lang="pt-BR" sz="2400" b="1" dirty="0"/>
              <a:t>do </a:t>
            </a:r>
            <a:r>
              <a:rPr lang="pt-BR" sz="2400" b="1" dirty="0" smtClean="0"/>
              <a:t>Financiamento do SUS e da APS</a:t>
            </a:r>
            <a:endParaRPr lang="pt-BR" sz="2400" b="1" dirty="0"/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Financiamento atual da APS 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Tendências do Financiamento da APS (OCDE)</a:t>
            </a:r>
          </a:p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/>
              <a:t>O Novo Financiamento Federal a APS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6. </a:t>
            </a:r>
            <a:r>
              <a:rPr lang="pt-BR" sz="2400" b="1" dirty="0"/>
              <a:t>Transição de modelos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7. </a:t>
            </a:r>
            <a:r>
              <a:rPr lang="pt-BR" sz="2400" b="1" dirty="0"/>
              <a:t>Orçamento até 2020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8. </a:t>
            </a:r>
            <a:r>
              <a:rPr lang="pt-BR" sz="2400" b="1" dirty="0"/>
              <a:t>Perspectivas Imediatas e de Curto </a:t>
            </a:r>
            <a:r>
              <a:rPr lang="pt-BR" sz="2400" b="1" dirty="0" smtClean="0"/>
              <a:t>Prazo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t-BR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31FFF7-E74D-4991-A462-6113AF1D0853}"/>
              </a:ext>
            </a:extLst>
          </p:cNvPr>
          <p:cNvSpPr/>
          <p:nvPr/>
        </p:nvSpPr>
        <p:spPr>
          <a:xfrm>
            <a:off x="155184" y="2278862"/>
            <a:ext cx="8640960" cy="53410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6" tIns="23817" rIns="47636" bIns="238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38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915784" y="41289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8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899D8D-08E0-471C-8CA8-8498B7520345}"/>
              </a:ext>
            </a:extLst>
          </p:cNvPr>
          <p:cNvSpPr/>
          <p:nvPr/>
        </p:nvSpPr>
        <p:spPr bwMode="auto">
          <a:xfrm>
            <a:off x="5362983" y="4798288"/>
            <a:ext cx="1177585" cy="2666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727" tIns="17864" rIns="35727" bIns="17864" numCol="1" rtlCol="0" anchor="t" anchorCtr="0" compatLnSpc="1">
            <a:prstTxWarp prst="textNoShape">
              <a:avLst/>
            </a:prstTxWarp>
          </a:bodyPr>
          <a:lstStyle/>
          <a:p>
            <a:pPr marL="45281" indent="-45281" defTabSz="357286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508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E4668-CAB4-4BC3-8A3C-CBA26C70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1" y="398481"/>
            <a:ext cx="8700478" cy="91520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Desafio da Sustentabilidade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: entre 2003-2017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, mesmo com gastos públicos de 42% do total, esses gastos tiveram um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aumento de 0,86pp do PIB, </a:t>
            </a:r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com tendência de aumento para os próximos anos...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FB8D64-E67B-42A3-BE9B-8EA4FB5D90BD}"/>
              </a:ext>
            </a:extLst>
          </p:cNvPr>
          <p:cNvSpPr/>
          <p:nvPr/>
        </p:nvSpPr>
        <p:spPr>
          <a:xfrm>
            <a:off x="117097" y="1620161"/>
            <a:ext cx="4394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cs typeface="Calibri" panose="020F0502020204030204" pitchFamily="34" charset="0"/>
              </a:rPr>
              <a:t>Evolução</a:t>
            </a:r>
            <a:r>
              <a:rPr lang="en-US" sz="1200" b="1" dirty="0">
                <a:cs typeface="Calibri" panose="020F0502020204030204" pitchFamily="34" charset="0"/>
              </a:rPr>
              <a:t> do PIB e </a:t>
            </a:r>
            <a:r>
              <a:rPr lang="en-US" sz="1200" b="1" dirty="0" err="1">
                <a:cs typeface="Calibri" panose="020F0502020204030204" pitchFamily="34" charset="0"/>
              </a:rPr>
              <a:t>Gasto</a:t>
            </a:r>
            <a:r>
              <a:rPr lang="en-US" sz="1200" b="1" dirty="0">
                <a:cs typeface="Calibri" panose="020F0502020204030204" pitchFamily="34" charset="0"/>
              </a:rPr>
              <a:t> SUS per capita – 2003 =100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E6F68-D6C0-4D0D-9BCA-569778ABE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491" y="1926639"/>
            <a:ext cx="4316412" cy="4262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972C51-C5C8-41FD-830F-497A354ED62C}"/>
              </a:ext>
            </a:extLst>
          </p:cNvPr>
          <p:cNvSpPr/>
          <p:nvPr/>
        </p:nvSpPr>
        <p:spPr>
          <a:xfrm>
            <a:off x="4632006" y="1620161"/>
            <a:ext cx="4394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cs typeface="Calibri" panose="020F0502020204030204" pitchFamily="34" charset="0"/>
              </a:rPr>
              <a:t>Projeção da despesa primária com Saúde - R$ bi correntes</a:t>
            </a:r>
            <a:endParaRPr lang="en-US" sz="1200" b="1" dirty="0"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F00CEB-67F6-40E4-89E5-F57DE98B2BF5}"/>
              </a:ext>
            </a:extLst>
          </p:cNvPr>
          <p:cNvGrpSpPr/>
          <p:nvPr/>
        </p:nvGrpSpPr>
        <p:grpSpPr>
          <a:xfrm>
            <a:off x="117097" y="1926639"/>
            <a:ext cx="4454903" cy="4262619"/>
            <a:chOff x="319724" y="1932495"/>
            <a:chExt cx="4320289" cy="4732414"/>
          </a:xfrm>
          <a:solidFill>
            <a:schemeClr val="bg1"/>
          </a:solidFill>
        </p:grpSpPr>
        <p:graphicFrame>
          <p:nvGraphicFramePr>
            <p:cNvPr id="9" name="Gráfico 2">
              <a:extLst>
                <a:ext uri="{FF2B5EF4-FFF2-40B4-BE49-F238E27FC236}">
                  <a16:creationId xmlns:a16="http://schemas.microsoft.com/office/drawing/2014/main" id="{4343C01A-435A-4949-BAAC-7B308BBEB048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319724" y="1932495"/>
            <a:ext cx="4320289" cy="47324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1DD0D8FD-BEAE-42A4-9CAB-1DC4BAE8465E}"/>
                </a:ext>
              </a:extLst>
            </p:cNvPr>
            <p:cNvSpPr txBox="1"/>
            <p:nvPr/>
          </p:nvSpPr>
          <p:spPr>
            <a:xfrm>
              <a:off x="3663325" y="4187141"/>
              <a:ext cx="595360" cy="223122"/>
            </a:xfrm>
            <a:prstGeom prst="rect">
              <a:avLst/>
            </a:prstGeom>
            <a:grpFill/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/>
                <a:t>PIB </a:t>
              </a:r>
              <a:r>
                <a:rPr lang="en-US" sz="1000" b="1" i="1" dirty="0"/>
                <a:t>per capita </a:t>
              </a: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D85314A5-8F00-4465-9655-B9AE82EA464E}"/>
                </a:ext>
              </a:extLst>
            </p:cNvPr>
            <p:cNvSpPr txBox="1"/>
            <p:nvPr/>
          </p:nvSpPr>
          <p:spPr>
            <a:xfrm>
              <a:off x="3670920" y="2808080"/>
              <a:ext cx="615627" cy="304293"/>
            </a:xfrm>
            <a:prstGeom prst="rect">
              <a:avLst/>
            </a:prstGeom>
            <a:grpFill/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/>
                <a:t>SUS </a:t>
              </a:r>
              <a:r>
                <a:rPr lang="en-US" sz="1000" b="1" i="1" dirty="0"/>
                <a:t>per capita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76D2C-BC4E-4A5D-A2BC-15D58A00067E}"/>
              </a:ext>
            </a:extLst>
          </p:cNvPr>
          <p:cNvSpPr/>
          <p:nvPr/>
        </p:nvSpPr>
        <p:spPr>
          <a:xfrm>
            <a:off x="211011" y="6189258"/>
            <a:ext cx="1580882" cy="233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17" b="1" dirty="0"/>
              <a:t>Fonte: Banco Mundial, 2018.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B5EF68-C609-4C44-B536-E5C1E1B1708E}"/>
              </a:ext>
            </a:extLst>
          </p:cNvPr>
          <p:cNvSpPr/>
          <p:nvPr/>
        </p:nvSpPr>
        <p:spPr>
          <a:xfrm>
            <a:off x="4710491" y="6211325"/>
            <a:ext cx="1040670" cy="233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17" b="1" dirty="0"/>
              <a:t>Fonte: STN, 2018.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350567" y="1358450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868697" y="33356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9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3503</Words>
  <Application>Microsoft Office PowerPoint</Application>
  <PresentationFormat>Apresentação na tela (4:3)</PresentationFormat>
  <Paragraphs>773</Paragraphs>
  <Slides>48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63" baseType="lpstr">
      <vt:lpstr>MS PGothic</vt:lpstr>
      <vt:lpstr>MS PGothic</vt:lpstr>
      <vt:lpstr>Andes</vt:lpstr>
      <vt:lpstr>Andes ExtraLight</vt:lpstr>
      <vt:lpstr>Arial</vt:lpstr>
      <vt:lpstr>Calibri</vt:lpstr>
      <vt:lpstr>Cambria</vt:lpstr>
      <vt:lpstr>Courier New</vt:lpstr>
      <vt:lpstr>Segoe UI</vt:lpstr>
      <vt:lpstr>Tahoma</vt:lpstr>
      <vt:lpstr>Times New Roman</vt:lpstr>
      <vt:lpstr>Trebuchet MS</vt:lpstr>
      <vt:lpstr>Verdana</vt:lpstr>
      <vt:lpstr>Wingdings</vt:lpstr>
      <vt:lpstr>Office Theme</vt:lpstr>
      <vt:lpstr>O Financiamento da Saúde:  o caso  da Atenção Primária à Saúde</vt:lpstr>
      <vt:lpstr>Sumário</vt:lpstr>
      <vt:lpstr>Alguns dos desafios</vt:lpstr>
      <vt:lpstr>Apresentação do PowerPoint</vt:lpstr>
      <vt:lpstr>Apresentação do PowerPoint</vt:lpstr>
      <vt:lpstr>Necessidade de Fortalecimento da APS</vt:lpstr>
      <vt:lpstr>Apresentação do PowerPoint</vt:lpstr>
      <vt:lpstr>Sumário</vt:lpstr>
      <vt:lpstr>Desafio da Sustentabilidade: entre 2003-2017, mesmo com gastos públicos de 42% do total, esses gastos tiveram um aumento de 0,86pp do PIB, com tendência de aumento para os próximos anos...</vt:lpstr>
      <vt:lpstr>Desafio da eficiência: Mantido o mesmo padrão de aumento nominal dos gastos, mais eficiência pode resultar em ganhos de R$989 bi até 2030</vt:lpstr>
      <vt:lpstr>Gastos com internações ‘evitáveis’, R$ 2 bi (2016), poderiam ser evitados com APS mais eficiente- (63% de eficiência e 29% do MAC)</vt:lpstr>
      <vt:lpstr>Entretanto, a produtividade é um desafio na APS: grande potencial para aumentar número de consultas por habitante na APS =&gt; estrutura de incentivos (!)</vt:lpstr>
      <vt:lpstr>Acesso Real: Cobertura (e cadastro) é maior nos municípios  pequenos, porém a maior parte da população coberta está nos municípios grandes. 50 milhões deveriam estar vinculados às esf</vt:lpstr>
      <vt:lpstr>O peso da APS nas despesas em saúde dos entes federativos</vt:lpstr>
      <vt:lpstr>Sumário</vt:lpstr>
      <vt:lpstr>Principais critérios atuais de alocação do repasse federal em APS</vt:lpstr>
      <vt:lpstr>Sumário</vt:lpstr>
      <vt:lpstr>Financiamento da APS (países da OCDE)</vt:lpstr>
      <vt:lpstr>Pagamento da APS do Reino Unido</vt:lpstr>
      <vt:lpstr>Resultados do P4P na Experiência Internacional </vt:lpstr>
      <vt:lpstr>Sumário</vt:lpstr>
      <vt:lpstr>O Novo Financiamento da APS</vt:lpstr>
      <vt:lpstr>O Novo Financiamento da APS</vt:lpstr>
      <vt:lpstr>O Novo Financiamento da APS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Sumário</vt:lpstr>
      <vt:lpstr>Apresentação do PowerPoint</vt:lpstr>
      <vt:lpstr>Apresentação do PowerPoint</vt:lpstr>
      <vt:lpstr>Sumário</vt:lpstr>
      <vt:lpstr>Apresentação do PowerPoint</vt:lpstr>
      <vt:lpstr>Apresentação do PowerPoint</vt:lpstr>
      <vt:lpstr>Sumário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 Modelo de Financiamento  da Atenção Primária à Saúde</dc:title>
  <dc:creator>Lari</dc:creator>
  <cp:lastModifiedBy>Caroline</cp:lastModifiedBy>
  <cp:revision>62</cp:revision>
  <cp:lastPrinted>2019-11-06T00:31:15Z</cp:lastPrinted>
  <dcterms:modified xsi:type="dcterms:W3CDTF">2019-11-08T05:15:05Z</dcterms:modified>
</cp:coreProperties>
</file>