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49" r:id="rId2"/>
    <p:sldId id="387" r:id="rId3"/>
    <p:sldId id="666" r:id="rId4"/>
    <p:sldId id="371" r:id="rId5"/>
    <p:sldId id="1152" r:id="rId6"/>
    <p:sldId id="404" r:id="rId7"/>
    <p:sldId id="385" r:id="rId8"/>
    <p:sldId id="406" r:id="rId9"/>
    <p:sldId id="1153" r:id="rId10"/>
    <p:sldId id="672" r:id="rId11"/>
    <p:sldId id="673" r:id="rId12"/>
    <p:sldId id="256" r:id="rId13"/>
    <p:sldId id="391" r:id="rId14"/>
    <p:sldId id="646" r:id="rId15"/>
    <p:sldId id="259" r:id="rId16"/>
    <p:sldId id="656" r:id="rId17"/>
    <p:sldId id="657" r:id="rId18"/>
    <p:sldId id="335" r:id="rId19"/>
    <p:sldId id="1163" r:id="rId20"/>
    <p:sldId id="115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65" d="100"/>
          <a:sy n="65" d="100"/>
        </p:scale>
        <p:origin x="71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mes\Dropbox\Brazil%20projects\Brasilia%20April%202018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ames\Dropbox\Brazil%20projects\Brasilia%20April%202018\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Proporção do gastos públicos em saúde sobre os gastos totais em saúde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Planilha1!$A$3:$A$6</c:f>
              <c:strCache>
                <c:ptCount val="4"/>
                <c:pt idx="0">
                  <c:v>Brasil</c:v>
                </c:pt>
                <c:pt idx="1">
                  <c:v>Am. Latina e Caribe</c:v>
                </c:pt>
                <c:pt idx="2">
                  <c:v>Renda média-alta</c:v>
                </c:pt>
                <c:pt idx="3">
                  <c:v>OCDE</c:v>
                </c:pt>
              </c:strCache>
            </c:strRef>
          </c:cat>
          <c:val>
            <c:numRef>
              <c:f>Planilha1!$B$3:$B$6</c:f>
              <c:numCache>
                <c:formatCode>0.00%</c:formatCode>
                <c:ptCount val="4"/>
                <c:pt idx="0">
                  <c:v>0.46</c:v>
                </c:pt>
                <c:pt idx="1">
                  <c:v>0.51300000000000001</c:v>
                </c:pt>
                <c:pt idx="2">
                  <c:v>0.55200000000000005</c:v>
                </c:pt>
                <c:pt idx="3">
                  <c:v>0.622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7-4DED-B455-3E682A7907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9811328"/>
        <c:axId val="59849344"/>
      </c:barChart>
      <c:catAx>
        <c:axId val="59811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49344"/>
        <c:crosses val="autoZero"/>
        <c:auto val="1"/>
        <c:lblAlgn val="ctr"/>
        <c:lblOffset val="100"/>
        <c:noMultiLvlLbl val="0"/>
      </c:catAx>
      <c:valAx>
        <c:axId val="5984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1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1584310945788"/>
          <c:y val="5.8284789644012937E-2"/>
          <c:w val="0.44705540849221165"/>
          <c:h val="0.810738985296740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Effect size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351274931213307E-2"/>
                  <c:y val="-3.23624595469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21-E04F-A3A6-E5DBECD20660}"/>
                </c:ext>
              </c:extLst>
            </c:dLbl>
            <c:dLbl>
              <c:idx val="1"/>
              <c:layout>
                <c:manualLayout>
                  <c:x val="-3.1914754006812977E-2"/>
                  <c:y val="-3.559870550161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21-E04F-A3A6-E5DBECD20660}"/>
                </c:ext>
              </c:extLst>
            </c:dLbl>
            <c:dLbl>
              <c:idx val="2"/>
              <c:layout>
                <c:manualLayout>
                  <c:x val="-2.0740384656410489E-2"/>
                  <c:y val="-4.342698982048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663120567375887E-2"/>
                      <c:h val="0.100598832912876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E21-E04F-A3A6-E5DBECD20660}"/>
                </c:ext>
              </c:extLst>
            </c:dLbl>
            <c:dLbl>
              <c:idx val="3"/>
              <c:layout>
                <c:manualLayout>
                  <c:x val="-1.5957307198302208E-2"/>
                  <c:y val="-3.8834951456310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21-E04F-A3A6-E5DBECD20660}"/>
                </c:ext>
              </c:extLst>
            </c:dLbl>
            <c:dLbl>
              <c:idx val="4"/>
              <c:layout>
                <c:manualLayout>
                  <c:x val="-2.3049505779862492E-2"/>
                  <c:y val="-3.5598705501618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21-E04F-A3A6-E5DBECD20660}"/>
                </c:ext>
              </c:extLst>
            </c:dLbl>
            <c:dLbl>
              <c:idx val="5"/>
              <c:layout>
                <c:manualLayout>
                  <c:x val="-1.595730719830234E-2"/>
                  <c:y val="-2.912621359223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21-E04F-A3A6-E5DBECD20660}"/>
                </c:ext>
              </c:extLst>
            </c:dLbl>
            <c:dLbl>
              <c:idx val="6"/>
              <c:layout>
                <c:manualLayout>
                  <c:x val="-2.1276316524264125E-2"/>
                  <c:y val="-3.23624595469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663120567375887E-2"/>
                      <c:h val="6.5000127411258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E21-E04F-A3A6-E5DBECD20660}"/>
                </c:ext>
              </c:extLst>
            </c:dLbl>
            <c:dLbl>
              <c:idx val="7"/>
              <c:layout>
                <c:manualLayout>
                  <c:x val="-3.9007092198581561E-2"/>
                  <c:y val="-2.2653721682847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21-E04F-A3A6-E5DBECD20660}"/>
                </c:ext>
              </c:extLst>
            </c:dLbl>
            <c:dLbl>
              <c:idx val="8"/>
              <c:layout>
                <c:manualLayout>
                  <c:x val="-3.7234042553191488E-2"/>
                  <c:y val="-1.9417475728155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21-E04F-A3A6-E5DBECD20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Sheet4!$C$2:$C$10</c:f>
                <c:numCache>
                  <c:formatCode>General</c:formatCode>
                  <c:ptCount val="9"/>
                  <c:pt idx="0">
                    <c:v>1</c:v>
                  </c:pt>
                  <c:pt idx="1">
                    <c:v>0.5</c:v>
                  </c:pt>
                  <c:pt idx="2">
                    <c:v>1.46</c:v>
                  </c:pt>
                  <c:pt idx="3">
                    <c:v>0.45000000000000007</c:v>
                  </c:pt>
                  <c:pt idx="4">
                    <c:v>9.9999999999999978E-2</c:v>
                  </c:pt>
                  <c:pt idx="5">
                    <c:v>0.31800000000000006</c:v>
                  </c:pt>
                  <c:pt idx="6">
                    <c:v>0.7</c:v>
                  </c:pt>
                  <c:pt idx="8">
                    <c:v>0</c:v>
                  </c:pt>
                </c:numCache>
              </c:numRef>
            </c:plus>
            <c:minus>
              <c:numRef>
                <c:f>Sheet4!$D$2:$D$10</c:f>
                <c:numCache>
                  <c:formatCode>General</c:formatCode>
                  <c:ptCount val="9"/>
                  <c:pt idx="0">
                    <c:v>2</c:v>
                  </c:pt>
                  <c:pt idx="1">
                    <c:v>0.5</c:v>
                  </c:pt>
                  <c:pt idx="2">
                    <c:v>1.54</c:v>
                  </c:pt>
                  <c:pt idx="3">
                    <c:v>0.44</c:v>
                  </c:pt>
                  <c:pt idx="4">
                    <c:v>0.2</c:v>
                  </c:pt>
                  <c:pt idx="5">
                    <c:v>0.31799999999999995</c:v>
                  </c:pt>
                  <c:pt idx="6">
                    <c:v>0.7</c:v>
                  </c:pt>
                  <c:pt idx="7">
                    <c:v>0</c:v>
                  </c:pt>
                  <c:pt idx="8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Sheet4!$A$2:$A$10</c:f>
              <c:strCache>
                <c:ptCount val="9"/>
                <c:pt idx="0">
                  <c:v>Zanini, 2009, Infantil, municipios</c:v>
                </c:pt>
                <c:pt idx="1">
                  <c:v>Macinko 2006, Infantil, estados</c:v>
                </c:pt>
                <c:pt idx="2">
                  <c:v>Rocha 2010, Infantil, municipios</c:v>
                </c:pt>
                <c:pt idx="3">
                  <c:v>Guanais 2009, Pos-neonatal, municipios</c:v>
                </c:pt>
                <c:pt idx="4">
                  <c:v>Serra 2005, Neonatal, municipios (SP)</c:v>
                </c:pt>
                <c:pt idx="5">
                  <c:v>Macinko 2007, Pos-neonatal, microregioes</c:v>
                </c:pt>
                <c:pt idx="6">
                  <c:v>Macinko 2007, Infantil, microregioes</c:v>
                </c:pt>
                <c:pt idx="7">
                  <c:v>Roncalli 2006, Infantil, municipios</c:v>
                </c:pt>
                <c:pt idx="8">
                  <c:v>Serra 2005, Pos-neonatal, SP</c:v>
                </c:pt>
              </c:strCache>
            </c:strRef>
          </c:cat>
          <c:val>
            <c:numRef>
              <c:f>Sheet4!$B$2:$B$10</c:f>
              <c:numCache>
                <c:formatCode>0.0</c:formatCode>
                <c:ptCount val="9"/>
                <c:pt idx="0">
                  <c:v>-5</c:v>
                </c:pt>
                <c:pt idx="1">
                  <c:v>-4.5599999999999996</c:v>
                </c:pt>
                <c:pt idx="2">
                  <c:v>-2.54</c:v>
                </c:pt>
                <c:pt idx="3">
                  <c:v>-0.86</c:v>
                </c:pt>
                <c:pt idx="4">
                  <c:v>-0.8</c:v>
                </c:pt>
                <c:pt idx="5">
                  <c:v>-0.59099999999999997</c:v>
                </c:pt>
                <c:pt idx="6">
                  <c:v>-0.44700000000000001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21-E04F-A3A6-E5DBECD20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407296"/>
        <c:axId val="154408832"/>
      </c:barChart>
      <c:catAx>
        <c:axId val="15440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408832"/>
        <c:crosses val="autoZero"/>
        <c:auto val="1"/>
        <c:lblAlgn val="ctr"/>
        <c:lblOffset val="100"/>
        <c:noMultiLvlLbl val="0"/>
      </c:catAx>
      <c:valAx>
        <c:axId val="154408832"/>
        <c:scaling>
          <c:orientation val="minMax"/>
          <c:max val="2"/>
          <c:min val="-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407296"/>
        <c:crossesAt val="1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Sheet9!$B$2</c:f>
              <c:strCache>
                <c:ptCount val="1"/>
                <c:pt idx="0">
                  <c:v>Caso novo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Sheet9!$A$3:$A$5</c:f>
              <c:strCache>
                <c:ptCount val="3"/>
                <c:pt idx="0">
                  <c:v>ESF (v nāo)</c:v>
                </c:pt>
                <c:pt idx="1">
                  <c:v>Bolsa Familia (v nāo)</c:v>
                </c:pt>
                <c:pt idx="2">
                  <c:v>Ambos programas</c:v>
                </c:pt>
              </c:strCache>
            </c:strRef>
          </c:cat>
          <c:val>
            <c:numRef>
              <c:f>Sheet9!$B$3:$B$5</c:f>
              <c:numCache>
                <c:formatCode>General</c:formatCode>
                <c:ptCount val="3"/>
                <c:pt idx="0">
                  <c:v>1.2</c:v>
                </c:pt>
                <c:pt idx="1">
                  <c:v>1.0900000000000001</c:v>
                </c:pt>
                <c:pt idx="2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B-5E48-93CC-D634AB1556B9}"/>
            </c:ext>
          </c:extLst>
        </c:ser>
        <c:ser>
          <c:idx val="1"/>
          <c:order val="1"/>
          <c:tx>
            <c:strRef>
              <c:f>Sheet9!$C$2</c:f>
              <c:strCache>
                <c:ptCount val="1"/>
                <c:pt idx="0">
                  <c:v>Retratamento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Sheet9!$A$3:$A$5</c:f>
              <c:strCache>
                <c:ptCount val="3"/>
                <c:pt idx="0">
                  <c:v>ESF (v nāo)</c:v>
                </c:pt>
                <c:pt idx="1">
                  <c:v>Bolsa Familia (v nāo)</c:v>
                </c:pt>
                <c:pt idx="2">
                  <c:v>Ambos programas</c:v>
                </c:pt>
              </c:strCache>
            </c:strRef>
          </c:cat>
          <c:val>
            <c:numRef>
              <c:f>Sheet9!$C$3:$C$5</c:f>
              <c:numCache>
                <c:formatCode>General</c:formatCode>
                <c:ptCount val="3"/>
                <c:pt idx="0">
                  <c:v>1.46</c:v>
                </c:pt>
                <c:pt idx="1">
                  <c:v>1.53</c:v>
                </c:pt>
                <c:pt idx="2">
                  <c:v>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B-5E48-93CC-D634AB155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022592"/>
        <c:axId val="191024128"/>
      </c:barChart>
      <c:catAx>
        <c:axId val="191022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1024128"/>
        <c:crossesAt val="1"/>
        <c:auto val="1"/>
        <c:lblAlgn val="ctr"/>
        <c:lblOffset val="100"/>
        <c:noMultiLvlLbl val="0"/>
      </c:catAx>
      <c:valAx>
        <c:axId val="191024128"/>
        <c:scaling>
          <c:orientation val="minMax"/>
          <c:min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910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527B3-AAE3-4EAC-AF16-8188D27A999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4F9A5-A090-450F-9E9F-B2C7684862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2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936FE-330A-4C36-9B8E-53E30BFCB7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5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E5B75-6830-4C4F-B30B-9F39A7A43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CFD109-D7DA-44B7-AE26-052E8DA1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2FBEC0-26FA-4688-A6C3-11F9C526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9CD8AB-64E8-4AB8-91F3-E3ECC676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EC83C-274D-4C8B-8315-95AC57FC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80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C4E23-5A44-4006-A590-F4CD0CDA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B9AD04-8BE2-4990-9CAA-160DFF2B5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EEE4D1-71FC-4272-ACB0-15ED21D5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4FE1A-D393-496D-8A1C-6FDC9F13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0C660-BB8E-4767-8BCD-341083D8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95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535616-8967-4C8E-8559-833939572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49A36D-CACB-401D-9D41-9AA118884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FD097-4E46-41F1-B1A9-BA88A0CC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D6FE30-9002-442E-A1F0-B6F14F5C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3C7374-88F7-4E45-997C-EC93EC32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92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2D5AC-81FC-4B8F-80F2-280CBA94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BE3035-D51B-4EB8-A7FF-B94154DA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ACF668-CA77-4858-8ED1-A5AD199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83BC14-0945-4975-AA89-6FE2C676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82726-CEC4-4482-B83F-5120F3F0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35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71A25-5F34-4EAF-8E3E-59E34FC4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2BB248-1D78-4177-A364-6FF3083E6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8D39ED-7A5B-4912-9C5D-CF77C178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8AD0BF-6F61-4F41-9B49-52624D15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A087F0-7486-437D-818C-71F3C1C3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1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7816F-677D-402C-BB2F-FB00A545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2991CC-A604-42FC-B4BB-4162E8307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3BBE44-00DE-47DC-B5A9-D49A5055C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ED369F-5D16-4110-9A34-6DF8920B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7FF78E-AB5E-48B7-9951-C52359F8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BA513E-BF9D-4C9F-9951-B57E1D26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33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19854-C95C-42DB-9C33-C41A9D505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B16322-91F4-4290-BBB0-2D55204FC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D2ED9-EB62-43D7-93F1-374D15A6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27D8297-B2C3-4DE7-9097-84B725AFA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4C7FF0-7FAC-4848-9FE3-B5C5EB0A4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56AC1D-BA60-4F21-9A65-237C9951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B5ED7D-2422-46B6-9C34-494950310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AF3748-6C3D-4E56-B308-99777CE2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15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AAA3E-880C-49E2-A86B-28566582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F21A1D-8F98-4118-A04D-5E75D4993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9CED9B-0E38-4AC1-AEF8-DDB33905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536C32-ABBE-47EB-BFAC-015D4C4F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92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248BBF-B917-49DE-BE5A-CC9F6093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720A88-90C7-4F2C-9383-EAC779D9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FF13C2-6188-467F-97A3-ED373C2F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6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C16C4-E3F1-4434-84FF-B7F7EA88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520F17-E453-4F86-AB2D-23C634C34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AEE728-801F-47DE-811F-BD314055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30480E-90B0-462C-91F6-3D86E74D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07FB58-537A-45E8-A4DC-FC8FCD5E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5B5D91-396A-4423-BC2E-E442D9BB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7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D4AA9-E6B2-4A04-9F26-8CE9628F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259DAC3-C3B6-4D24-B3D2-FA7D258BA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3A218F-A79F-4D53-8302-5A174BD8D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619D1C-6F36-4AB9-B863-D10A25702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285BE3-63D4-4E4D-9356-D88529FA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424C4F-30D3-42F5-95EA-97B558AC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96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72D98C-C343-4A88-8C98-6A5871AA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48F171-CB88-479E-81A2-331E8A9A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CE7787-6530-4DFD-ADE6-CFBB9CB2C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D6BA7-A791-4C99-971D-BC5421A8347D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540BB9-6C0E-45D4-B2CA-B69FA135B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0D3C02-D205-4474-9B72-716BF1CEA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EC3-CEEC-4B13-8835-19E94024BE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1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worldbank.org/curated/en/884871511196609355/pdf/121480-REVISED-PORTUGUESE-Brazil-Public-Expenditure-Review-Overview-Portuguese-Final-revised.pd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sredes.org/pdf/sus-30-anos/04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5819F09-9DC2-4B6A-99D6-6216128C6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933" y="2823221"/>
            <a:ext cx="6168589" cy="238760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pt-BR" sz="5400" b="1" dirty="0">
                <a:solidFill>
                  <a:srgbClr val="000099"/>
                </a:solidFill>
              </a:rPr>
              <a:t>APS Forte: </a:t>
            </a:r>
            <a:br>
              <a:rPr lang="pt-BR" sz="4000" b="1" dirty="0">
                <a:solidFill>
                  <a:srgbClr val="000099"/>
                </a:solidFill>
              </a:rPr>
            </a:br>
            <a:r>
              <a:rPr lang="pt-BR" sz="4000" b="1" dirty="0">
                <a:solidFill>
                  <a:srgbClr val="000099"/>
                </a:solidFill>
              </a:rPr>
              <a:t>Estratégia central para a </a:t>
            </a:r>
            <a:br>
              <a:rPr lang="pt-BR" sz="4000" b="1" dirty="0">
                <a:solidFill>
                  <a:srgbClr val="000099"/>
                </a:solidFill>
              </a:rPr>
            </a:br>
            <a:r>
              <a:rPr lang="pt-BR" sz="4000" b="1" dirty="0">
                <a:solidFill>
                  <a:srgbClr val="000099"/>
                </a:solidFill>
              </a:rPr>
              <a:t>Saúde Universal </a:t>
            </a:r>
            <a:br>
              <a:rPr lang="pt-BR" sz="4000" b="1" dirty="0">
                <a:solidFill>
                  <a:srgbClr val="000099"/>
                </a:solidFill>
              </a:rPr>
            </a:br>
            <a:r>
              <a:rPr lang="pt-BR" sz="4000" b="1" dirty="0">
                <a:solidFill>
                  <a:srgbClr val="000099"/>
                </a:solidFill>
              </a:rPr>
              <a:t>no Brasil e na América Latina</a:t>
            </a:r>
            <a:endParaRPr lang="pt-BR" sz="4000" dirty="0">
              <a:solidFill>
                <a:srgbClr val="000099"/>
              </a:solidFill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3203454-E18D-4187-A682-9F19A861C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737" y="5250937"/>
            <a:ext cx="9067800" cy="2387600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rgbClr val="000099"/>
                </a:solidFill>
              </a:rPr>
              <a:t>Renato Tasca, OPAS Brasil</a:t>
            </a:r>
          </a:p>
          <a:p>
            <a:pPr algn="r"/>
            <a:endParaRPr lang="pt-BR" dirty="0">
              <a:solidFill>
                <a:srgbClr val="000099"/>
              </a:solidFill>
            </a:endParaRPr>
          </a:p>
          <a:p>
            <a:pPr algn="r"/>
            <a:endParaRPr lang="pt-BR" sz="2000" dirty="0">
              <a:solidFill>
                <a:srgbClr val="000099"/>
              </a:solidFill>
            </a:endParaRPr>
          </a:p>
          <a:p>
            <a:pPr algn="r"/>
            <a:endParaRPr lang="pt-BR" sz="2000" dirty="0">
              <a:solidFill>
                <a:srgbClr val="000099"/>
              </a:solidFill>
            </a:endParaRPr>
          </a:p>
          <a:p>
            <a:pPr algn="r"/>
            <a:endParaRPr lang="pt-BR" sz="2000" dirty="0">
              <a:solidFill>
                <a:srgbClr val="000099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FB54E5-2EA3-44E2-852B-F0E0F691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FC0D-E9EA-4B97-8FA8-76163542C51B}" type="slidenum">
              <a:rPr lang="pt-BR" smtClean="0"/>
              <a:t>1</a:t>
            </a:fld>
            <a:endParaRPr lang="pt-BR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16B537CE-00F8-4CF5-9EAA-29129374E7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03" y="291912"/>
            <a:ext cx="4758738" cy="1112115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E40D552C-B7B2-4CA0-BC26-2F9AEC22D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7" y="331419"/>
            <a:ext cx="5571420" cy="952258"/>
          </a:xfrm>
          <a:prstGeom prst="rect">
            <a:avLst/>
          </a:prstGeom>
        </p:spPr>
      </p:pic>
      <p:pic>
        <p:nvPicPr>
          <p:cNvPr id="1026" name="Picture 2" descr="http://www.saude.ba.gov.br/wp-content/uploads/2019/10/Evento-Encontro-de-Sa%C3%BAde-do-Nordeste-260x173.jpg">
            <a:extLst>
              <a:ext uri="{FF2B5EF4-FFF2-40B4-BE49-F238E27FC236}">
                <a16:creationId xmlns:a16="http://schemas.microsoft.com/office/drawing/2014/main" id="{C312E8A2-13C2-42E1-BC8C-194454AD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6" y="2517593"/>
            <a:ext cx="4731174" cy="31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2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469950D-6CE0-4B4B-A57B-4DE03F4B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631" y="284284"/>
            <a:ext cx="8156606" cy="628943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F85EAA7-4297-4179-8A45-E4EE9FB1B017}"/>
              </a:ext>
            </a:extLst>
          </p:cNvPr>
          <p:cNvSpPr txBox="1"/>
          <p:nvPr/>
        </p:nvSpPr>
        <p:spPr>
          <a:xfrm>
            <a:off x="240323" y="1594337"/>
            <a:ext cx="4730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Austeridade aprofunda as desigualdades (TMI)</a:t>
            </a:r>
          </a:p>
          <a:p>
            <a:endParaRPr lang="pt-BR" sz="2800" b="1" dirty="0"/>
          </a:p>
          <a:p>
            <a:r>
              <a:rPr lang="pt-BR" sz="2800" b="1" dirty="0"/>
              <a:t>Cenários transferência fundos federais para municípios </a:t>
            </a:r>
          </a:p>
          <a:p>
            <a:pPr marL="342900" indent="-342900">
              <a:buAutoNum type="arabicPeriod"/>
            </a:pPr>
            <a:r>
              <a:rPr lang="pt-BR" sz="2800" dirty="0"/>
              <a:t>transferências constantes (no nível de 2015) </a:t>
            </a:r>
          </a:p>
          <a:p>
            <a:pPr marL="342900" indent="-342900">
              <a:buAutoNum type="arabicPeriod"/>
            </a:pPr>
            <a:r>
              <a:rPr lang="pt-BR" sz="2800" dirty="0"/>
              <a:t>crescimento de 1% do PIB</a:t>
            </a:r>
          </a:p>
          <a:p>
            <a:pPr marL="342900" indent="-342900">
              <a:buAutoNum type="arabicPeriod"/>
            </a:pPr>
            <a:r>
              <a:rPr lang="pt-BR" sz="2800" dirty="0"/>
              <a:t>crescimento de 2% do PIB</a:t>
            </a:r>
          </a:p>
          <a:p>
            <a:pPr marL="342900" indent="-342900">
              <a:buAutoNum type="arabicPeriod"/>
            </a:pPr>
            <a:r>
              <a:rPr lang="pt-BR" sz="2800" dirty="0"/>
              <a:t>crescimento de 3% do PIB</a:t>
            </a:r>
          </a:p>
        </p:txBody>
      </p:sp>
    </p:spTree>
    <p:extLst>
      <p:ext uri="{BB962C8B-B14F-4D97-AF65-F5344CB8AC3E}">
        <p14:creationId xmlns:p14="http://schemas.microsoft.com/office/powerpoint/2010/main" val="232384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C2D4DE-FE17-4DD3-86FE-482B639A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612" y="50851"/>
            <a:ext cx="8631238" cy="66223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FCC4712-03F6-439F-9539-06E2A18F21A4}"/>
              </a:ext>
            </a:extLst>
          </p:cNvPr>
          <p:cNvSpPr txBox="1"/>
          <p:nvPr/>
        </p:nvSpPr>
        <p:spPr>
          <a:xfrm>
            <a:off x="240323" y="1594337"/>
            <a:ext cx="47302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Austeridade aprofunda as desigualdades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(Cobertura pré-natal)</a:t>
            </a:r>
          </a:p>
          <a:p>
            <a:endParaRPr lang="pt-BR" sz="2800" b="1" dirty="0"/>
          </a:p>
          <a:p>
            <a:r>
              <a:rPr lang="pt-BR" sz="2800" b="1" dirty="0"/>
              <a:t>Cenários transferência fundos federais para municípios </a:t>
            </a:r>
          </a:p>
          <a:p>
            <a:pPr marL="342900" indent="-342900">
              <a:buAutoNum type="arabicPeriod"/>
            </a:pPr>
            <a:r>
              <a:rPr lang="pt-BR" sz="2800" dirty="0"/>
              <a:t>transferências constantes (no nível de 2015) </a:t>
            </a:r>
          </a:p>
          <a:p>
            <a:pPr marL="342900" indent="-342900">
              <a:buAutoNum type="arabicPeriod"/>
            </a:pPr>
            <a:r>
              <a:rPr lang="pt-BR" sz="2800" dirty="0"/>
              <a:t>crescimento de 1% do PIB</a:t>
            </a:r>
          </a:p>
          <a:p>
            <a:pPr marL="342900" indent="-342900">
              <a:buAutoNum type="arabicPeriod"/>
            </a:pPr>
            <a:r>
              <a:rPr lang="pt-BR" sz="2800" dirty="0"/>
              <a:t>crescimento de 2% do PIB</a:t>
            </a:r>
          </a:p>
          <a:p>
            <a:pPr marL="342900" indent="-342900">
              <a:buAutoNum type="arabicPeriod"/>
            </a:pPr>
            <a:r>
              <a:rPr lang="pt-BR" sz="2800" dirty="0"/>
              <a:t>crescimento de 3% do PIB</a:t>
            </a:r>
          </a:p>
        </p:txBody>
      </p:sp>
    </p:spTree>
    <p:extLst>
      <p:ext uri="{BB962C8B-B14F-4D97-AF65-F5344CB8AC3E}">
        <p14:creationId xmlns:p14="http://schemas.microsoft.com/office/powerpoint/2010/main" val="391691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357E1-EC25-46F8-B6C1-6BD808FA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30" y="523558"/>
            <a:ext cx="7914861" cy="701731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primária à saúde Forte</a:t>
            </a:r>
            <a:b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221782-3AC0-44D5-8373-DE1BDB0E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963" y="1694488"/>
            <a:ext cx="5523722" cy="4351338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b="1" dirty="0"/>
              <a:t>“A atenção primária à saúde é o lugar onde a batalha pela saúde humana se ganha ou se perde”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r">
              <a:lnSpc>
                <a:spcPct val="110000"/>
              </a:lnSpc>
              <a:buNone/>
            </a:pPr>
            <a:r>
              <a:rPr lang="pt-BR" sz="2000" dirty="0" err="1"/>
              <a:t>Tedros</a:t>
            </a:r>
            <a:r>
              <a:rPr lang="pt-BR" sz="2000" dirty="0"/>
              <a:t> </a:t>
            </a:r>
            <a:r>
              <a:rPr lang="pt-BR" sz="2000" dirty="0" err="1"/>
              <a:t>Adhanom</a:t>
            </a:r>
            <a:r>
              <a:rPr lang="pt-BR" sz="2000" dirty="0"/>
              <a:t> </a:t>
            </a:r>
            <a:r>
              <a:rPr lang="pt-BR" sz="2000" dirty="0" err="1"/>
              <a:t>Ghebreyesus</a:t>
            </a:r>
            <a:r>
              <a:rPr lang="pt-BR" sz="2000" dirty="0"/>
              <a:t>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dirty="0"/>
              <a:t>Diretor-General da OMS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2000" dirty="0"/>
              <a:t>Genebra, Maio 2019</a:t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Image result for tedros adhanom">
            <a:extLst>
              <a:ext uri="{FF2B5EF4-FFF2-40B4-BE49-F238E27FC236}">
                <a16:creationId xmlns:a16="http://schemas.microsoft.com/office/drawing/2014/main" id="{8D90F8ED-7F89-41A5-9AC0-E9CE1FD6B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7" y="1715615"/>
            <a:ext cx="5169096" cy="34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72F08A0-DC45-44AB-818B-2888FB54D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9" y="5989638"/>
            <a:ext cx="4015484" cy="68632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1A963641-B1B2-4FC3-AF9E-EADF39AEB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65" y="6094262"/>
            <a:ext cx="2489076" cy="5816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D5E0155-02AA-4EF2-AF1B-134E02461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240" y="6081713"/>
            <a:ext cx="3093441" cy="5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5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1E756CC-B504-4B3E-B4EC-CDF4F8FFEA00}"/>
              </a:ext>
            </a:extLst>
          </p:cNvPr>
          <p:cNvSpPr txBox="1">
            <a:spLocks/>
          </p:cNvSpPr>
          <p:nvPr/>
        </p:nvSpPr>
        <p:spPr>
          <a:xfrm>
            <a:off x="4385633" y="1772816"/>
            <a:ext cx="3297564" cy="637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COMPROMISSO COM A ATENÇÃO PRIMÁRIA À SAÚDE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1E756CC-B504-4B3E-B4EC-CDF4F8FFEA00}"/>
              </a:ext>
            </a:extLst>
          </p:cNvPr>
          <p:cNvSpPr txBox="1">
            <a:spLocks/>
          </p:cNvSpPr>
          <p:nvPr/>
        </p:nvSpPr>
        <p:spPr>
          <a:xfrm>
            <a:off x="4382867" y="2578167"/>
            <a:ext cx="3297564" cy="310166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20000"/>
              </a:lnSpc>
              <a:spcBef>
                <a:spcPts val="1800"/>
              </a:spcBef>
              <a:spcAft>
                <a:spcPts val="450"/>
              </a:spcAft>
            </a:pPr>
            <a:endParaRPr lang="en-US" sz="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pt-BR" sz="15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SUSTENTÁVEL</a:t>
            </a:r>
            <a:endParaRPr lang="en-US" sz="15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</a:t>
            </a:r>
            <a:r>
              <a:rPr lang="en-US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</a:t>
            </a: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pt-BR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Ampla variedade de serviços e atendimentos</a:t>
            </a: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pt-BR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Acessível, equitativa, segura, de alta qualidade, integral, eficiente, aceitável, disponível e financeiramente viável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21E756CC-B504-4B3E-B4EC-CDF4F8FFEA00}"/>
              </a:ext>
            </a:extLst>
          </p:cNvPr>
          <p:cNvSpPr txBox="1">
            <a:spLocks/>
          </p:cNvSpPr>
          <p:nvPr/>
        </p:nvSpPr>
        <p:spPr>
          <a:xfrm>
            <a:off x="617285" y="1779708"/>
            <a:ext cx="3297564" cy="637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DE ATENÇÃO PRIMÁRIA À SAÚDE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1E756CC-B504-4B3E-B4EC-CDF4F8FFEA00}"/>
              </a:ext>
            </a:extLst>
          </p:cNvPr>
          <p:cNvSpPr txBox="1">
            <a:spLocks/>
          </p:cNvSpPr>
          <p:nvPr/>
        </p:nvSpPr>
        <p:spPr>
          <a:xfrm>
            <a:off x="587979" y="2578167"/>
            <a:ext cx="3297564" cy="310166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</a:pPr>
            <a:endParaRPr lang="en-US" sz="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pt-BR" sz="15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FORTE</a:t>
            </a:r>
          </a:p>
          <a:p>
            <a:pPr marL="0" indent="0"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pt-BR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“Serviços de alta qualidade, seguros, integrais, integrados, acessíveis, disponíveis e financeiramente viáveis para todos em todos os lugares, proporcionados com compaixão, respeito e dignidade por profissionais da saúde bem treinados, capacitados, motivados e comprometidos”</a:t>
            </a: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CC3409F-3860-4EC0-929A-F8A99FC7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Declaração</a:t>
            </a:r>
            <a:r>
              <a:rPr lang="en-US" sz="3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31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Astaná</a:t>
            </a:r>
            <a:br>
              <a:rPr lang="pt-BR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25-26 de Outubro de 2018 - </a:t>
            </a:r>
            <a:r>
              <a:rPr lang="pt-BR" sz="1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Astaná</a:t>
            </a:r>
            <a:r>
              <a:rPr lang="pt-BR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Cazaquistão </a:t>
            </a:r>
            <a:br>
              <a:rPr lang="pt-BR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Conferência Global Sobre Atenção Primária À Saúde</a:t>
            </a:r>
            <a:br>
              <a:rPr lang="pt-BR" sz="1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t-BR" sz="1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6FC07E76-1B3A-435A-9649-06CABB4ACDF0}"/>
              </a:ext>
            </a:extLst>
          </p:cNvPr>
          <p:cNvSpPr txBox="1">
            <a:spLocks/>
          </p:cNvSpPr>
          <p:nvPr/>
        </p:nvSpPr>
        <p:spPr>
          <a:xfrm>
            <a:off x="8037357" y="1761096"/>
            <a:ext cx="3297564" cy="637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20000"/>
              </a:lnSpc>
              <a:spcBef>
                <a:spcPts val="90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PARA FORTALECER  A ATENÇÃO PRIMÁRIA À SAÚDE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BC8CE207-EB2D-4049-A0AA-1A15D15A1F58}"/>
              </a:ext>
            </a:extLst>
          </p:cNvPr>
          <p:cNvSpPr txBox="1">
            <a:spLocks/>
          </p:cNvSpPr>
          <p:nvPr/>
        </p:nvSpPr>
        <p:spPr>
          <a:xfrm>
            <a:off x="8034591" y="2566447"/>
            <a:ext cx="3297564" cy="3113384"/>
          </a:xfrm>
          <a:prstGeom prst="rect">
            <a:avLst/>
          </a:prstGeom>
          <a:solidFill>
            <a:schemeClr val="bg2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120000"/>
              </a:lnSpc>
              <a:spcBef>
                <a:spcPts val="1800"/>
              </a:spcBef>
              <a:spcAft>
                <a:spcPts val="450"/>
              </a:spcAft>
            </a:pPr>
            <a:endParaRPr lang="en-US" sz="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15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 INOVADORA</a:t>
            </a: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</a:t>
            </a: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pt-BR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humanos para a saúde</a:t>
            </a: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pt-BR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Empoderamento das pessoas e das comunidades</a:t>
            </a: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pt-BR" sz="15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Alinhamento e cooperação entre os atores estratégicos</a:t>
            </a: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endParaRPr lang="en-US" sz="15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727EDF-97EC-4BE8-A18F-2D42C8D84C6B}"/>
              </a:ext>
            </a:extLst>
          </p:cNvPr>
          <p:cNvSpPr txBox="1"/>
          <p:nvPr/>
        </p:nvSpPr>
        <p:spPr>
          <a:xfrm>
            <a:off x="587978" y="1235347"/>
            <a:ext cx="10718929" cy="3331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Alma-Ata rumo à cobertura universal de saúde e aos Objetivos de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113346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38" y="56664"/>
            <a:ext cx="11216632" cy="1143000"/>
          </a:xfrm>
        </p:spPr>
        <p:txBody>
          <a:bodyPr>
            <a:normAutofit/>
          </a:bodyPr>
          <a:lstStyle/>
          <a:p>
            <a:pPr marL="53975"/>
            <a:r>
              <a:rPr lang="pt-PT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Sistemas de saúde com forte investimento na atenção primaria tendem a ter melhores resultados de saúde</a:t>
            </a:r>
            <a:endParaRPr lang="pt-BR" sz="2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01" name="Text Box 27"/>
          <p:cNvSpPr txBox="1">
            <a:spLocks noChangeArrowheads="1"/>
          </p:cNvSpPr>
          <p:nvPr/>
        </p:nvSpPr>
        <p:spPr bwMode="auto">
          <a:xfrm>
            <a:off x="138005" y="5276642"/>
            <a:ext cx="5723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Source: Macinko, Starfield, &amp; Shi (2003). *Predicted PYLL (both genders) estimated by fixed effects, using pooled cross-sectional time series design.  Analysis controlled for log GDP, percent elderly, doctors/capita, log income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ppp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), log public health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exp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doctor visits/capita alcohol and tobacco use.   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0304C36-8BF3-4335-A9BF-A318B0CC4479}"/>
              </a:ext>
            </a:extLst>
          </p:cNvPr>
          <p:cNvGrpSpPr/>
          <p:nvPr/>
        </p:nvGrpSpPr>
        <p:grpSpPr>
          <a:xfrm>
            <a:off x="14958" y="1909756"/>
            <a:ext cx="5994407" cy="3167442"/>
            <a:chOff x="3651832" y="1724115"/>
            <a:chExt cx="8508913" cy="4420989"/>
          </a:xfrm>
        </p:grpSpPr>
        <p:sp>
          <p:nvSpPr>
            <p:cNvPr id="55299" name="Rectangle 3"/>
            <p:cNvSpPr>
              <a:spLocks noChangeArrowheads="1"/>
            </p:cNvSpPr>
            <p:nvPr/>
          </p:nvSpPr>
          <p:spPr bwMode="auto">
            <a:xfrm>
              <a:off x="7923678" y="5837327"/>
              <a:ext cx="4985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FFFF"/>
                  </a:solidFill>
                </a:rPr>
                <a:t>year</a:t>
              </a:r>
              <a:endParaRPr lang="en-US" sz="2000" b="1">
                <a:solidFill>
                  <a:srgbClr val="FFFFFF"/>
                </a:solidFill>
              </a:endParaRPr>
            </a:p>
          </p:txBody>
        </p:sp>
        <p:sp>
          <p:nvSpPr>
            <p:cNvPr id="55303" name="Rectangle 5"/>
            <p:cNvSpPr>
              <a:spLocks noChangeArrowheads="1"/>
            </p:cNvSpPr>
            <p:nvPr/>
          </p:nvSpPr>
          <p:spPr bwMode="auto">
            <a:xfrm>
              <a:off x="10091437" y="4000589"/>
              <a:ext cx="206930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pt-BR" sz="1400" b="1"/>
                <a:t> Paises com APS forte*</a:t>
              </a:r>
            </a:p>
          </p:txBody>
        </p:sp>
        <p:sp>
          <p:nvSpPr>
            <p:cNvPr id="55304" name="Rectangle 6"/>
            <p:cNvSpPr>
              <a:spLocks noChangeArrowheads="1"/>
            </p:cNvSpPr>
            <p:nvPr/>
          </p:nvSpPr>
          <p:spPr bwMode="auto">
            <a:xfrm>
              <a:off x="9939036" y="3086189"/>
              <a:ext cx="222170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pt-BR" sz="1400" b="1"/>
                <a:t> Paises com APS fraca*</a:t>
              </a:r>
            </a:p>
          </p:txBody>
        </p:sp>
        <p:sp>
          <p:nvSpPr>
            <p:cNvPr id="55306" name="Rectangle 8"/>
            <p:cNvSpPr>
              <a:spLocks noChangeArrowheads="1"/>
            </p:cNvSpPr>
            <p:nvPr/>
          </p:nvSpPr>
          <p:spPr bwMode="auto">
            <a:xfrm>
              <a:off x="3651832" y="2131686"/>
              <a:ext cx="936175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pt-PT" sz="1400" b="1" dirty="0"/>
                <a:t>Anos potenciais de vida perdidos</a:t>
              </a:r>
              <a:endParaRPr lang="en-US" sz="1400" b="1" dirty="0"/>
            </a:p>
          </p:txBody>
        </p:sp>
        <p:sp>
          <p:nvSpPr>
            <p:cNvPr id="55307" name="Rectangle 9"/>
            <p:cNvSpPr>
              <a:spLocks noChangeArrowheads="1"/>
            </p:cNvSpPr>
            <p:nvPr/>
          </p:nvSpPr>
          <p:spPr bwMode="auto">
            <a:xfrm>
              <a:off x="10185100" y="4918164"/>
              <a:ext cx="1841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/>
            </a:p>
          </p:txBody>
        </p:sp>
        <p:sp>
          <p:nvSpPr>
            <p:cNvPr id="55308" name="Line 10"/>
            <p:cNvSpPr>
              <a:spLocks noChangeShapeType="1"/>
            </p:cNvSpPr>
            <p:nvPr/>
          </p:nvSpPr>
          <p:spPr bwMode="auto">
            <a:xfrm flipV="1">
              <a:off x="4589164" y="1724115"/>
              <a:ext cx="0" cy="4016375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Rectangle 11"/>
            <p:cNvSpPr>
              <a:spLocks noChangeArrowheads="1"/>
            </p:cNvSpPr>
            <p:nvPr/>
          </p:nvSpPr>
          <p:spPr bwMode="auto">
            <a:xfrm>
              <a:off x="4522489" y="5789702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/>
                <a:t>1970</a:t>
              </a:r>
            </a:p>
          </p:txBody>
        </p:sp>
        <p:sp>
          <p:nvSpPr>
            <p:cNvPr id="55310" name="Line 12"/>
            <p:cNvSpPr>
              <a:spLocks noChangeShapeType="1"/>
            </p:cNvSpPr>
            <p:nvPr/>
          </p:nvSpPr>
          <p:spPr bwMode="auto">
            <a:xfrm flipV="1">
              <a:off x="4746327" y="5715090"/>
              <a:ext cx="1587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Rectangle 13"/>
            <p:cNvSpPr>
              <a:spLocks noChangeArrowheads="1"/>
            </p:cNvSpPr>
            <p:nvPr/>
          </p:nvSpPr>
          <p:spPr bwMode="auto">
            <a:xfrm>
              <a:off x="6702126" y="5789702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/>
                <a:t>1980</a:t>
              </a:r>
            </a:p>
          </p:txBody>
        </p:sp>
        <p:sp>
          <p:nvSpPr>
            <p:cNvPr id="55312" name="Line 14"/>
            <p:cNvSpPr>
              <a:spLocks noChangeShapeType="1"/>
            </p:cNvSpPr>
            <p:nvPr/>
          </p:nvSpPr>
          <p:spPr bwMode="auto">
            <a:xfrm flipV="1">
              <a:off x="6927551" y="5715090"/>
              <a:ext cx="0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Rectangle 15"/>
            <p:cNvSpPr>
              <a:spLocks noChangeArrowheads="1"/>
            </p:cNvSpPr>
            <p:nvPr/>
          </p:nvSpPr>
          <p:spPr bwMode="auto">
            <a:xfrm>
              <a:off x="8883350" y="5789702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/>
                <a:t>1990</a:t>
              </a:r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 flipV="1">
              <a:off x="9107188" y="5715090"/>
              <a:ext cx="1587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Rectangle 17"/>
            <p:cNvSpPr>
              <a:spLocks noChangeArrowheads="1"/>
            </p:cNvSpPr>
            <p:nvPr/>
          </p:nvSpPr>
          <p:spPr bwMode="auto">
            <a:xfrm>
              <a:off x="10974087" y="5789702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/>
                <a:t>2000</a:t>
              </a:r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 flipV="1">
              <a:off x="11288412" y="5715090"/>
              <a:ext cx="0" cy="857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Rectangle 19"/>
            <p:cNvSpPr>
              <a:spLocks noChangeArrowheads="1"/>
            </p:cNvSpPr>
            <p:nvPr/>
          </p:nvSpPr>
          <p:spPr bwMode="auto">
            <a:xfrm>
              <a:off x="4260001" y="5500777"/>
              <a:ext cx="1138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/>
                <a:t>0</a:t>
              </a:r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 flipH="1">
              <a:off x="4484390" y="5581739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Rectangle 21"/>
            <p:cNvSpPr>
              <a:spLocks noChangeArrowheads="1"/>
            </p:cNvSpPr>
            <p:nvPr/>
          </p:nvSpPr>
          <p:spPr bwMode="auto">
            <a:xfrm>
              <a:off x="3935114" y="3625940"/>
              <a:ext cx="45085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 dirty="0"/>
                <a:t>5000</a:t>
              </a:r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 flipH="1">
              <a:off x="4484390" y="3706901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24"/>
            <p:cNvSpPr>
              <a:spLocks noChangeShapeType="1"/>
            </p:cNvSpPr>
            <p:nvPr/>
          </p:nvSpPr>
          <p:spPr bwMode="auto">
            <a:xfrm flipH="1">
              <a:off x="4589164" y="5715090"/>
              <a:ext cx="6856410" cy="1587"/>
            </a:xfrm>
            <a:prstGeom prst="line">
              <a:avLst/>
            </a:prstGeom>
            <a:noFill/>
            <a:ln w="8001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Freeform 25"/>
            <p:cNvSpPr>
              <a:spLocks/>
            </p:cNvSpPr>
            <p:nvPr/>
          </p:nvSpPr>
          <p:spPr bwMode="auto">
            <a:xfrm>
              <a:off x="4746326" y="3094127"/>
              <a:ext cx="6108698" cy="1311275"/>
            </a:xfrm>
            <a:custGeom>
              <a:avLst/>
              <a:gdLst>
                <a:gd name="T0" fmla="*/ 15255 w 1353"/>
                <a:gd name="T1" fmla="*/ 3079 h 323"/>
                <a:gd name="T2" fmla="*/ 25511 w 1353"/>
                <a:gd name="T3" fmla="*/ 5350 h 323"/>
                <a:gd name="T4" fmla="*/ 45943 w 1353"/>
                <a:gd name="T5" fmla="*/ 10053 h 323"/>
                <a:gd name="T6" fmla="*/ 56014 w 1353"/>
                <a:gd name="T7" fmla="*/ 10953 h 323"/>
                <a:gd name="T8" fmla="*/ 76673 w 1353"/>
                <a:gd name="T9" fmla="*/ 10953 h 323"/>
                <a:gd name="T10" fmla="*/ 86678 w 1353"/>
                <a:gd name="T11" fmla="*/ 12577 h 323"/>
                <a:gd name="T12" fmla="*/ 102144 w 1353"/>
                <a:gd name="T13" fmla="*/ 16507 h 323"/>
                <a:gd name="T14" fmla="*/ 117439 w 1353"/>
                <a:gd name="T15" fmla="*/ 20136 h 323"/>
                <a:gd name="T16" fmla="*/ 127445 w 1353"/>
                <a:gd name="T17" fmla="*/ 22110 h 323"/>
                <a:gd name="T18" fmla="*/ 148127 w 1353"/>
                <a:gd name="T19" fmla="*/ 23529 h 323"/>
                <a:gd name="T20" fmla="*/ 158132 w 1353"/>
                <a:gd name="T21" fmla="*/ 23177 h 323"/>
                <a:gd name="T22" fmla="*/ 178814 w 1353"/>
                <a:gd name="T23" fmla="*/ 23529 h 323"/>
                <a:gd name="T24" fmla="*/ 188885 w 1353"/>
                <a:gd name="T25" fmla="*/ 26041 h 323"/>
                <a:gd name="T26" fmla="*/ 204328 w 1353"/>
                <a:gd name="T27" fmla="*/ 28782 h 323"/>
                <a:gd name="T28" fmla="*/ 219575 w 1353"/>
                <a:gd name="T29" fmla="*/ 27460 h 323"/>
                <a:gd name="T30" fmla="*/ 230160 w 1353"/>
                <a:gd name="T31" fmla="*/ 29081 h 323"/>
                <a:gd name="T32" fmla="*/ 250245 w 1353"/>
                <a:gd name="T33" fmla="*/ 45589 h 323"/>
                <a:gd name="T34" fmla="*/ 260851 w 1353"/>
                <a:gd name="T35" fmla="*/ 51741 h 323"/>
                <a:gd name="T36" fmla="*/ 280998 w 1353"/>
                <a:gd name="T37" fmla="*/ 54232 h 323"/>
                <a:gd name="T38" fmla="*/ 291603 w 1353"/>
                <a:gd name="T39" fmla="*/ 55887 h 323"/>
                <a:gd name="T40" fmla="*/ 307044 w 1353"/>
                <a:gd name="T41" fmla="*/ 59065 h 323"/>
                <a:gd name="T42" fmla="*/ 322291 w 1353"/>
                <a:gd name="T43" fmla="*/ 60909 h 323"/>
                <a:gd name="T44" fmla="*/ 332296 w 1353"/>
                <a:gd name="T45" fmla="*/ 60170 h 323"/>
                <a:gd name="T46" fmla="*/ 352981 w 1353"/>
                <a:gd name="T47" fmla="*/ 55122 h 323"/>
                <a:gd name="T48" fmla="*/ 363057 w 1353"/>
                <a:gd name="T49" fmla="*/ 54232 h 323"/>
                <a:gd name="T50" fmla="*/ 383668 w 1353"/>
                <a:gd name="T51" fmla="*/ 57314 h 323"/>
                <a:gd name="T52" fmla="*/ 393722 w 1353"/>
                <a:gd name="T53" fmla="*/ 57863 h 323"/>
                <a:gd name="T54" fmla="*/ 408977 w 1353"/>
                <a:gd name="T55" fmla="*/ 59065 h 323"/>
                <a:gd name="T56" fmla="*/ 424409 w 1353"/>
                <a:gd name="T57" fmla="*/ 64840 h 323"/>
                <a:gd name="T58" fmla="*/ 434488 w 1353"/>
                <a:gd name="T59" fmla="*/ 68548 h 323"/>
                <a:gd name="T60" fmla="*/ 455162 w 1353"/>
                <a:gd name="T61" fmla="*/ 68816 h 323"/>
                <a:gd name="T62" fmla="*/ 465176 w 1353"/>
                <a:gd name="T63" fmla="*/ 68548 h 323"/>
                <a:gd name="T64" fmla="*/ 485852 w 1353"/>
                <a:gd name="T65" fmla="*/ 70223 h 323"/>
                <a:gd name="T66" fmla="*/ 495866 w 1353"/>
                <a:gd name="T67" fmla="*/ 70223 h 323"/>
                <a:gd name="T68" fmla="*/ 511184 w 1353"/>
                <a:gd name="T69" fmla="*/ 72197 h 323"/>
                <a:gd name="T70" fmla="*/ 526619 w 1353"/>
                <a:gd name="T71" fmla="*/ 79168 h 323"/>
                <a:gd name="T72" fmla="*/ 536624 w 1353"/>
                <a:gd name="T73" fmla="*/ 82799 h 323"/>
                <a:gd name="T74" fmla="*/ 557306 w 1353"/>
                <a:gd name="T75" fmla="*/ 82447 h 323"/>
                <a:gd name="T76" fmla="*/ 567385 w 1353"/>
                <a:gd name="T77" fmla="*/ 83347 h 323"/>
                <a:gd name="T78" fmla="*/ 587970 w 1353"/>
                <a:gd name="T79" fmla="*/ 87500 h 323"/>
                <a:gd name="T80" fmla="*/ 598050 w 1353"/>
                <a:gd name="T81" fmla="*/ 86180 h 323"/>
                <a:gd name="T82" fmla="*/ 613297 w 1353"/>
                <a:gd name="T83" fmla="*/ 82447 h 323"/>
                <a:gd name="T84" fmla="*/ 628737 w 1353"/>
                <a:gd name="T85" fmla="*/ 81897 h 323"/>
                <a:gd name="T86" fmla="*/ 639340 w 1353"/>
                <a:gd name="T87" fmla="*/ 82447 h 323"/>
                <a:gd name="T88" fmla="*/ 659424 w 1353"/>
                <a:gd name="T89" fmla="*/ 82447 h 323"/>
                <a:gd name="T90" fmla="*/ 670030 w 1353"/>
                <a:gd name="T91" fmla="*/ 83347 h 323"/>
                <a:gd name="T92" fmla="*/ 690177 w 1353"/>
                <a:gd name="T93" fmla="*/ 87277 h 323"/>
                <a:gd name="T94" fmla="*/ 700782 w 1353"/>
                <a:gd name="T95" fmla="*/ 88704 h 323"/>
                <a:gd name="T96" fmla="*/ 716012 w 1353"/>
                <a:gd name="T97" fmla="*/ 90326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53"/>
                <a:gd name="T148" fmla="*/ 0 h 323"/>
                <a:gd name="T149" fmla="*/ 1353 w 1353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53" h="323">
                  <a:moveTo>
                    <a:pt x="0" y="0"/>
                  </a:moveTo>
                  <a:lnTo>
                    <a:pt x="10" y="4"/>
                  </a:lnTo>
                  <a:lnTo>
                    <a:pt x="19" y="7"/>
                  </a:lnTo>
                  <a:lnTo>
                    <a:pt x="29" y="11"/>
                  </a:lnTo>
                  <a:lnTo>
                    <a:pt x="39" y="15"/>
                  </a:lnTo>
                  <a:lnTo>
                    <a:pt x="48" y="19"/>
                  </a:lnTo>
                  <a:lnTo>
                    <a:pt x="58" y="24"/>
                  </a:lnTo>
                  <a:lnTo>
                    <a:pt x="68" y="28"/>
                  </a:lnTo>
                  <a:lnTo>
                    <a:pt x="77" y="32"/>
                  </a:lnTo>
                  <a:lnTo>
                    <a:pt x="87" y="36"/>
                  </a:lnTo>
                  <a:lnTo>
                    <a:pt x="97" y="38"/>
                  </a:lnTo>
                  <a:lnTo>
                    <a:pt x="106" y="39"/>
                  </a:lnTo>
                  <a:lnTo>
                    <a:pt x="116" y="39"/>
                  </a:lnTo>
                  <a:lnTo>
                    <a:pt x="125" y="38"/>
                  </a:lnTo>
                  <a:lnTo>
                    <a:pt x="135" y="38"/>
                  </a:lnTo>
                  <a:lnTo>
                    <a:pt x="145" y="39"/>
                  </a:lnTo>
                  <a:lnTo>
                    <a:pt x="154" y="41"/>
                  </a:lnTo>
                  <a:lnTo>
                    <a:pt x="164" y="45"/>
                  </a:lnTo>
                  <a:lnTo>
                    <a:pt x="174" y="49"/>
                  </a:lnTo>
                  <a:lnTo>
                    <a:pt x="183" y="54"/>
                  </a:lnTo>
                  <a:lnTo>
                    <a:pt x="193" y="59"/>
                  </a:lnTo>
                  <a:lnTo>
                    <a:pt x="203" y="64"/>
                  </a:lnTo>
                  <a:lnTo>
                    <a:pt x="212" y="68"/>
                  </a:lnTo>
                  <a:lnTo>
                    <a:pt x="222" y="72"/>
                  </a:lnTo>
                  <a:lnTo>
                    <a:pt x="232" y="76"/>
                  </a:lnTo>
                  <a:lnTo>
                    <a:pt x="241" y="79"/>
                  </a:lnTo>
                  <a:lnTo>
                    <a:pt x="251" y="81"/>
                  </a:lnTo>
                  <a:lnTo>
                    <a:pt x="261" y="83"/>
                  </a:lnTo>
                  <a:lnTo>
                    <a:pt x="270" y="84"/>
                  </a:lnTo>
                  <a:lnTo>
                    <a:pt x="280" y="84"/>
                  </a:lnTo>
                  <a:lnTo>
                    <a:pt x="290" y="84"/>
                  </a:lnTo>
                  <a:lnTo>
                    <a:pt x="299" y="83"/>
                  </a:lnTo>
                  <a:lnTo>
                    <a:pt x="309" y="82"/>
                  </a:lnTo>
                  <a:lnTo>
                    <a:pt x="319" y="82"/>
                  </a:lnTo>
                  <a:lnTo>
                    <a:pt x="328" y="82"/>
                  </a:lnTo>
                  <a:lnTo>
                    <a:pt x="338" y="84"/>
                  </a:lnTo>
                  <a:lnTo>
                    <a:pt x="348" y="88"/>
                  </a:lnTo>
                  <a:lnTo>
                    <a:pt x="357" y="93"/>
                  </a:lnTo>
                  <a:lnTo>
                    <a:pt x="367" y="98"/>
                  </a:lnTo>
                  <a:lnTo>
                    <a:pt x="377" y="101"/>
                  </a:lnTo>
                  <a:lnTo>
                    <a:pt x="386" y="103"/>
                  </a:lnTo>
                  <a:lnTo>
                    <a:pt x="396" y="102"/>
                  </a:lnTo>
                  <a:lnTo>
                    <a:pt x="406" y="100"/>
                  </a:lnTo>
                  <a:lnTo>
                    <a:pt x="415" y="98"/>
                  </a:lnTo>
                  <a:lnTo>
                    <a:pt x="425" y="99"/>
                  </a:lnTo>
                  <a:lnTo>
                    <a:pt x="435" y="104"/>
                  </a:lnTo>
                  <a:lnTo>
                    <a:pt x="444" y="115"/>
                  </a:lnTo>
                  <a:lnTo>
                    <a:pt x="454" y="130"/>
                  </a:lnTo>
                  <a:lnTo>
                    <a:pt x="464" y="147"/>
                  </a:lnTo>
                  <a:lnTo>
                    <a:pt x="473" y="163"/>
                  </a:lnTo>
                  <a:lnTo>
                    <a:pt x="483" y="176"/>
                  </a:lnTo>
                  <a:lnTo>
                    <a:pt x="493" y="185"/>
                  </a:lnTo>
                  <a:lnTo>
                    <a:pt x="502" y="190"/>
                  </a:lnTo>
                  <a:lnTo>
                    <a:pt x="512" y="192"/>
                  </a:lnTo>
                  <a:lnTo>
                    <a:pt x="522" y="193"/>
                  </a:lnTo>
                  <a:lnTo>
                    <a:pt x="531" y="194"/>
                  </a:lnTo>
                  <a:lnTo>
                    <a:pt x="541" y="197"/>
                  </a:lnTo>
                  <a:lnTo>
                    <a:pt x="551" y="200"/>
                  </a:lnTo>
                  <a:lnTo>
                    <a:pt x="560" y="203"/>
                  </a:lnTo>
                  <a:lnTo>
                    <a:pt x="570" y="207"/>
                  </a:lnTo>
                  <a:lnTo>
                    <a:pt x="580" y="211"/>
                  </a:lnTo>
                  <a:lnTo>
                    <a:pt x="589" y="214"/>
                  </a:lnTo>
                  <a:lnTo>
                    <a:pt x="599" y="217"/>
                  </a:lnTo>
                  <a:lnTo>
                    <a:pt x="609" y="218"/>
                  </a:lnTo>
                  <a:lnTo>
                    <a:pt x="618" y="218"/>
                  </a:lnTo>
                  <a:lnTo>
                    <a:pt x="628" y="215"/>
                  </a:lnTo>
                  <a:lnTo>
                    <a:pt x="638" y="211"/>
                  </a:lnTo>
                  <a:lnTo>
                    <a:pt x="647" y="206"/>
                  </a:lnTo>
                  <a:lnTo>
                    <a:pt x="657" y="201"/>
                  </a:lnTo>
                  <a:lnTo>
                    <a:pt x="667" y="197"/>
                  </a:lnTo>
                  <a:lnTo>
                    <a:pt x="676" y="194"/>
                  </a:lnTo>
                  <a:lnTo>
                    <a:pt x="686" y="194"/>
                  </a:lnTo>
                  <a:lnTo>
                    <a:pt x="696" y="196"/>
                  </a:lnTo>
                  <a:lnTo>
                    <a:pt x="705" y="200"/>
                  </a:lnTo>
                  <a:lnTo>
                    <a:pt x="715" y="203"/>
                  </a:lnTo>
                  <a:lnTo>
                    <a:pt x="725" y="205"/>
                  </a:lnTo>
                  <a:lnTo>
                    <a:pt x="734" y="206"/>
                  </a:lnTo>
                  <a:lnTo>
                    <a:pt x="744" y="207"/>
                  </a:lnTo>
                  <a:lnTo>
                    <a:pt x="754" y="207"/>
                  </a:lnTo>
                  <a:lnTo>
                    <a:pt x="763" y="208"/>
                  </a:lnTo>
                  <a:lnTo>
                    <a:pt x="773" y="211"/>
                  </a:lnTo>
                  <a:lnTo>
                    <a:pt x="783" y="217"/>
                  </a:lnTo>
                  <a:lnTo>
                    <a:pt x="792" y="224"/>
                  </a:lnTo>
                  <a:lnTo>
                    <a:pt x="802" y="232"/>
                  </a:lnTo>
                  <a:lnTo>
                    <a:pt x="811" y="239"/>
                  </a:lnTo>
                  <a:lnTo>
                    <a:pt x="821" y="245"/>
                  </a:lnTo>
                  <a:lnTo>
                    <a:pt x="831" y="247"/>
                  </a:lnTo>
                  <a:lnTo>
                    <a:pt x="840" y="248"/>
                  </a:lnTo>
                  <a:lnTo>
                    <a:pt x="850" y="247"/>
                  </a:lnTo>
                  <a:lnTo>
                    <a:pt x="860" y="246"/>
                  </a:lnTo>
                  <a:lnTo>
                    <a:pt x="869" y="245"/>
                  </a:lnTo>
                  <a:lnTo>
                    <a:pt x="879" y="245"/>
                  </a:lnTo>
                  <a:lnTo>
                    <a:pt x="889" y="246"/>
                  </a:lnTo>
                  <a:lnTo>
                    <a:pt x="898" y="248"/>
                  </a:lnTo>
                  <a:lnTo>
                    <a:pt x="908" y="249"/>
                  </a:lnTo>
                  <a:lnTo>
                    <a:pt x="918" y="251"/>
                  </a:lnTo>
                  <a:lnTo>
                    <a:pt x="927" y="251"/>
                  </a:lnTo>
                  <a:lnTo>
                    <a:pt x="937" y="251"/>
                  </a:lnTo>
                  <a:lnTo>
                    <a:pt x="947" y="251"/>
                  </a:lnTo>
                  <a:lnTo>
                    <a:pt x="956" y="254"/>
                  </a:lnTo>
                  <a:lnTo>
                    <a:pt x="966" y="258"/>
                  </a:lnTo>
                  <a:lnTo>
                    <a:pt x="976" y="265"/>
                  </a:lnTo>
                  <a:lnTo>
                    <a:pt x="985" y="274"/>
                  </a:lnTo>
                  <a:lnTo>
                    <a:pt x="995" y="283"/>
                  </a:lnTo>
                  <a:lnTo>
                    <a:pt x="1005" y="291"/>
                  </a:lnTo>
                  <a:lnTo>
                    <a:pt x="1014" y="296"/>
                  </a:lnTo>
                  <a:lnTo>
                    <a:pt x="1024" y="299"/>
                  </a:lnTo>
                  <a:lnTo>
                    <a:pt x="1034" y="298"/>
                  </a:lnTo>
                  <a:lnTo>
                    <a:pt x="1043" y="297"/>
                  </a:lnTo>
                  <a:lnTo>
                    <a:pt x="1053" y="295"/>
                  </a:lnTo>
                  <a:lnTo>
                    <a:pt x="1063" y="296"/>
                  </a:lnTo>
                  <a:lnTo>
                    <a:pt x="1072" y="298"/>
                  </a:lnTo>
                  <a:lnTo>
                    <a:pt x="1082" y="303"/>
                  </a:lnTo>
                  <a:lnTo>
                    <a:pt x="1092" y="307"/>
                  </a:lnTo>
                  <a:lnTo>
                    <a:pt x="1101" y="311"/>
                  </a:lnTo>
                  <a:lnTo>
                    <a:pt x="1111" y="313"/>
                  </a:lnTo>
                  <a:lnTo>
                    <a:pt x="1121" y="312"/>
                  </a:lnTo>
                  <a:lnTo>
                    <a:pt x="1130" y="308"/>
                  </a:lnTo>
                  <a:lnTo>
                    <a:pt x="1140" y="303"/>
                  </a:lnTo>
                  <a:lnTo>
                    <a:pt x="1150" y="298"/>
                  </a:lnTo>
                  <a:lnTo>
                    <a:pt x="1159" y="295"/>
                  </a:lnTo>
                  <a:lnTo>
                    <a:pt x="1169" y="293"/>
                  </a:lnTo>
                  <a:lnTo>
                    <a:pt x="1179" y="292"/>
                  </a:lnTo>
                  <a:lnTo>
                    <a:pt x="1188" y="293"/>
                  </a:lnTo>
                  <a:lnTo>
                    <a:pt x="1198" y="294"/>
                  </a:lnTo>
                  <a:lnTo>
                    <a:pt x="1208" y="295"/>
                  </a:lnTo>
                  <a:lnTo>
                    <a:pt x="1217" y="295"/>
                  </a:lnTo>
                  <a:lnTo>
                    <a:pt x="1227" y="295"/>
                  </a:lnTo>
                  <a:lnTo>
                    <a:pt x="1237" y="295"/>
                  </a:lnTo>
                  <a:lnTo>
                    <a:pt x="1246" y="295"/>
                  </a:lnTo>
                  <a:lnTo>
                    <a:pt x="1256" y="296"/>
                  </a:lnTo>
                  <a:lnTo>
                    <a:pt x="1266" y="298"/>
                  </a:lnTo>
                  <a:lnTo>
                    <a:pt x="1275" y="301"/>
                  </a:lnTo>
                  <a:lnTo>
                    <a:pt x="1285" y="304"/>
                  </a:lnTo>
                  <a:lnTo>
                    <a:pt x="1295" y="308"/>
                  </a:lnTo>
                  <a:lnTo>
                    <a:pt x="1304" y="312"/>
                  </a:lnTo>
                  <a:lnTo>
                    <a:pt x="1314" y="315"/>
                  </a:lnTo>
                  <a:lnTo>
                    <a:pt x="1324" y="317"/>
                  </a:lnTo>
                  <a:lnTo>
                    <a:pt x="1333" y="319"/>
                  </a:lnTo>
                  <a:lnTo>
                    <a:pt x="1343" y="321"/>
                  </a:lnTo>
                  <a:lnTo>
                    <a:pt x="1353" y="323"/>
                  </a:lnTo>
                </a:path>
              </a:pathLst>
            </a:custGeom>
            <a:noFill/>
            <a:ln w="55626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Freeform 26"/>
            <p:cNvSpPr>
              <a:spLocks/>
            </p:cNvSpPr>
            <p:nvPr/>
          </p:nvSpPr>
          <p:spPr bwMode="auto">
            <a:xfrm>
              <a:off x="4746326" y="2802026"/>
              <a:ext cx="6108698" cy="887412"/>
            </a:xfrm>
            <a:custGeom>
              <a:avLst/>
              <a:gdLst>
                <a:gd name="T0" fmla="*/ 15255 w 1353"/>
                <a:gd name="T1" fmla="*/ 0 h 219"/>
                <a:gd name="T2" fmla="*/ 25511 w 1353"/>
                <a:gd name="T3" fmla="*/ 546 h 219"/>
                <a:gd name="T4" fmla="*/ 45943 w 1353"/>
                <a:gd name="T5" fmla="*/ 2162 h 219"/>
                <a:gd name="T6" fmla="*/ 56014 w 1353"/>
                <a:gd name="T7" fmla="*/ 3009 h 219"/>
                <a:gd name="T8" fmla="*/ 76673 w 1353"/>
                <a:gd name="T9" fmla="*/ 3910 h 219"/>
                <a:gd name="T10" fmla="*/ 86678 w 1353"/>
                <a:gd name="T11" fmla="*/ 4457 h 219"/>
                <a:gd name="T12" fmla="*/ 102144 w 1353"/>
                <a:gd name="T13" fmla="*/ 5850 h 219"/>
                <a:gd name="T14" fmla="*/ 117439 w 1353"/>
                <a:gd name="T15" fmla="*/ 6920 h 219"/>
                <a:gd name="T16" fmla="*/ 127445 w 1353"/>
                <a:gd name="T17" fmla="*/ 7681 h 219"/>
                <a:gd name="T18" fmla="*/ 148127 w 1353"/>
                <a:gd name="T19" fmla="*/ 9426 h 219"/>
                <a:gd name="T20" fmla="*/ 158132 w 1353"/>
                <a:gd name="T21" fmla="*/ 9980 h 219"/>
                <a:gd name="T22" fmla="*/ 178814 w 1353"/>
                <a:gd name="T23" fmla="*/ 9980 h 219"/>
                <a:gd name="T24" fmla="*/ 188885 w 1353"/>
                <a:gd name="T25" fmla="*/ 10828 h 219"/>
                <a:gd name="T26" fmla="*/ 204328 w 1353"/>
                <a:gd name="T27" fmla="*/ 11591 h 219"/>
                <a:gd name="T28" fmla="*/ 219575 w 1353"/>
                <a:gd name="T29" fmla="*/ 11377 h 219"/>
                <a:gd name="T30" fmla="*/ 230160 w 1353"/>
                <a:gd name="T31" fmla="*/ 12992 h 219"/>
                <a:gd name="T32" fmla="*/ 250245 w 1353"/>
                <a:gd name="T33" fmla="*/ 23514 h 219"/>
                <a:gd name="T34" fmla="*/ 260851 w 1353"/>
                <a:gd name="T35" fmla="*/ 26225 h 219"/>
                <a:gd name="T36" fmla="*/ 280998 w 1353"/>
                <a:gd name="T37" fmla="*/ 24361 h 219"/>
                <a:gd name="T38" fmla="*/ 291603 w 1353"/>
                <a:gd name="T39" fmla="*/ 23514 h 219"/>
                <a:gd name="T40" fmla="*/ 307044 w 1353"/>
                <a:gd name="T41" fmla="*/ 24060 h 219"/>
                <a:gd name="T42" fmla="*/ 322291 w 1353"/>
                <a:gd name="T43" fmla="*/ 24361 h 219"/>
                <a:gd name="T44" fmla="*/ 332296 w 1353"/>
                <a:gd name="T45" fmla="*/ 22968 h 219"/>
                <a:gd name="T46" fmla="*/ 352981 w 1353"/>
                <a:gd name="T47" fmla="*/ 15703 h 219"/>
                <a:gd name="T48" fmla="*/ 363057 w 1353"/>
                <a:gd name="T49" fmla="*/ 14087 h 219"/>
                <a:gd name="T50" fmla="*/ 383668 w 1353"/>
                <a:gd name="T51" fmla="*/ 15703 h 219"/>
                <a:gd name="T52" fmla="*/ 393722 w 1353"/>
                <a:gd name="T53" fmla="*/ 15499 h 219"/>
                <a:gd name="T54" fmla="*/ 408977 w 1353"/>
                <a:gd name="T55" fmla="*/ 16895 h 219"/>
                <a:gd name="T56" fmla="*/ 424409 w 1353"/>
                <a:gd name="T57" fmla="*/ 25474 h 219"/>
                <a:gd name="T58" fmla="*/ 434488 w 1353"/>
                <a:gd name="T59" fmla="*/ 32095 h 219"/>
                <a:gd name="T60" fmla="*/ 455162 w 1353"/>
                <a:gd name="T61" fmla="*/ 38114 h 219"/>
                <a:gd name="T62" fmla="*/ 465176 w 1353"/>
                <a:gd name="T63" fmla="*/ 36506 h 219"/>
                <a:gd name="T64" fmla="*/ 485852 w 1353"/>
                <a:gd name="T65" fmla="*/ 30434 h 219"/>
                <a:gd name="T66" fmla="*/ 495866 w 1353"/>
                <a:gd name="T67" fmla="*/ 31835 h 219"/>
                <a:gd name="T68" fmla="*/ 511184 w 1353"/>
                <a:gd name="T69" fmla="*/ 36506 h 219"/>
                <a:gd name="T70" fmla="*/ 526619 w 1353"/>
                <a:gd name="T71" fmla="*/ 37619 h 219"/>
                <a:gd name="T72" fmla="*/ 536624 w 1353"/>
                <a:gd name="T73" fmla="*/ 37405 h 219"/>
                <a:gd name="T74" fmla="*/ 557306 w 1353"/>
                <a:gd name="T75" fmla="*/ 39860 h 219"/>
                <a:gd name="T76" fmla="*/ 567385 w 1353"/>
                <a:gd name="T77" fmla="*/ 42923 h 219"/>
                <a:gd name="T78" fmla="*/ 587970 w 1353"/>
                <a:gd name="T79" fmla="*/ 48995 h 219"/>
                <a:gd name="T80" fmla="*/ 598050 w 1353"/>
                <a:gd name="T81" fmla="*/ 50045 h 219"/>
                <a:gd name="T82" fmla="*/ 613297 w 1353"/>
                <a:gd name="T83" fmla="*/ 52219 h 219"/>
                <a:gd name="T84" fmla="*/ 628737 w 1353"/>
                <a:gd name="T85" fmla="*/ 58072 h 219"/>
                <a:gd name="T86" fmla="*/ 639340 w 1353"/>
                <a:gd name="T87" fmla="*/ 60566 h 219"/>
                <a:gd name="T88" fmla="*/ 659424 w 1353"/>
                <a:gd name="T89" fmla="*/ 55349 h 219"/>
                <a:gd name="T90" fmla="*/ 670030 w 1353"/>
                <a:gd name="T91" fmla="*/ 53947 h 219"/>
                <a:gd name="T92" fmla="*/ 690177 w 1353"/>
                <a:gd name="T93" fmla="*/ 54716 h 219"/>
                <a:gd name="T94" fmla="*/ 700782 w 1353"/>
                <a:gd name="T95" fmla="*/ 51451 h 219"/>
                <a:gd name="T96" fmla="*/ 716012 w 1353"/>
                <a:gd name="T97" fmla="*/ 42923 h 2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53"/>
                <a:gd name="T148" fmla="*/ 0 h 219"/>
                <a:gd name="T149" fmla="*/ 1353 w 1353"/>
                <a:gd name="T150" fmla="*/ 219 h 2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53" h="2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1"/>
                  </a:lnTo>
                  <a:lnTo>
                    <a:pt x="48" y="2"/>
                  </a:lnTo>
                  <a:lnTo>
                    <a:pt x="58" y="3"/>
                  </a:lnTo>
                  <a:lnTo>
                    <a:pt x="68" y="5"/>
                  </a:lnTo>
                  <a:lnTo>
                    <a:pt x="77" y="6"/>
                  </a:lnTo>
                  <a:lnTo>
                    <a:pt x="87" y="8"/>
                  </a:lnTo>
                  <a:lnTo>
                    <a:pt x="97" y="10"/>
                  </a:lnTo>
                  <a:lnTo>
                    <a:pt x="106" y="11"/>
                  </a:lnTo>
                  <a:lnTo>
                    <a:pt x="116" y="12"/>
                  </a:lnTo>
                  <a:lnTo>
                    <a:pt x="125" y="12"/>
                  </a:lnTo>
                  <a:lnTo>
                    <a:pt x="135" y="13"/>
                  </a:lnTo>
                  <a:lnTo>
                    <a:pt x="145" y="14"/>
                  </a:lnTo>
                  <a:lnTo>
                    <a:pt x="154" y="15"/>
                  </a:lnTo>
                  <a:lnTo>
                    <a:pt x="164" y="16"/>
                  </a:lnTo>
                  <a:lnTo>
                    <a:pt x="174" y="18"/>
                  </a:lnTo>
                  <a:lnTo>
                    <a:pt x="183" y="19"/>
                  </a:lnTo>
                  <a:lnTo>
                    <a:pt x="193" y="21"/>
                  </a:lnTo>
                  <a:lnTo>
                    <a:pt x="203" y="22"/>
                  </a:lnTo>
                  <a:lnTo>
                    <a:pt x="212" y="23"/>
                  </a:lnTo>
                  <a:lnTo>
                    <a:pt x="222" y="25"/>
                  </a:lnTo>
                  <a:lnTo>
                    <a:pt x="232" y="26"/>
                  </a:lnTo>
                  <a:lnTo>
                    <a:pt x="241" y="28"/>
                  </a:lnTo>
                  <a:lnTo>
                    <a:pt x="251" y="30"/>
                  </a:lnTo>
                  <a:lnTo>
                    <a:pt x="261" y="32"/>
                  </a:lnTo>
                  <a:lnTo>
                    <a:pt x="270" y="33"/>
                  </a:lnTo>
                  <a:lnTo>
                    <a:pt x="280" y="34"/>
                  </a:lnTo>
                  <a:lnTo>
                    <a:pt x="290" y="35"/>
                  </a:lnTo>
                  <a:lnTo>
                    <a:pt x="299" y="36"/>
                  </a:lnTo>
                  <a:lnTo>
                    <a:pt x="309" y="36"/>
                  </a:lnTo>
                  <a:lnTo>
                    <a:pt x="319" y="36"/>
                  </a:lnTo>
                  <a:lnTo>
                    <a:pt x="328" y="36"/>
                  </a:lnTo>
                  <a:lnTo>
                    <a:pt x="338" y="36"/>
                  </a:lnTo>
                  <a:lnTo>
                    <a:pt x="348" y="38"/>
                  </a:lnTo>
                  <a:lnTo>
                    <a:pt x="357" y="39"/>
                  </a:lnTo>
                  <a:lnTo>
                    <a:pt x="367" y="41"/>
                  </a:lnTo>
                  <a:lnTo>
                    <a:pt x="377" y="42"/>
                  </a:lnTo>
                  <a:lnTo>
                    <a:pt x="386" y="42"/>
                  </a:lnTo>
                  <a:lnTo>
                    <a:pt x="396" y="42"/>
                  </a:lnTo>
                  <a:lnTo>
                    <a:pt x="406" y="41"/>
                  </a:lnTo>
                  <a:lnTo>
                    <a:pt x="415" y="41"/>
                  </a:lnTo>
                  <a:lnTo>
                    <a:pt x="425" y="43"/>
                  </a:lnTo>
                  <a:lnTo>
                    <a:pt x="435" y="47"/>
                  </a:lnTo>
                  <a:lnTo>
                    <a:pt x="444" y="55"/>
                  </a:lnTo>
                  <a:lnTo>
                    <a:pt x="454" y="65"/>
                  </a:lnTo>
                  <a:lnTo>
                    <a:pt x="464" y="76"/>
                  </a:lnTo>
                  <a:lnTo>
                    <a:pt x="473" y="85"/>
                  </a:lnTo>
                  <a:lnTo>
                    <a:pt x="483" y="92"/>
                  </a:lnTo>
                  <a:lnTo>
                    <a:pt x="493" y="95"/>
                  </a:lnTo>
                  <a:lnTo>
                    <a:pt x="502" y="95"/>
                  </a:lnTo>
                  <a:lnTo>
                    <a:pt x="512" y="93"/>
                  </a:lnTo>
                  <a:lnTo>
                    <a:pt x="522" y="90"/>
                  </a:lnTo>
                  <a:lnTo>
                    <a:pt x="531" y="88"/>
                  </a:lnTo>
                  <a:lnTo>
                    <a:pt x="541" y="86"/>
                  </a:lnTo>
                  <a:lnTo>
                    <a:pt x="551" y="85"/>
                  </a:lnTo>
                  <a:lnTo>
                    <a:pt x="560" y="85"/>
                  </a:lnTo>
                  <a:lnTo>
                    <a:pt x="570" y="86"/>
                  </a:lnTo>
                  <a:lnTo>
                    <a:pt x="580" y="87"/>
                  </a:lnTo>
                  <a:lnTo>
                    <a:pt x="589" y="88"/>
                  </a:lnTo>
                  <a:lnTo>
                    <a:pt x="599" y="89"/>
                  </a:lnTo>
                  <a:lnTo>
                    <a:pt x="609" y="88"/>
                  </a:lnTo>
                  <a:lnTo>
                    <a:pt x="618" y="87"/>
                  </a:lnTo>
                  <a:lnTo>
                    <a:pt x="628" y="83"/>
                  </a:lnTo>
                  <a:lnTo>
                    <a:pt x="638" y="77"/>
                  </a:lnTo>
                  <a:lnTo>
                    <a:pt x="647" y="70"/>
                  </a:lnTo>
                  <a:lnTo>
                    <a:pt x="657" y="63"/>
                  </a:lnTo>
                  <a:lnTo>
                    <a:pt x="667" y="57"/>
                  </a:lnTo>
                  <a:lnTo>
                    <a:pt x="676" y="53"/>
                  </a:lnTo>
                  <a:lnTo>
                    <a:pt x="686" y="51"/>
                  </a:lnTo>
                  <a:lnTo>
                    <a:pt x="696" y="52"/>
                  </a:lnTo>
                  <a:lnTo>
                    <a:pt x="705" y="54"/>
                  </a:lnTo>
                  <a:lnTo>
                    <a:pt x="715" y="56"/>
                  </a:lnTo>
                  <a:lnTo>
                    <a:pt x="725" y="57"/>
                  </a:lnTo>
                  <a:lnTo>
                    <a:pt x="734" y="57"/>
                  </a:lnTo>
                  <a:lnTo>
                    <a:pt x="744" y="56"/>
                  </a:lnTo>
                  <a:lnTo>
                    <a:pt x="754" y="55"/>
                  </a:lnTo>
                  <a:lnTo>
                    <a:pt x="763" y="57"/>
                  </a:lnTo>
                  <a:lnTo>
                    <a:pt x="773" y="61"/>
                  </a:lnTo>
                  <a:lnTo>
                    <a:pt x="783" y="69"/>
                  </a:lnTo>
                  <a:lnTo>
                    <a:pt x="792" y="79"/>
                  </a:lnTo>
                  <a:lnTo>
                    <a:pt x="802" y="92"/>
                  </a:lnTo>
                  <a:lnTo>
                    <a:pt x="811" y="104"/>
                  </a:lnTo>
                  <a:lnTo>
                    <a:pt x="821" y="116"/>
                  </a:lnTo>
                  <a:lnTo>
                    <a:pt x="831" y="126"/>
                  </a:lnTo>
                  <a:lnTo>
                    <a:pt x="840" y="133"/>
                  </a:lnTo>
                  <a:lnTo>
                    <a:pt x="850" y="137"/>
                  </a:lnTo>
                  <a:lnTo>
                    <a:pt x="860" y="138"/>
                  </a:lnTo>
                  <a:lnTo>
                    <a:pt x="869" y="137"/>
                  </a:lnTo>
                  <a:lnTo>
                    <a:pt x="879" y="132"/>
                  </a:lnTo>
                  <a:lnTo>
                    <a:pt x="889" y="125"/>
                  </a:lnTo>
                  <a:lnTo>
                    <a:pt x="898" y="118"/>
                  </a:lnTo>
                  <a:lnTo>
                    <a:pt x="908" y="113"/>
                  </a:lnTo>
                  <a:lnTo>
                    <a:pt x="918" y="110"/>
                  </a:lnTo>
                  <a:lnTo>
                    <a:pt x="927" y="111"/>
                  </a:lnTo>
                  <a:lnTo>
                    <a:pt x="937" y="115"/>
                  </a:lnTo>
                  <a:lnTo>
                    <a:pt x="947" y="121"/>
                  </a:lnTo>
                  <a:lnTo>
                    <a:pt x="956" y="127"/>
                  </a:lnTo>
                  <a:lnTo>
                    <a:pt x="966" y="132"/>
                  </a:lnTo>
                  <a:lnTo>
                    <a:pt x="976" y="135"/>
                  </a:lnTo>
                  <a:lnTo>
                    <a:pt x="985" y="136"/>
                  </a:lnTo>
                  <a:lnTo>
                    <a:pt x="995" y="136"/>
                  </a:lnTo>
                  <a:lnTo>
                    <a:pt x="1005" y="135"/>
                  </a:lnTo>
                  <a:lnTo>
                    <a:pt x="1014" y="135"/>
                  </a:lnTo>
                  <a:lnTo>
                    <a:pt x="1024" y="136"/>
                  </a:lnTo>
                  <a:lnTo>
                    <a:pt x="1034" y="138"/>
                  </a:lnTo>
                  <a:lnTo>
                    <a:pt x="1043" y="140"/>
                  </a:lnTo>
                  <a:lnTo>
                    <a:pt x="1053" y="144"/>
                  </a:lnTo>
                  <a:lnTo>
                    <a:pt x="1063" y="149"/>
                  </a:lnTo>
                  <a:lnTo>
                    <a:pt x="1072" y="155"/>
                  </a:lnTo>
                  <a:lnTo>
                    <a:pt x="1082" y="161"/>
                  </a:lnTo>
                  <a:lnTo>
                    <a:pt x="1092" y="168"/>
                  </a:lnTo>
                  <a:lnTo>
                    <a:pt x="1101" y="173"/>
                  </a:lnTo>
                  <a:lnTo>
                    <a:pt x="1111" y="177"/>
                  </a:lnTo>
                  <a:lnTo>
                    <a:pt x="1121" y="180"/>
                  </a:lnTo>
                  <a:lnTo>
                    <a:pt x="1130" y="181"/>
                  </a:lnTo>
                  <a:lnTo>
                    <a:pt x="1140" y="183"/>
                  </a:lnTo>
                  <a:lnTo>
                    <a:pt x="1150" y="185"/>
                  </a:lnTo>
                  <a:lnTo>
                    <a:pt x="1159" y="189"/>
                  </a:lnTo>
                  <a:lnTo>
                    <a:pt x="1169" y="195"/>
                  </a:lnTo>
                  <a:lnTo>
                    <a:pt x="1179" y="203"/>
                  </a:lnTo>
                  <a:lnTo>
                    <a:pt x="1188" y="210"/>
                  </a:lnTo>
                  <a:lnTo>
                    <a:pt x="1198" y="216"/>
                  </a:lnTo>
                  <a:lnTo>
                    <a:pt x="1208" y="219"/>
                  </a:lnTo>
                  <a:lnTo>
                    <a:pt x="1217" y="217"/>
                  </a:lnTo>
                  <a:lnTo>
                    <a:pt x="1227" y="212"/>
                  </a:lnTo>
                  <a:lnTo>
                    <a:pt x="1237" y="206"/>
                  </a:lnTo>
                  <a:lnTo>
                    <a:pt x="1246" y="200"/>
                  </a:lnTo>
                  <a:lnTo>
                    <a:pt x="1256" y="196"/>
                  </a:lnTo>
                  <a:lnTo>
                    <a:pt x="1266" y="195"/>
                  </a:lnTo>
                  <a:lnTo>
                    <a:pt x="1275" y="196"/>
                  </a:lnTo>
                  <a:lnTo>
                    <a:pt x="1285" y="198"/>
                  </a:lnTo>
                  <a:lnTo>
                    <a:pt x="1295" y="199"/>
                  </a:lnTo>
                  <a:lnTo>
                    <a:pt x="1304" y="198"/>
                  </a:lnTo>
                  <a:lnTo>
                    <a:pt x="1314" y="193"/>
                  </a:lnTo>
                  <a:lnTo>
                    <a:pt x="1324" y="186"/>
                  </a:lnTo>
                  <a:lnTo>
                    <a:pt x="1333" y="177"/>
                  </a:lnTo>
                  <a:lnTo>
                    <a:pt x="1343" y="166"/>
                  </a:lnTo>
                  <a:lnTo>
                    <a:pt x="1353" y="155"/>
                  </a:lnTo>
                </a:path>
              </a:pathLst>
            </a:custGeom>
            <a:noFill/>
            <a:ln w="52451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DAC69B-6C7B-0B40-8EDD-54E412534072}"/>
                </a:ext>
              </a:extLst>
            </p:cNvPr>
            <p:cNvSpPr/>
            <p:nvPr/>
          </p:nvSpPr>
          <p:spPr>
            <a:xfrm>
              <a:off x="9460668" y="4772494"/>
              <a:ext cx="1763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30000" dirty="0"/>
                <a:t>2</a:t>
              </a:r>
              <a:r>
                <a:rPr lang="en-US" dirty="0"/>
                <a:t>(within)=0.77</a:t>
              </a:r>
            </a:p>
          </p:txBody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4DF6B4ED-738A-6D41-B8D0-51AA7ED8F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551" y="1746340"/>
              <a:ext cx="6267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 b="1" dirty="0"/>
                <a:t>10,000</a:t>
              </a:r>
            </a:p>
          </p:txBody>
        </p:sp>
        <p:sp>
          <p:nvSpPr>
            <p:cNvPr id="34" name="Line 22">
              <a:extLst>
                <a:ext uri="{FF2B5EF4-FFF2-40B4-BE49-F238E27FC236}">
                  <a16:creationId xmlns:a16="http://schemas.microsoft.com/office/drawing/2014/main" id="{CD0CF82A-A8F3-DF45-B344-726A0B074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09790" y="1827301"/>
              <a:ext cx="1047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684BCF-13A6-FE41-9B71-9FA29B3D4018}"/>
                </a:ext>
              </a:extLst>
            </p:cNvPr>
            <p:cNvSpPr txBox="1"/>
            <p:nvPr/>
          </p:nvSpPr>
          <p:spPr>
            <a:xfrm>
              <a:off x="6702126" y="2037459"/>
              <a:ext cx="3070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18 países OECD 1980-2000</a:t>
              </a:r>
            </a:p>
          </p:txBody>
        </p:sp>
      </p:grp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A4350D09-C963-46FB-8341-396E24392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746602"/>
              </p:ext>
            </p:extLst>
          </p:nvPr>
        </p:nvGraphicFramePr>
        <p:xfrm>
          <a:off x="5941054" y="1249316"/>
          <a:ext cx="5997769" cy="4582864"/>
        </p:xfrm>
        <a:graphic>
          <a:graphicData uri="http://schemas.openxmlformats.org/drawingml/2006/table">
            <a:tbl>
              <a:tblPr/>
              <a:tblGrid>
                <a:gridCol w="307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Tipo de estudo (desenho)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(1980-2005)</a:t>
                      </a:r>
                      <a:endParaRPr kumimoji="0" lang="pt-BR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# estudos (</a:t>
                      </a:r>
                      <a:r>
                        <a:rPr kumimoji="0" lang="pt-BR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=36)***</a:t>
                      </a:r>
                      <a:endParaRPr kumimoji="0" lang="pt-BR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APS efetiva?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Experimental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n/a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Quasi-experimental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4/4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Prospectivo com controle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1/2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Pre/post transversal com controle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14/16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4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Caso-controle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4/5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Estudos sem grupo controle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8/9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Resultado de saúde</a:t>
                      </a:r>
                      <a:endParaRPr kumimoji="0" lang="pt-BR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Mortalidade infantil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23/28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Outro (crianca)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1/1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0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Outro (adulto)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7/7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" name="TextBox 5">
            <a:extLst>
              <a:ext uri="{FF2B5EF4-FFF2-40B4-BE49-F238E27FC236}">
                <a16:creationId xmlns:a16="http://schemas.microsoft.com/office/drawing/2014/main" id="{594A39D6-4BDA-4B50-B54A-DB1918659714}"/>
              </a:ext>
            </a:extLst>
          </p:cNvPr>
          <p:cNvSpPr txBox="1"/>
          <p:nvPr/>
        </p:nvSpPr>
        <p:spPr>
          <a:xfrm>
            <a:off x="5562778" y="6002821"/>
            <a:ext cx="6754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Sources: Kruk et al, Contribution of primary care to health and health systems in low- and middle-income countries. 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Social Science &amp; Medicine 70 (2010) 904–911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Macinko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et al. The impact of primary healthcare on population health in low- and middle-income countries. J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Ambul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Care Manage. 2009 Apr-Jun;32(2):150-71 ;  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3"/>
    </mc:Choice>
    <mc:Fallback xmlns="">
      <p:transition spd="slow" advTm="11288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C97B-83F4-214F-A842-EAB3557E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039" y="292055"/>
            <a:ext cx="11152517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53975"/>
            <a:r>
              <a:rPr lang="pt-BR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 da ESF na mortalidade infantil: redução de 10% com a expansão da ESF, controlando outros fatores.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B61FB81-0885-AB48-9263-9A5C7320EDBF}"/>
              </a:ext>
            </a:extLst>
          </p:cNvPr>
          <p:cNvGraphicFramePr>
            <a:graphicFrameLocks/>
          </p:cNvGraphicFramePr>
          <p:nvPr/>
        </p:nvGraphicFramePr>
        <p:xfrm>
          <a:off x="166254" y="1466222"/>
          <a:ext cx="9587345" cy="4968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381048-3B60-0443-AFE3-ECBADA02C26A}"/>
              </a:ext>
            </a:extLst>
          </p:cNvPr>
          <p:cNvSpPr txBox="1"/>
          <p:nvPr/>
        </p:nvSpPr>
        <p:spPr>
          <a:xfrm>
            <a:off x="9409718" y="1875265"/>
            <a:ext cx="2591322" cy="34778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Até 2018, </a:t>
            </a:r>
            <a:r>
              <a:rPr lang="pt-BR" sz="2000" b="1" u="sng" dirty="0"/>
              <a:t>18 artigos </a:t>
            </a:r>
            <a:r>
              <a:rPr lang="pt-BR" sz="2000" dirty="0"/>
              <a:t>de boa qualidade  foram publicados sobre ESF e seu impacto na mortalidade infantil, </a:t>
            </a:r>
            <a:r>
              <a:rPr lang="pt-BR" sz="2000" b="1" dirty="0"/>
              <a:t>92%  identificaram um impacto significativo na redução da mortalidade infantil</a:t>
            </a:r>
            <a:r>
              <a:rPr lang="pt-BR" sz="20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BB3EA1-6F89-654B-AEA3-D84DEE34D467}"/>
              </a:ext>
            </a:extLst>
          </p:cNvPr>
          <p:cNvCxnSpPr/>
          <p:nvPr/>
        </p:nvCxnSpPr>
        <p:spPr>
          <a:xfrm>
            <a:off x="8528915" y="1690599"/>
            <a:ext cx="0" cy="415498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5BA659F-8B98-AD48-A263-D2280F0215BD}"/>
              </a:ext>
            </a:extLst>
          </p:cNvPr>
          <p:cNvSpPr/>
          <p:nvPr/>
        </p:nvSpPr>
        <p:spPr>
          <a:xfrm>
            <a:off x="0" y="6360876"/>
            <a:ext cx="1200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Adaptado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de: Bastos ML, Menzies D, Hone T,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Dehghani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K,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Trajman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A. The impact of the Brazilian family health strategy on selected primary care sensitive conditions: A systematic review.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PLoS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One. 2017 Aug 7;12(8):e0182336</a:t>
            </a:r>
          </a:p>
        </p:txBody>
      </p:sp>
    </p:spTree>
    <p:extLst>
      <p:ext uri="{BB962C8B-B14F-4D97-AF65-F5344CB8AC3E}">
        <p14:creationId xmlns:p14="http://schemas.microsoft.com/office/powerpoint/2010/main" val="30873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F4C2-713E-3A47-ABBD-F17AFF00B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44" y="250166"/>
            <a:ext cx="10724041" cy="1209688"/>
          </a:xfrm>
        </p:spPr>
        <p:txBody>
          <a:bodyPr>
            <a:noAutofit/>
          </a:bodyPr>
          <a:lstStyle/>
          <a:p>
            <a:r>
              <a:rPr lang="pt-BR" sz="2200" b="1" spc="-98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ESF e saúde odontológica entre idosos (60+) numa amostra nacional, 2010 (n=7.619)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77B7A8-EDDA-E744-B752-B2F8252C116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89143" y="1887827"/>
          <a:ext cx="10474037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8619">
                  <a:extLst>
                    <a:ext uri="{9D8B030D-6E8A-4147-A177-3AD203B41FA5}">
                      <a16:colId xmlns:a16="http://schemas.microsoft.com/office/drawing/2014/main" val="159744755"/>
                    </a:ext>
                  </a:extLst>
                </a:gridCol>
                <a:gridCol w="2369127">
                  <a:extLst>
                    <a:ext uri="{9D8B030D-6E8A-4147-A177-3AD203B41FA5}">
                      <a16:colId xmlns:a16="http://schemas.microsoft.com/office/drawing/2014/main" val="1562161079"/>
                    </a:ext>
                  </a:extLst>
                </a:gridCol>
                <a:gridCol w="2493425">
                  <a:extLst>
                    <a:ext uri="{9D8B030D-6E8A-4147-A177-3AD203B41FA5}">
                      <a16:colId xmlns:a16="http://schemas.microsoft.com/office/drawing/2014/main" val="1054238801"/>
                    </a:ext>
                  </a:extLst>
                </a:gridCol>
                <a:gridCol w="2812866">
                  <a:extLst>
                    <a:ext uri="{9D8B030D-6E8A-4147-A177-3AD203B41FA5}">
                      <a16:colId xmlns:a16="http://schemas.microsoft.com/office/drawing/2014/main" val="191029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noProof="0" dirty="0"/>
                        <a:t>Cobertura ESF (equipe saúde bucal)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noProof="0" dirty="0"/>
                        <a:t>Sangramento gengival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noProof="0" dirty="0"/>
                        <a:t>Bolsas periodontais rasas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noProof="0" dirty="0"/>
                        <a:t>Bolsas periodontais profundos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8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0-24% (</a:t>
                      </a:r>
                      <a:r>
                        <a:rPr lang="pt-BR" sz="2400" noProof="0" dirty="0"/>
                        <a:t>referencia</a:t>
                      </a:r>
                      <a:r>
                        <a:rPr lang="en-US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91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25-49%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0,67**</a:t>
                      </a:r>
                    </a:p>
                    <a:p>
                      <a:pPr algn="ctr"/>
                      <a:r>
                        <a:rPr lang="en-US" sz="2400" dirty="0"/>
                        <a:t>(0,52-0,88)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0,76*</a:t>
                      </a:r>
                    </a:p>
                    <a:p>
                      <a:pPr algn="ctr"/>
                      <a:r>
                        <a:rPr lang="en-US" sz="2400" dirty="0"/>
                        <a:t>(0,58-0,98)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0,62** </a:t>
                      </a:r>
                    </a:p>
                    <a:p>
                      <a:pPr algn="ctr"/>
                      <a:r>
                        <a:rPr lang="en-US" sz="2400" dirty="0"/>
                        <a:t>(0,44-0,89)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529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50%+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0,53***</a:t>
                      </a:r>
                    </a:p>
                    <a:p>
                      <a:pPr algn="ctr"/>
                      <a:r>
                        <a:rPr lang="en-US" sz="2400" dirty="0"/>
                        <a:t>(0,36-0,73)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0,68**</a:t>
                      </a:r>
                    </a:p>
                    <a:p>
                      <a:pPr algn="ctr"/>
                      <a:r>
                        <a:rPr lang="en-US" sz="2400" dirty="0"/>
                        <a:t> (0,50-0,93)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0,58*</a:t>
                      </a:r>
                    </a:p>
                    <a:p>
                      <a:pPr algn="ctr"/>
                      <a:r>
                        <a:rPr lang="en-US" sz="2400" dirty="0"/>
                        <a:t>(0,37-0,92)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0183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A508976-BF42-064E-B4AE-04A77A1BC8A5}"/>
              </a:ext>
            </a:extLst>
          </p:cNvPr>
          <p:cNvSpPr txBox="1"/>
          <p:nvPr/>
        </p:nvSpPr>
        <p:spPr>
          <a:xfrm>
            <a:off x="221673" y="6334780"/>
            <a:ext cx="1197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Fonte: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Dalazen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CE, De Carli AD,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Bomfim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RA, Dos Santos ML. Contextual and Individual Factors Influencing Periodontal Treatment Needs by Elderly Brazilians: A Multilevel Analysis.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PLoS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One. 2016 Jun 1;11(6):e0156231SB.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94BBC-4F38-1A48-8C4C-DEBF8D39758D}"/>
              </a:ext>
            </a:extLst>
          </p:cNvPr>
          <p:cNvSpPr txBox="1"/>
          <p:nvPr/>
        </p:nvSpPr>
        <p:spPr>
          <a:xfrm>
            <a:off x="889143" y="5387891"/>
            <a:ext cx="106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Números são </a:t>
            </a:r>
            <a:r>
              <a:rPr lang="pt-BR" dirty="0" err="1"/>
              <a:t>Odds</a:t>
            </a:r>
            <a:r>
              <a:rPr lang="pt-BR" dirty="0"/>
              <a:t> </a:t>
            </a:r>
            <a:r>
              <a:rPr lang="pt-BR" dirty="0" err="1"/>
              <a:t>Ratios</a:t>
            </a:r>
            <a:r>
              <a:rPr lang="pt-BR" dirty="0"/>
              <a:t> e intervalos de confiança de 95% de analises </a:t>
            </a:r>
            <a:r>
              <a:rPr lang="pt-BR" dirty="0" err="1"/>
              <a:t>multinivel</a:t>
            </a:r>
            <a:r>
              <a:rPr lang="pt-BR" dirty="0"/>
              <a:t> que ajustam para o índice </a:t>
            </a:r>
            <a:r>
              <a:rPr lang="pt-BR" dirty="0" err="1"/>
              <a:t>Gini</a:t>
            </a:r>
            <a:r>
              <a:rPr lang="pt-BR" dirty="0"/>
              <a:t> municipal, IDH municipal, sexo, renda, educação e raça/cor. </a:t>
            </a:r>
          </a:p>
        </p:txBody>
      </p:sp>
    </p:spTree>
    <p:extLst>
      <p:ext uri="{BB962C8B-B14F-4D97-AF65-F5344CB8AC3E}">
        <p14:creationId xmlns:p14="http://schemas.microsoft.com/office/powerpoint/2010/main" val="131580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7DDF-9CFA-774D-96D1-87ADFE54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sz="2200" b="1" spc="-98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 de cura de Tuberculose, Rio de Janeiro, 2011-14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67F9E7-DE99-C541-BB5F-3C1A2923676C}"/>
              </a:ext>
            </a:extLst>
          </p:cNvPr>
          <p:cNvGraphicFramePr>
            <a:graphicFrameLocks/>
          </p:cNvGraphicFramePr>
          <p:nvPr/>
        </p:nvGraphicFramePr>
        <p:xfrm>
          <a:off x="637309" y="1748671"/>
          <a:ext cx="9933709" cy="394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2D612BD-44C9-A346-903F-56F968B2A61F}"/>
              </a:ext>
            </a:extLst>
          </p:cNvPr>
          <p:cNvSpPr/>
          <p:nvPr/>
        </p:nvSpPr>
        <p:spPr>
          <a:xfrm>
            <a:off x="58189" y="6334780"/>
            <a:ext cx="11596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Durovni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B, et al. The impact of the Brazilian Family Health Strategy and the conditional cash transfer on tuberculosis treatment outcomes in Rio de Janeiro: an individual-level analysis of secondary data. J Public Health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Oxf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). 2017 Sep 28:1-8.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doi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: 10.1093/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pubmed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/fdx132.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BC675-2DCD-FC43-8BDB-C1078DD8785C}"/>
              </a:ext>
            </a:extLst>
          </p:cNvPr>
          <p:cNvSpPr txBox="1"/>
          <p:nvPr/>
        </p:nvSpPr>
        <p:spPr>
          <a:xfrm>
            <a:off x="1197429" y="5680364"/>
            <a:ext cx="1045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Números são riscos relativos de modelos de Poisson ajustados por sexo, idade, raça/cor, escolaridade, e outros problemas de saúde (</a:t>
            </a:r>
            <a:r>
              <a:rPr lang="pt-BR" dirty="0" err="1"/>
              <a:t>n</a:t>
            </a:r>
            <a:r>
              <a:rPr lang="pt-BR" dirty="0"/>
              <a:t>=26,931).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D85CC-B2AC-6248-B405-5E9DB07C7922}"/>
              </a:ext>
            </a:extLst>
          </p:cNvPr>
          <p:cNvSpPr txBox="1"/>
          <p:nvPr/>
        </p:nvSpPr>
        <p:spPr>
          <a:xfrm>
            <a:off x="10266536" y="2361861"/>
            <a:ext cx="1844790" cy="224676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/>
              <a:t>Taxa de cura é mais baixa entre casos de </a:t>
            </a:r>
            <a:r>
              <a:rPr lang="pt-BR" sz="2000" dirty="0" err="1"/>
              <a:t>re-tratamento</a:t>
            </a:r>
            <a:r>
              <a:rPr lang="pt-BR" sz="2000" dirty="0"/>
              <a:t> (55%) que casos novos (75%)</a:t>
            </a:r>
          </a:p>
        </p:txBody>
      </p:sp>
    </p:spTree>
    <p:extLst>
      <p:ext uri="{BB962C8B-B14F-4D97-AF65-F5344CB8AC3E}">
        <p14:creationId xmlns:p14="http://schemas.microsoft.com/office/powerpoint/2010/main" val="138284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5" y="770997"/>
            <a:ext cx="9524999" cy="53465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504" y="116632"/>
            <a:ext cx="903649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200" b="1" spc="-98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 Mundial: APS &gt; eficiente do que a MAC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B2A6CA-9BC9-49F6-8999-20BC0B2046A5}"/>
              </a:ext>
            </a:extLst>
          </p:cNvPr>
          <p:cNvSpPr txBox="1"/>
          <p:nvPr/>
        </p:nvSpPr>
        <p:spPr>
          <a:xfrm>
            <a:off x="504092" y="5990489"/>
            <a:ext cx="10709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Banco Mundial. Um Ajuste Justo: Análise da eficiência e equidade do gasto público no Brasil. 2017</a:t>
            </a:r>
          </a:p>
          <a:p>
            <a:r>
              <a:rPr lang="pt-BR" sz="1400" dirty="0">
                <a:hlinkClick r:id="rId3"/>
              </a:rPr>
              <a:t>http://documents.worldbank.org/curated/en/884871511196609355/pdf/121480-REVISED-PORTUGUESE-Brazil-Public-Expenditure-Review-Overview-Portuguese-Final-revised.pdf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61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18AEB05-14DC-4BCC-9A72-21FEDA5E60C4}"/>
              </a:ext>
            </a:extLst>
          </p:cNvPr>
          <p:cNvSpPr txBox="1"/>
          <p:nvPr/>
        </p:nvSpPr>
        <p:spPr>
          <a:xfrm>
            <a:off x="8843252" y="658914"/>
            <a:ext cx="1997902" cy="1004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MÁ GESTÃO CLÍNICA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1D56E19-941E-486C-92FA-D918DF2FC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8" y="1419153"/>
            <a:ext cx="7173235" cy="418573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BC424B90-431F-4599-A083-259C495584D7}"/>
              </a:ext>
            </a:extLst>
          </p:cNvPr>
          <p:cNvSpPr txBox="1">
            <a:spLocks/>
          </p:cNvSpPr>
          <p:nvPr/>
        </p:nvSpPr>
        <p:spPr>
          <a:xfrm>
            <a:off x="1631504" y="116632"/>
            <a:ext cx="90364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200" b="1" spc="-98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Causas do desperdício em saúde</a:t>
            </a:r>
          </a:p>
          <a:p>
            <a:pPr algn="ctr"/>
            <a:r>
              <a:rPr lang="pt-BR" sz="2200" b="1" spc="-98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Enfoque da OCDE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5290C5-A848-4C12-9F5F-B45345B0A75C}"/>
              </a:ext>
            </a:extLst>
          </p:cNvPr>
          <p:cNvSpPr txBox="1"/>
          <p:nvPr/>
        </p:nvSpPr>
        <p:spPr>
          <a:xfrm>
            <a:off x="581593" y="5598368"/>
            <a:ext cx="1110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en-US" sz="1400" dirty="0"/>
              <a:t>Tackling Wasteful Spending on Health. 2017. OECD Publishing, Paris. </a:t>
            </a:r>
            <a:r>
              <a:rPr lang="pt-BR" sz="1400" dirty="0"/>
              <a:t>OCDE, 2017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852048B6-ED02-4C25-A86D-7E8FB3A8E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9" y="5989638"/>
            <a:ext cx="4015484" cy="686320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B23F4BE1-5DE7-4812-A1EF-C91D03E73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65" y="6094262"/>
            <a:ext cx="2489076" cy="581696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EF839F28-193D-474D-BB21-124FEFD27851}"/>
              </a:ext>
            </a:extLst>
          </p:cNvPr>
          <p:cNvSpPr/>
          <p:nvPr/>
        </p:nvSpPr>
        <p:spPr>
          <a:xfrm>
            <a:off x="4901982" y="1222889"/>
            <a:ext cx="2455101" cy="11430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15C1C2-CDD1-4F4F-B173-1F3C74603F07}"/>
              </a:ext>
            </a:extLst>
          </p:cNvPr>
          <p:cNvSpPr txBox="1"/>
          <p:nvPr/>
        </p:nvSpPr>
        <p:spPr>
          <a:xfrm>
            <a:off x="7383540" y="1851252"/>
            <a:ext cx="4686692" cy="3477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Fazer procedimentos desnecessários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Fazer procedimentos errados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Não fazer procedimentos certos, na hora certa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Até 50% desperdício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</a:rPr>
              <a:t>Iatrogenia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</a:rPr>
              <a:t>primum non </a:t>
            </a:r>
            <a:r>
              <a:rPr lang="pt-BR" sz="2000" b="1" i="1" dirty="0" err="1">
                <a:solidFill>
                  <a:schemeClr val="accent1">
                    <a:lumMod val="50000"/>
                  </a:schemeClr>
                </a:solidFill>
              </a:rPr>
              <a:t>nocere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...)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Indicadores preocupantes de má gestão clínica, no SUS e sobretudo no setor privado (RMN, cesarianas, etc.)  </a:t>
            </a:r>
          </a:p>
        </p:txBody>
      </p:sp>
    </p:spTree>
    <p:extLst>
      <p:ext uri="{BB962C8B-B14F-4D97-AF65-F5344CB8AC3E}">
        <p14:creationId xmlns:p14="http://schemas.microsoft.com/office/powerpoint/2010/main" val="45658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357E1-EC25-46F8-B6C1-6BD808FA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CONTEÚDOS</a:t>
            </a:r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221782-3AC0-44D5-8373-DE1BDB0E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22" y="3068968"/>
            <a:ext cx="5767754" cy="346222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Saúde Universal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: consenso global</a:t>
            </a:r>
          </a:p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O SUS ameaçado: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</a:rPr>
              <a:t>subfinanciamento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, crise econômica e austeridade fiscal</a:t>
            </a:r>
          </a:p>
          <a:p>
            <a:pPr>
              <a:spcAft>
                <a:spcPts val="1200"/>
              </a:spcAft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APS: estratégia efetiva, oportuna, eficiente, equitativa</a:t>
            </a:r>
          </a:p>
          <a:p>
            <a:pPr marL="0" indent="0">
              <a:buNone/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 descr="Resultado de imagem para diversidade">
            <a:extLst>
              <a:ext uri="{FF2B5EF4-FFF2-40B4-BE49-F238E27FC236}">
                <a16:creationId xmlns:a16="http://schemas.microsoft.com/office/drawing/2014/main" id="{91817539-CA0C-4D46-A40A-17C348C16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r="13204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38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7C58B12-2CF5-4C98-9BA0-45D63086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1" y="969384"/>
            <a:ext cx="4304804" cy="47963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13AAC36-A4A9-4FEE-B0E3-590517710BB0}"/>
              </a:ext>
            </a:extLst>
          </p:cNvPr>
          <p:cNvSpPr txBox="1"/>
          <p:nvPr/>
        </p:nvSpPr>
        <p:spPr>
          <a:xfrm>
            <a:off x="350982" y="323756"/>
            <a:ext cx="93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modelo de atenção do SUS é baseado na APS 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8FBF25-9683-4BDC-B199-04720121D815}"/>
              </a:ext>
            </a:extLst>
          </p:cNvPr>
          <p:cNvSpPr txBox="1"/>
          <p:nvPr/>
        </p:nvSpPr>
        <p:spPr>
          <a:xfrm>
            <a:off x="5566410" y="1385592"/>
            <a:ext cx="6235217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PREMIO APS FORTE 2019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MENSAGENS</a:t>
            </a: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O SUS  está “vivinho da silva” (1300 adesões)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APS com equipes e pessoas motivadas e comprometidas com o fortalecimento do 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Limitações de recursos não limitam a criatividade</a:t>
            </a:r>
          </a:p>
          <a:p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...porém as equipes precisam de apoio: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Mais liderança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Foco nas prioridades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Orientação aos resultados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... e mais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2A0965AC-B384-48EC-8650-757009212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9" y="5989638"/>
            <a:ext cx="3679990" cy="628978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0184265E-C2CA-4E2E-98B4-63A7716B6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665" y="6094262"/>
            <a:ext cx="2281114" cy="5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168D548-C0DA-45B7-AD36-3279E85CBD1E}"/>
              </a:ext>
            </a:extLst>
          </p:cNvPr>
          <p:cNvSpPr/>
          <p:nvPr/>
        </p:nvSpPr>
        <p:spPr>
          <a:xfrm>
            <a:off x="964098" y="2504655"/>
            <a:ext cx="5098774" cy="3243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3ED70-57DC-40EF-BDDF-D3C5A66D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8" y="2895371"/>
            <a:ext cx="5019261" cy="2852737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Saúde</a:t>
            </a:r>
            <a:r>
              <a:rPr lang="pt-BR" sz="4400" b="1" dirty="0"/>
              <a:t> </a:t>
            </a:r>
            <a:r>
              <a:rPr lang="pt-BR" sz="4400" b="1" dirty="0">
                <a:solidFill>
                  <a:srgbClr val="FFFF00"/>
                </a:solidFill>
              </a:rPr>
              <a:t>é um direito</a:t>
            </a:r>
            <a:r>
              <a:rPr lang="pt-BR" sz="4400" b="1" dirty="0"/>
              <a:t> </a:t>
            </a:r>
            <a:r>
              <a:rPr lang="pt-BR" sz="4400" b="1" dirty="0">
                <a:solidFill>
                  <a:srgbClr val="FFFF00"/>
                </a:solidFill>
              </a:rPr>
              <a:t>humano, um princípio irrenunciável e inalienável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BE20A208-1FC3-4D9E-BFE0-5145F9AE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r="27834" b="3693"/>
          <a:stretch>
            <a:fillRect/>
          </a:stretch>
        </p:blipFill>
        <p:spPr bwMode="auto">
          <a:xfrm>
            <a:off x="6732492" y="1174309"/>
            <a:ext cx="4201333" cy="475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declaraÃ§Ã£o dos direitos humanos">
            <a:extLst>
              <a:ext uri="{FF2B5EF4-FFF2-40B4-BE49-F238E27FC236}">
                <a16:creationId xmlns:a16="http://schemas.microsoft.com/office/drawing/2014/main" id="{4293365E-1CE6-4C2C-9839-1CA5C8E2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65" y="0"/>
            <a:ext cx="4101713" cy="25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5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11FD3883-91FB-42E5-B2EC-4DD3C1E8C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56" y="1651502"/>
            <a:ext cx="5950544" cy="41580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585" y="-1312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Saúde Universal: objetivo de todos os </a:t>
            </a:r>
            <a:r>
              <a:rPr lang="pt-BR" sz="28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paises</a:t>
            </a:r>
            <a:endParaRPr lang="pt-BR" sz="28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4801" y="1651502"/>
            <a:ext cx="5791200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Proporcionar atenção de saúde, com qualidade e segurança:</a:t>
            </a:r>
          </a:p>
          <a:p>
            <a:endParaRPr lang="pt-BR" sz="24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Para todas as pessoas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Todos os serviços necessários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Sem nenhum tipo de pagamento direto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281BC3-8E3D-4F00-857A-C1CC569602A0}"/>
              </a:ext>
            </a:extLst>
          </p:cNvPr>
          <p:cNvSpPr txBox="1"/>
          <p:nvPr/>
        </p:nvSpPr>
        <p:spPr>
          <a:xfrm>
            <a:off x="240418" y="5326864"/>
            <a:ext cx="698109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2014 Resolução 53º CD - OPAS</a:t>
            </a:r>
          </a:p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2015 Agenda ODS 2030 - PNUD</a:t>
            </a:r>
          </a:p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2019 Declaração Política sobre Saúde Universal - ONU</a:t>
            </a:r>
            <a:endParaRPr lang="pt-BR" sz="24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040547CF-5993-47A2-B783-5ED2B551C6F5}"/>
              </a:ext>
            </a:extLst>
          </p:cNvPr>
          <p:cNvSpPr/>
          <p:nvPr/>
        </p:nvSpPr>
        <p:spPr>
          <a:xfrm rot="10800000">
            <a:off x="1629602" y="4043180"/>
            <a:ext cx="2983523" cy="120032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15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163BE75D-0FE9-4996-BB90-A22EB83DFD37}"/>
              </a:ext>
            </a:extLst>
          </p:cNvPr>
          <p:cNvSpPr txBox="1">
            <a:spLocks/>
          </p:cNvSpPr>
          <p:nvPr/>
        </p:nvSpPr>
        <p:spPr>
          <a:xfrm>
            <a:off x="811764" y="295359"/>
            <a:ext cx="58938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peso da crise em um pais marcado pelas desigualdades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2175D3-78F7-4D15-9C15-477061A2FC4A}"/>
              </a:ext>
            </a:extLst>
          </p:cNvPr>
          <p:cNvSpPr/>
          <p:nvPr/>
        </p:nvSpPr>
        <p:spPr>
          <a:xfrm>
            <a:off x="263137" y="1841958"/>
            <a:ext cx="1289369" cy="410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Imagen 1" descr="Image result for wealth distribution in United Kingdom 2019">
            <a:extLst>
              <a:ext uri="{FF2B5EF4-FFF2-40B4-BE49-F238E27FC236}">
                <a16:creationId xmlns:a16="http://schemas.microsoft.com/office/drawing/2014/main" id="{EF52B8AC-1ADF-4C03-B554-65F9052C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126"/>
            <a:ext cx="6390598" cy="44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EA1FC06-70BE-4D60-87B7-72F7E7EDFC8A}"/>
              </a:ext>
            </a:extLst>
          </p:cNvPr>
          <p:cNvSpPr/>
          <p:nvPr/>
        </p:nvSpPr>
        <p:spPr>
          <a:xfrm>
            <a:off x="11215396" y="1620922"/>
            <a:ext cx="1287624" cy="3874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6F8B40-0D79-4DEE-B49C-640273E4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7" y="465424"/>
            <a:ext cx="503179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2FE0AF9-EDEB-4450-A0D0-2028D2B082A9}"/>
              </a:ext>
            </a:extLst>
          </p:cNvPr>
          <p:cNvSpPr txBox="1"/>
          <p:nvPr/>
        </p:nvSpPr>
        <p:spPr>
          <a:xfrm>
            <a:off x="9267092" y="2567354"/>
            <a:ext cx="2799169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9 gerações necessárias para</a:t>
            </a:r>
          </a:p>
          <a:p>
            <a:pPr algn="ctr"/>
            <a:r>
              <a:rPr lang="pt-BR" b="1" dirty="0"/>
              <a:t>as pessoas de baixa renda alcançar a média do pais 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B44593C9-64BE-490E-994F-629A0DA559FA}"/>
              </a:ext>
            </a:extLst>
          </p:cNvPr>
          <p:cNvSpPr/>
          <p:nvPr/>
        </p:nvSpPr>
        <p:spPr>
          <a:xfrm>
            <a:off x="0" y="3417276"/>
            <a:ext cx="498932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00ACDFB1-E9A2-43D8-A6E7-FA428EA528CD}"/>
              </a:ext>
            </a:extLst>
          </p:cNvPr>
          <p:cNvSpPr/>
          <p:nvPr/>
        </p:nvSpPr>
        <p:spPr>
          <a:xfrm>
            <a:off x="6456134" y="5800641"/>
            <a:ext cx="498932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5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D9B4FDD-268D-4E47-80D4-BE2F06C7B77D}"/>
              </a:ext>
            </a:extLst>
          </p:cNvPr>
          <p:cNvGraphicFramePr>
            <a:graphicFrameLocks/>
          </p:cNvGraphicFramePr>
          <p:nvPr/>
        </p:nvGraphicFramePr>
        <p:xfrm>
          <a:off x="1299839" y="1221858"/>
          <a:ext cx="9323185" cy="472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E5916998-66BF-4F2A-8FE1-74A02AA86E2F}"/>
              </a:ext>
            </a:extLst>
          </p:cNvPr>
          <p:cNvSpPr txBox="1"/>
          <p:nvPr/>
        </p:nvSpPr>
        <p:spPr>
          <a:xfrm>
            <a:off x="5661891" y="5303338"/>
            <a:ext cx="6160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World </a:t>
            </a:r>
            <a:r>
              <a:rPr lang="pt-BR" sz="1200" dirty="0" err="1"/>
              <a:t>Development</a:t>
            </a:r>
            <a:r>
              <a:rPr lang="pt-BR" sz="1200" dirty="0"/>
              <a:t> </a:t>
            </a:r>
            <a:r>
              <a:rPr lang="pt-BR" sz="1200" dirty="0" err="1"/>
              <a:t>Indicators</a:t>
            </a:r>
            <a:r>
              <a:rPr lang="pt-BR" sz="1200" dirty="0"/>
              <a:t>, 2017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C92D44E-AF33-4A90-A1E4-F7235342E7AF}"/>
              </a:ext>
            </a:extLst>
          </p:cNvPr>
          <p:cNvSpPr txBox="1">
            <a:spLocks/>
          </p:cNvSpPr>
          <p:nvPr/>
        </p:nvSpPr>
        <p:spPr>
          <a:xfrm>
            <a:off x="838199" y="165870"/>
            <a:ext cx="1055854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Brasil: </a:t>
            </a:r>
          </a:p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Proporção do gasto público em saúde inferior à média </a:t>
            </a:r>
          </a:p>
        </p:txBody>
      </p:sp>
    </p:spTree>
    <p:extLst>
      <p:ext uri="{BB962C8B-B14F-4D97-AF65-F5344CB8AC3E}">
        <p14:creationId xmlns:p14="http://schemas.microsoft.com/office/powerpoint/2010/main" val="39773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trela: 5 Pontas 3">
            <a:extLst>
              <a:ext uri="{FF2B5EF4-FFF2-40B4-BE49-F238E27FC236}">
                <a16:creationId xmlns:a16="http://schemas.microsoft.com/office/drawing/2014/main" id="{ACA512DD-2968-4C11-87B3-EBBA63E3FD0D}"/>
              </a:ext>
            </a:extLst>
          </p:cNvPr>
          <p:cNvSpPr/>
          <p:nvPr/>
        </p:nvSpPr>
        <p:spPr>
          <a:xfrm>
            <a:off x="8915400" y="167053"/>
            <a:ext cx="3108081" cy="28838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FF00"/>
                </a:solidFill>
              </a:rPr>
              <a:t>GPS 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</a:rPr>
              <a:t>6% do PIB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846A4D-4C65-474E-A8F2-C20C3A4519D3}"/>
              </a:ext>
            </a:extLst>
          </p:cNvPr>
          <p:cNvSpPr txBox="1"/>
          <p:nvPr/>
        </p:nvSpPr>
        <p:spPr>
          <a:xfrm>
            <a:off x="350983" y="323756"/>
            <a:ext cx="84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do crescimento econômico para financiamento dos sistemas de saúde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0E0E70-5F0B-4F92-B1B7-193D6C53BC5E}"/>
              </a:ext>
            </a:extLst>
          </p:cNvPr>
          <p:cNvSpPr txBox="1"/>
          <p:nvPr/>
        </p:nvSpPr>
        <p:spPr>
          <a:xfrm>
            <a:off x="7047879" y="1608991"/>
            <a:ext cx="15788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Já alcançaram: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Canadá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Costa Rica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Uruguai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1BD3BDF-9DD6-41DA-8563-A7220572B98E}"/>
              </a:ext>
            </a:extLst>
          </p:cNvPr>
          <p:cNvSpPr txBox="1"/>
          <p:nvPr/>
        </p:nvSpPr>
        <p:spPr>
          <a:xfrm>
            <a:off x="5303713" y="2312266"/>
            <a:ext cx="1280746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Alcançarão </a:t>
            </a:r>
          </a:p>
          <a:p>
            <a:r>
              <a:rPr lang="pt-BR" dirty="0"/>
              <a:t>em 2030: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Colômbia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Equador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Bolívia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5588DB-6DC4-43E9-8B39-91CD55DB14C5}"/>
              </a:ext>
            </a:extLst>
          </p:cNvPr>
          <p:cNvSpPr txBox="1"/>
          <p:nvPr/>
        </p:nvSpPr>
        <p:spPr>
          <a:xfrm>
            <a:off x="3581400" y="3050930"/>
            <a:ext cx="1280746" cy="1785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Alcançarão </a:t>
            </a:r>
          </a:p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entre 2030 e 2100: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Brasil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Peru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Paraguai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D7C34F-DC3A-4F5C-A2B6-4450E577953F}"/>
              </a:ext>
            </a:extLst>
          </p:cNvPr>
          <p:cNvSpPr txBox="1"/>
          <p:nvPr/>
        </p:nvSpPr>
        <p:spPr>
          <a:xfrm>
            <a:off x="1292469" y="4173149"/>
            <a:ext cx="1280746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Nunca alcançarão: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Argentina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Venezuela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pt-BR" dirty="0"/>
              <a:t>Jamaica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FE59979D-9B58-4E6A-A907-0F27D3D65E07}"/>
              </a:ext>
            </a:extLst>
          </p:cNvPr>
          <p:cNvSpPr/>
          <p:nvPr/>
        </p:nvSpPr>
        <p:spPr>
          <a:xfrm rot="220943">
            <a:off x="1274618" y="1752449"/>
            <a:ext cx="8275782" cy="4463603"/>
          </a:xfrm>
          <a:custGeom>
            <a:avLst/>
            <a:gdLst>
              <a:gd name="connsiteX0" fmla="*/ 0 w 8275782"/>
              <a:gd name="connsiteY0" fmla="*/ 4405745 h 4463603"/>
              <a:gd name="connsiteX1" fmla="*/ 997527 w 8275782"/>
              <a:gd name="connsiteY1" fmla="*/ 4414981 h 4463603"/>
              <a:gd name="connsiteX2" fmla="*/ 3057237 w 8275782"/>
              <a:gd name="connsiteY2" fmla="*/ 3879272 h 4463603"/>
              <a:gd name="connsiteX3" fmla="*/ 4849091 w 8275782"/>
              <a:gd name="connsiteY3" fmla="*/ 2964872 h 4463603"/>
              <a:gd name="connsiteX4" fmla="*/ 6696364 w 8275782"/>
              <a:gd name="connsiteY4" fmla="*/ 1681018 h 4463603"/>
              <a:gd name="connsiteX5" fmla="*/ 7222837 w 8275782"/>
              <a:gd name="connsiteY5" fmla="*/ 1145309 h 4463603"/>
              <a:gd name="connsiteX6" fmla="*/ 8275782 w 8275782"/>
              <a:gd name="connsiteY6" fmla="*/ 0 h 446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5782" h="4463603">
                <a:moveTo>
                  <a:pt x="0" y="4405745"/>
                </a:moveTo>
                <a:cubicBezTo>
                  <a:pt x="243994" y="4454235"/>
                  <a:pt x="487988" y="4502726"/>
                  <a:pt x="997527" y="4414981"/>
                </a:cubicBezTo>
                <a:cubicBezTo>
                  <a:pt x="1507066" y="4327236"/>
                  <a:pt x="2415310" y="4120957"/>
                  <a:pt x="3057237" y="3879272"/>
                </a:cubicBezTo>
                <a:cubicBezTo>
                  <a:pt x="3699164" y="3637587"/>
                  <a:pt x="4242570" y="3331248"/>
                  <a:pt x="4849091" y="2964872"/>
                </a:cubicBezTo>
                <a:cubicBezTo>
                  <a:pt x="5455612" y="2598496"/>
                  <a:pt x="6300740" y="1984278"/>
                  <a:pt x="6696364" y="1681018"/>
                </a:cubicBezTo>
                <a:cubicBezTo>
                  <a:pt x="7091988" y="1377757"/>
                  <a:pt x="6959601" y="1425479"/>
                  <a:pt x="7222837" y="1145309"/>
                </a:cubicBezTo>
                <a:cubicBezTo>
                  <a:pt x="7486073" y="865139"/>
                  <a:pt x="7880927" y="432569"/>
                  <a:pt x="8275782" y="0"/>
                </a:cubicBezTo>
              </a:path>
            </a:pathLst>
          </a:custGeom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96DF6BB-AEF5-4476-9C38-4BA935266F94}"/>
              </a:ext>
            </a:extLst>
          </p:cNvPr>
          <p:cNvSpPr/>
          <p:nvPr/>
        </p:nvSpPr>
        <p:spPr>
          <a:xfrm>
            <a:off x="4357170" y="5872238"/>
            <a:ext cx="713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/>
              <a:t>Adaptado de: Cid Pedraza C, Matus-López M, </a:t>
            </a:r>
            <a:r>
              <a:rPr lang="es-ES" sz="1200" dirty="0" err="1"/>
              <a:t>Báscolo</a:t>
            </a:r>
            <a:r>
              <a:rPr lang="es-ES" sz="1200" dirty="0"/>
              <a:t> E. Espacio fiscal para salud en las Américas: ¿es suficiente el crecimiento económico? </a:t>
            </a:r>
            <a:r>
              <a:rPr lang="es-ES" sz="1200" dirty="0" err="1"/>
              <a:t>Rev</a:t>
            </a:r>
            <a:r>
              <a:rPr lang="es-ES" sz="1200" dirty="0"/>
              <a:t> </a:t>
            </a:r>
            <a:r>
              <a:rPr lang="es-ES" sz="1200" dirty="0" err="1"/>
              <a:t>Panam</a:t>
            </a:r>
            <a:r>
              <a:rPr lang="es-ES" sz="1200" dirty="0"/>
              <a:t> de Salud Publica. 2018;42:e86. https://doi.org/10.26633/ RPSP.2018.86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4820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5A6E3D-E075-4D1E-8D3C-75D7DF45043E}"/>
              </a:ext>
            </a:extLst>
          </p:cNvPr>
          <p:cNvSpPr txBox="1"/>
          <p:nvPr/>
        </p:nvSpPr>
        <p:spPr>
          <a:xfrm>
            <a:off x="778181" y="329833"/>
            <a:ext cx="700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Simulação dos efeitos da EC 95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359BA4-8E6E-4568-8AB6-B288DD35F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4" y="1264022"/>
            <a:ext cx="7603614" cy="44275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00934A8-23B4-4F29-987F-432CB0270369}"/>
              </a:ext>
            </a:extLst>
          </p:cNvPr>
          <p:cNvSpPr txBox="1"/>
          <p:nvPr/>
        </p:nvSpPr>
        <p:spPr>
          <a:xfrm>
            <a:off x="7822321" y="1796759"/>
            <a:ext cx="420262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Excesso de 20 mil mortes preveníeis e 124 mil hospitalizações nos menores de 5 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Muitas dessas mortes/internações por doenças relacionadas à pobreza (doenças diarreicas, desnutrição,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Aumento de 5,7% na taxa de mortalidade prematura por doenças sensíveis à atenção ambulatorial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Concentração destes eventos nas populações mais pobres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Interrupção da tendência de redução das desigualdades na mortalidade infantil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5A7F3D-8BBD-4D2B-A733-F1A73B154AC5}"/>
              </a:ext>
            </a:extLst>
          </p:cNvPr>
          <p:cNvSpPr txBox="1"/>
          <p:nvPr/>
        </p:nvSpPr>
        <p:spPr>
          <a:xfrm>
            <a:off x="7779789" y="1136296"/>
            <a:ext cx="418916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Cenário de &lt; 4% cobertura PSF e BF x situação atual entre 2017 e 2030: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554CD5E-3635-4F8A-90E5-5F4FA50BB87A}"/>
              </a:ext>
            </a:extLst>
          </p:cNvPr>
          <p:cNvSpPr txBox="1"/>
          <p:nvPr/>
        </p:nvSpPr>
        <p:spPr>
          <a:xfrm>
            <a:off x="245637" y="5975914"/>
            <a:ext cx="117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Tasca R. et al. Atenção Primária Forte: estratégia central para a sustentabilidade do Sistema Único de Saúde. Relatório 30 anos de SUS – que SUS para 2030. OPAS-OMS, </a:t>
            </a:r>
            <a:r>
              <a:rPr lang="pt-BR" sz="1400" dirty="0" err="1"/>
              <a:t>Brasilia</a:t>
            </a:r>
            <a:r>
              <a:rPr lang="pt-BR" sz="1400" dirty="0"/>
              <a:t>, 2018. </a:t>
            </a:r>
            <a:r>
              <a:rPr lang="pt-BR" sz="1400" dirty="0">
                <a:hlinkClick r:id="rId3"/>
              </a:rPr>
              <a:t>https://apsredes.org/pdf/sus-30-anos/04.pdf</a:t>
            </a:r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75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0C23683-08FE-478A-95C8-1EE30FADD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60" y="156063"/>
            <a:ext cx="9534525" cy="50101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18F4C3-79C9-42D6-9A71-BC16B6A82000}"/>
              </a:ext>
            </a:extLst>
          </p:cNvPr>
          <p:cNvSpPr txBox="1"/>
          <p:nvPr/>
        </p:nvSpPr>
        <p:spPr>
          <a:xfrm>
            <a:off x="375137" y="1959950"/>
            <a:ext cx="10714894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Publicado na revista </a:t>
            </a:r>
            <a:r>
              <a:rPr lang="pt-BR" sz="2800" b="1" i="1" dirty="0"/>
              <a:t>The Lancet </a:t>
            </a:r>
            <a:r>
              <a:rPr lang="pt-BR" sz="2800" dirty="0"/>
              <a:t>em 11</a:t>
            </a:r>
            <a:r>
              <a:rPr lang="en-GB" sz="2800" dirty="0"/>
              <a:t>/07/2019</a:t>
            </a:r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12 instituições (10 universidades do Brasil, EUA e Reino Unido),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Lideradas pela Escola de Saúde Pública de Harvard e pela OPAS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Balanço sobre os 30 anos do 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Simulações de cenários de transferência de fundos federais para os municípios para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Recomendações para o fortalecimento do SUS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61026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22.8|1.5|26.6|2.3|17.7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1507</Words>
  <Application>Microsoft Office PowerPoint</Application>
  <PresentationFormat>Widescreen</PresentationFormat>
  <Paragraphs>226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Tema do Office</vt:lpstr>
      <vt:lpstr>APS Forte:  Estratégia central para a  Saúde Universal  no Brasil e na América Latina</vt:lpstr>
      <vt:lpstr>CONTEÚDOS </vt:lpstr>
      <vt:lpstr>Saúde é um direito humano, um princípio irrenunciável e inalienável</vt:lpstr>
      <vt:lpstr>Saúde Universal: objetivo de todos os paises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Atenção primária à saúde Forte </vt:lpstr>
      <vt:lpstr>Declaração de Astaná 25-26 de Outubro de 2018 - Astaná, Cazaquistão  Conferência Global Sobre Atenção Primária À Saúde </vt:lpstr>
      <vt:lpstr>Sistemas de saúde com forte investimento na atenção primaria tendem a ter melhores resultados de saúde</vt:lpstr>
      <vt:lpstr>Impacto da ESF na mortalidade infantil: redução de 10% com a expansão da ESF, controlando outros fatores.</vt:lpstr>
      <vt:lpstr>ESF e saúde odontológica entre idosos (60+) numa amostra nacional, 2010 (n=7.619) </vt:lpstr>
      <vt:lpstr>Taxa de cura de Tuberculose, Rio de Janeiro, 2011-14</vt:lpstr>
      <vt:lpstr>Banco Mundial: APS &gt; eficiente do que a MAC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Forte como Estratégia Rumo ao Acesso e à Cobertura Universal no Brasil e na América Latina</dc:title>
  <dc:creator>Tasca, Dr. Renato (BRA)</dc:creator>
  <cp:lastModifiedBy>Tasca, Dr. Renato (BRA)</cp:lastModifiedBy>
  <cp:revision>9</cp:revision>
  <dcterms:created xsi:type="dcterms:W3CDTF">2019-09-27T13:57:19Z</dcterms:created>
  <dcterms:modified xsi:type="dcterms:W3CDTF">2019-11-06T21:47:52Z</dcterms:modified>
</cp:coreProperties>
</file>