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sldIdLst>
    <p:sldId id="256" r:id="rId2"/>
    <p:sldId id="318" r:id="rId3"/>
    <p:sldId id="266" r:id="rId4"/>
    <p:sldId id="332" r:id="rId5"/>
    <p:sldId id="331" r:id="rId6"/>
    <p:sldId id="333" r:id="rId7"/>
    <p:sldId id="337" r:id="rId8"/>
    <p:sldId id="339" r:id="rId9"/>
    <p:sldId id="340" r:id="rId10"/>
    <p:sldId id="359" r:id="rId11"/>
    <p:sldId id="341" r:id="rId12"/>
    <p:sldId id="345" r:id="rId13"/>
    <p:sldId id="346" r:id="rId14"/>
    <p:sldId id="358" r:id="rId15"/>
    <p:sldId id="350" r:id="rId16"/>
    <p:sldId id="351" r:id="rId17"/>
    <p:sldId id="362" r:id="rId18"/>
    <p:sldId id="363" r:id="rId19"/>
    <p:sldId id="364" r:id="rId20"/>
    <p:sldId id="365" r:id="rId21"/>
    <p:sldId id="366" r:id="rId22"/>
    <p:sldId id="367" r:id="rId23"/>
    <p:sldId id="368" r:id="rId24"/>
    <p:sldId id="369" r:id="rId25"/>
    <p:sldId id="306" r:id="rId26"/>
    <p:sldId id="335" r:id="rId27"/>
    <p:sldId id="352" r:id="rId28"/>
    <p:sldId id="354" r:id="rId29"/>
    <p:sldId id="361" r:id="rId30"/>
    <p:sldId id="355" r:id="rId31"/>
    <p:sldId id="356" r:id="rId32"/>
    <p:sldId id="360" r:id="rId33"/>
    <p:sldId id="357" r:id="rId34"/>
    <p:sldId id="292" r:id="rId35"/>
  </p:sldIdLst>
  <p:sldSz cx="12192000" cy="6858000"/>
  <p:notesSz cx="6858000" cy="9144000"/>
  <p:defaultTextStyle>
    <a:defPPr>
      <a:defRPr lang="pt-B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FD8BF062-E574-4E23-B165-55AF59F48016}" type="datetimeFigureOut">
              <a:rPr lang="en-US"/>
              <a:pPr>
                <a:defRPr/>
              </a:pPr>
              <a:t>3/22/2023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4A921AC-99A9-472A-96EF-8D0F0842CFF7}" type="slidenum">
              <a:rPr lang="en-US" altLang="pt-BR"/>
              <a:pPr/>
              <a:t>‹#›</a:t>
            </a:fld>
            <a:endParaRPr lang="en-US" altLang="pt-BR"/>
          </a:p>
        </p:txBody>
      </p:sp>
    </p:spTree>
    <p:extLst>
      <p:ext uri="{BB962C8B-B14F-4D97-AF65-F5344CB8AC3E}">
        <p14:creationId xmlns:p14="http://schemas.microsoft.com/office/powerpoint/2010/main" val="3153411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8173A10C-284B-4E3E-B16B-435B7B147E04}" type="datetimeFigureOut">
              <a:rPr lang="en-US"/>
              <a:pPr>
                <a:defRPr/>
              </a:pPr>
              <a:t>3/22/2023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1A7A965F-FC5A-46B3-8316-B87D8C0B8FA4}" type="slidenum">
              <a:rPr lang="en-US" altLang="pt-BR"/>
              <a:pPr/>
              <a:t>‹#›</a:t>
            </a:fld>
            <a:endParaRPr lang="en-US" altLang="pt-BR"/>
          </a:p>
        </p:txBody>
      </p:sp>
    </p:spTree>
    <p:extLst>
      <p:ext uri="{BB962C8B-B14F-4D97-AF65-F5344CB8AC3E}">
        <p14:creationId xmlns:p14="http://schemas.microsoft.com/office/powerpoint/2010/main" val="299987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2F1D968-7387-4477-8B23-532250814B77}" type="datetimeFigureOut">
              <a:rPr lang="en-US"/>
              <a:pPr>
                <a:defRPr/>
              </a:pPr>
              <a:t>3/22/2023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916D479-F111-40D6-982F-06769AEEC473}" type="slidenum">
              <a:rPr lang="en-US" altLang="pt-BR"/>
              <a:pPr/>
              <a:t>‹#›</a:t>
            </a:fld>
            <a:endParaRPr lang="en-US" altLang="pt-BR"/>
          </a:p>
        </p:txBody>
      </p:sp>
    </p:spTree>
    <p:extLst>
      <p:ext uri="{BB962C8B-B14F-4D97-AF65-F5344CB8AC3E}">
        <p14:creationId xmlns:p14="http://schemas.microsoft.com/office/powerpoint/2010/main" val="1606807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7266AA3D-F6F5-4902-BFB0-98B3335153C9}" type="datetimeFigureOut">
              <a:rPr lang="en-US"/>
              <a:pPr>
                <a:defRPr/>
              </a:pPr>
              <a:t>3/22/2023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AFF3C88-2525-4B91-A8A8-48B534F1AEAC}" type="slidenum">
              <a:rPr lang="en-US" altLang="pt-BR"/>
              <a:pPr/>
              <a:t>‹#›</a:t>
            </a:fld>
            <a:endParaRPr lang="en-US" altLang="pt-BR"/>
          </a:p>
        </p:txBody>
      </p:sp>
    </p:spTree>
    <p:extLst>
      <p:ext uri="{BB962C8B-B14F-4D97-AF65-F5344CB8AC3E}">
        <p14:creationId xmlns:p14="http://schemas.microsoft.com/office/powerpoint/2010/main" val="1029005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352E023B-A9C2-46D4-8236-36CD76D782FC}" type="datetimeFigureOut">
              <a:rPr lang="en-US"/>
              <a:pPr>
                <a:defRPr/>
              </a:pPr>
              <a:t>3/22/2023</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B5B6D1B-2A02-4CA1-AF7B-D1C80F8233FD}" type="slidenum">
              <a:rPr lang="en-US" altLang="pt-BR"/>
              <a:pPr/>
              <a:t>‹#›</a:t>
            </a:fld>
            <a:endParaRPr lang="en-US" altLang="pt-BR"/>
          </a:p>
        </p:txBody>
      </p:sp>
    </p:spTree>
    <p:extLst>
      <p:ext uri="{BB962C8B-B14F-4D97-AF65-F5344CB8AC3E}">
        <p14:creationId xmlns:p14="http://schemas.microsoft.com/office/powerpoint/2010/main" val="1542744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86CCD2F7-CF8E-4838-A129-86FC7F137B36}" type="datetimeFigureOut">
              <a:rPr lang="en-US"/>
              <a:pPr>
                <a:defRPr/>
              </a:pPr>
              <a:t>3/22/2023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8815F03-ED33-4D65-8ED8-A498D732D3E2}" type="slidenum">
              <a:rPr lang="en-US" altLang="pt-BR"/>
              <a:pPr/>
              <a:t>‹#›</a:t>
            </a:fld>
            <a:endParaRPr lang="en-US" altLang="pt-BR"/>
          </a:p>
        </p:txBody>
      </p:sp>
    </p:spTree>
    <p:extLst>
      <p:ext uri="{BB962C8B-B14F-4D97-AF65-F5344CB8AC3E}">
        <p14:creationId xmlns:p14="http://schemas.microsoft.com/office/powerpoint/2010/main" val="4082804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41DFB0F1-EEE2-4814-9475-2A455EE5347A}" type="datetimeFigureOut">
              <a:rPr lang="en-US"/>
              <a:pPr>
                <a:defRPr/>
              </a:pPr>
              <a:t>3/22/2023</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DC03B186-B765-4FFC-9D0C-317575B652DF}" type="slidenum">
              <a:rPr lang="en-US" altLang="pt-BR"/>
              <a:pPr/>
              <a:t>‹#›</a:t>
            </a:fld>
            <a:endParaRPr lang="en-US" altLang="pt-BR"/>
          </a:p>
        </p:txBody>
      </p:sp>
    </p:spTree>
    <p:extLst>
      <p:ext uri="{BB962C8B-B14F-4D97-AF65-F5344CB8AC3E}">
        <p14:creationId xmlns:p14="http://schemas.microsoft.com/office/powerpoint/2010/main" val="2758500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F918D9F7-DD1C-4587-B7E3-1AFE47F73462}" type="datetimeFigureOut">
              <a:rPr lang="en-US"/>
              <a:pPr>
                <a:defRPr/>
              </a:pPr>
              <a:t>3/22/2023</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C8D2F28E-8CFB-4ECE-A59D-002BBCBDA94E}" type="slidenum">
              <a:rPr lang="en-US" altLang="pt-BR"/>
              <a:pPr/>
              <a:t>‹#›</a:t>
            </a:fld>
            <a:endParaRPr lang="en-US" altLang="pt-BR"/>
          </a:p>
        </p:txBody>
      </p:sp>
    </p:spTree>
    <p:extLst>
      <p:ext uri="{BB962C8B-B14F-4D97-AF65-F5344CB8AC3E}">
        <p14:creationId xmlns:p14="http://schemas.microsoft.com/office/powerpoint/2010/main" val="4868200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BE4D624-4723-4817-8216-8D07AC9AE737}" type="datetimeFigureOut">
              <a:rPr lang="en-US"/>
              <a:pPr>
                <a:defRPr/>
              </a:pPr>
              <a:t>3/22/2023</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DD836DA6-E46A-401E-9998-CF00009BF73C}" type="slidenum">
              <a:rPr lang="en-US" altLang="pt-BR"/>
              <a:pPr/>
              <a:t>‹#›</a:t>
            </a:fld>
            <a:endParaRPr lang="en-US" altLang="pt-BR"/>
          </a:p>
        </p:txBody>
      </p:sp>
    </p:spTree>
    <p:extLst>
      <p:ext uri="{BB962C8B-B14F-4D97-AF65-F5344CB8AC3E}">
        <p14:creationId xmlns:p14="http://schemas.microsoft.com/office/powerpoint/2010/main" val="1427800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167F9E4-DE6C-41AF-A969-EF19ECDBE2B7}" type="datetimeFigureOut">
              <a:rPr lang="en-US"/>
              <a:pPr>
                <a:defRPr/>
              </a:pPr>
              <a:t>3/22/2023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471C754-C19F-41B0-9FC6-C50A760CB18D}" type="slidenum">
              <a:rPr lang="en-US" altLang="pt-BR"/>
              <a:pPr/>
              <a:t>‹#›</a:t>
            </a:fld>
            <a:endParaRPr lang="en-US" altLang="pt-BR"/>
          </a:p>
        </p:txBody>
      </p:sp>
    </p:spTree>
    <p:extLst>
      <p:ext uri="{BB962C8B-B14F-4D97-AF65-F5344CB8AC3E}">
        <p14:creationId xmlns:p14="http://schemas.microsoft.com/office/powerpoint/2010/main" val="2681845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C0E2489-676C-43FB-A47F-AF99DD0886F2}" type="datetimeFigureOut">
              <a:rPr lang="en-US"/>
              <a:pPr>
                <a:defRPr/>
              </a:pPr>
              <a:t>3/22/2023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1FF24FAE-CBB9-4EF0-B1BD-96BAD5295911}" type="slidenum">
              <a:rPr lang="en-US" altLang="pt-BR"/>
              <a:pPr/>
              <a:t>‹#›</a:t>
            </a:fld>
            <a:endParaRPr lang="en-US" altLang="pt-BR"/>
          </a:p>
        </p:txBody>
      </p:sp>
    </p:spTree>
    <p:extLst>
      <p:ext uri="{BB962C8B-B14F-4D97-AF65-F5344CB8AC3E}">
        <p14:creationId xmlns:p14="http://schemas.microsoft.com/office/powerpoint/2010/main" val="3078344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pt-BR" smtClean="0"/>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pt-BR" smtClean="0"/>
              <a:t>Click to edit Master text styles</a:t>
            </a:r>
          </a:p>
          <a:p>
            <a:pPr lvl="1"/>
            <a:r>
              <a:rPr lang="en-US" altLang="pt-BR" smtClean="0"/>
              <a:t>Second level</a:t>
            </a:r>
          </a:p>
          <a:p>
            <a:pPr lvl="2"/>
            <a:r>
              <a:rPr lang="en-US" altLang="pt-BR" smtClean="0"/>
              <a:t>Third level</a:t>
            </a:r>
          </a:p>
          <a:p>
            <a:pPr lvl="3"/>
            <a:r>
              <a:rPr lang="en-US" altLang="pt-BR" smtClean="0"/>
              <a:t>Fourth level</a:t>
            </a:r>
          </a:p>
          <a:p>
            <a:pPr lvl="4"/>
            <a:r>
              <a:rPr lang="en-US" altLang="pt-BR" smtClean="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36404FD2-53C3-4D31-BE83-EB1F2519FBA5}" type="datetimeFigureOut">
              <a:rPr lang="en-US"/>
              <a:pPr>
                <a:defRPr/>
              </a:pPr>
              <a:t>3/22/2023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202B10C-6517-4421-B679-FC9A7425A26E}" type="slidenum">
              <a:rPr lang="en-US" altLang="pt-BR"/>
              <a:pPr/>
              <a:t>‹#›</a:t>
            </a:fld>
            <a:endParaRPr lang="en-US" altLang="pt-B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revista.cgu.gov.br/Cadernos_CGU/article/view/471/297" TargetMode="Externa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5" Type="http://schemas.openxmlformats.org/officeDocument/2006/relationships/image" Target="../media/image4.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0" name="Rectangle 109"/>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2051" name="Título 1"/>
          <p:cNvSpPr>
            <a:spLocks noGrp="1"/>
          </p:cNvSpPr>
          <p:nvPr>
            <p:ph type="ctrTitle"/>
          </p:nvPr>
        </p:nvSpPr>
        <p:spPr>
          <a:xfrm>
            <a:off x="414338" y="4895850"/>
            <a:ext cx="3932237" cy="1266825"/>
          </a:xfrm>
        </p:spPr>
        <p:txBody>
          <a:bodyPr/>
          <a:lstStyle/>
          <a:p>
            <a:pPr eaLnBrk="1" hangingPunct="1"/>
            <a:r>
              <a:rPr lang="pt-BR" altLang="pt-BR" sz="2400" smtClean="0">
                <a:latin typeface="Bahnschrift SemiLight SemiConde" pitchFamily="34" charset="0"/>
                <a:cs typeface="Arial" panose="020B0604020202020204" pitchFamily="34" charset="0"/>
              </a:rPr>
              <a:t>Garantir Direitos e Defender o SUS, a Vida e a Democracia- Amanhã vai ser outro dia</a:t>
            </a:r>
            <a:endParaRPr lang="pt-BR" altLang="pt-BR" sz="2400" b="1" smtClean="0">
              <a:latin typeface="Bahnschrift SemiLight SemiConde" pitchFamily="34" charset="0"/>
              <a:cs typeface="Arial" panose="020B0604020202020204" pitchFamily="34" charset="0"/>
            </a:endParaRPr>
          </a:p>
        </p:txBody>
      </p:sp>
      <p:grpSp>
        <p:nvGrpSpPr>
          <p:cNvPr id="2052" name="Group 111"/>
          <p:cNvGrpSpPr>
            <a:grpSpLocks noGrp="1" noUngrp="1" noRot="1" noChangeAspect="1" noMove="1" noResize="1"/>
          </p:cNvGrpSpPr>
          <p:nvPr/>
        </p:nvGrpSpPr>
        <p:grpSpPr bwMode="auto">
          <a:xfrm>
            <a:off x="9417050" y="0"/>
            <a:ext cx="2446338" cy="5778500"/>
            <a:chOff x="329184" y="1"/>
            <a:chExt cx="2446384" cy="5777808"/>
          </a:xfrm>
        </p:grpSpPr>
        <p:cxnSp>
          <p:nvCxnSpPr>
            <p:cNvPr id="113" name="Straight Connector 112"/>
            <p:cNvCxnSpPr>
              <a:cxnSpLocks/>
            </p:cNvCxnSpPr>
            <p:nvPr/>
          </p:nvCxnSpPr>
          <p:spPr>
            <a:xfrm flipH="1">
              <a:off x="329184" y="5777809"/>
              <a:ext cx="2432096"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4" name="Rectangle 113"/>
            <p:cNvSpPr/>
            <p:nvPr/>
          </p:nvSpPr>
          <p:spPr>
            <a:xfrm>
              <a:off x="329184" y="1"/>
              <a:ext cx="2446384" cy="553177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
        <p:nvSpPr>
          <p:cNvPr id="116" name="Rectangle 115"/>
          <p:cNvSpPr>
            <a:spLocks noGrp="1" noRot="1" noChangeAspect="1" noMove="1" noResize="1" noEditPoints="1" noAdjustHandles="1" noChangeArrowheads="1" noChangeShapeType="1" noTextEdit="1"/>
          </p:cNvSpPr>
          <p:nvPr/>
        </p:nvSpPr>
        <p:spPr>
          <a:xfrm>
            <a:off x="4627563" y="679450"/>
            <a:ext cx="6875462" cy="5662613"/>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pic>
        <p:nvPicPr>
          <p:cNvPr id="2054"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45088" y="3509963"/>
            <a:ext cx="2147887" cy="214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475663" y="1504950"/>
            <a:ext cx="2287587" cy="102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Imagem 4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021638" y="4064000"/>
            <a:ext cx="3117850" cy="1255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Image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835525" y="1673225"/>
            <a:ext cx="2365375"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Imagem 11" descr="LOGO DA 11 CONFERES.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33400" y="328613"/>
            <a:ext cx="3619500" cy="452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9" name="CaixaDeTexto 1"/>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11267"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11268"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rgbClr val="FFC000"/>
          </a:solidFill>
          <a:ln>
            <a:solidFill>
              <a:schemeClr val="accent6">
                <a:lumMod val="60000"/>
                <a:lumOff val="4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6">
              <a:lumMod val="40000"/>
              <a:lumOff val="60000"/>
            </a:schemeClr>
          </a:solidFill>
          <a:ln>
            <a:solidFill>
              <a:schemeClr val="accent6">
                <a:lumMod val="75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chemeClr val="tx1"/>
                </a:solidFill>
              </a:rPr>
              <a:t>O Brasil que queremos</a:t>
            </a:r>
          </a:p>
        </p:txBody>
      </p:sp>
      <p:sp>
        <p:nvSpPr>
          <p:cNvPr id="11274" name="CaixaDeTexto 10"/>
          <p:cNvSpPr txBox="1">
            <a:spLocks noChangeArrowheads="1"/>
          </p:cNvSpPr>
          <p:nvPr/>
        </p:nvSpPr>
        <p:spPr bwMode="auto">
          <a:xfrm>
            <a:off x="2952750" y="2247900"/>
            <a:ext cx="864870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2200" b="1">
                <a:solidFill>
                  <a:srgbClr val="000000"/>
                </a:solidFill>
                <a:latin typeface="Arial" panose="020B0604020202020204" pitchFamily="34" charset="0"/>
              </a:rPr>
              <a:t> </a:t>
            </a:r>
            <a:r>
              <a:rPr lang="pt-BR" altLang="pt-BR" sz="2200" b="1">
                <a:latin typeface="Arial" panose="020B0604020202020204" pitchFamily="34" charset="0"/>
              </a:rPr>
              <a:t>O que você compreende que poderia melhorar nos serviços e programas de saúde Federal para promover a garantia e ampliação de direitos sociais?</a:t>
            </a:r>
          </a:p>
          <a:p>
            <a:pPr algn="just" eaLnBrk="1" hangingPunct="1">
              <a:lnSpc>
                <a:spcPct val="100000"/>
              </a:lnSpc>
              <a:spcBef>
                <a:spcPct val="0"/>
              </a:spcBef>
            </a:pPr>
            <a:endParaRPr lang="pt-BR" altLang="pt-BR" sz="2200" b="1">
              <a:solidFill>
                <a:srgbClr val="000000"/>
              </a:solidFill>
              <a:latin typeface="Arial" panose="020B0604020202020204" pitchFamily="34" charset="0"/>
            </a:endParaRPr>
          </a:p>
          <a:p>
            <a:pPr algn="just" eaLnBrk="1" hangingPunct="1">
              <a:lnSpc>
                <a:spcPct val="100000"/>
              </a:lnSpc>
              <a:spcBef>
                <a:spcPct val="0"/>
              </a:spcBef>
            </a:pPr>
            <a:r>
              <a:rPr lang="pt-BR" altLang="pt-BR" sz="2200" b="1">
                <a:solidFill>
                  <a:srgbClr val="000000"/>
                </a:solidFill>
                <a:latin typeface="Arial" panose="020B0604020202020204" pitchFamily="34" charset="0"/>
              </a:rPr>
              <a:t> Como podemos superar as dificuldades encontradas e potencializar os avanços na Saúde para construirmos um Brasil que queremos?</a:t>
            </a:r>
          </a:p>
        </p:txBody>
      </p:sp>
      <p:sp>
        <p:nvSpPr>
          <p:cNvPr id="11275"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12291"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12292"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4"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5"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123950"/>
            <a:ext cx="9486900" cy="4914900"/>
          </a:xfrm>
          <a:prstGeom prst="rect">
            <a:avLst/>
          </a:prstGeom>
          <a:solidFill>
            <a:schemeClr val="bg1"/>
          </a:solidFill>
          <a:ln>
            <a:solidFill>
              <a:schemeClr val="bg2">
                <a:lumMod val="9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bg1"/>
          </a:solidFill>
          <a:ln>
            <a:solidFill>
              <a:schemeClr val="bg2">
                <a:lumMod val="9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rgbClr val="FF0000"/>
                </a:solidFill>
              </a:rPr>
              <a:t>A Bahia que temos</a:t>
            </a:r>
          </a:p>
        </p:txBody>
      </p:sp>
      <p:sp>
        <p:nvSpPr>
          <p:cNvPr id="16" name="CaixaDeTexto 15"/>
          <p:cNvSpPr txBox="1"/>
          <p:nvPr/>
        </p:nvSpPr>
        <p:spPr>
          <a:xfrm>
            <a:off x="2952750" y="1390650"/>
            <a:ext cx="8648700" cy="4524375"/>
          </a:xfrm>
          <a:prstGeom prst="rect">
            <a:avLst/>
          </a:prstGeom>
          <a:noFill/>
        </p:spPr>
        <p:txBody>
          <a:bodyPr>
            <a:spAutoFit/>
          </a:bodyPr>
          <a:lstStyle/>
          <a:p>
            <a:pPr marL="285750" indent="-285750" algn="just" eaLnBrk="1" hangingPunct="1">
              <a:buFont typeface="Arial" pitchFamily="34" charset="0"/>
              <a:buChar char="•"/>
              <a:defRPr/>
            </a:pPr>
            <a:r>
              <a:rPr lang="pt-BR" sz="1600" dirty="0"/>
              <a:t>Ampliação do acesso a serviços ambulatoriais de média e alta complexidade (24 Policlínicas Regionais);</a:t>
            </a:r>
          </a:p>
          <a:p>
            <a:pPr marL="285750" indent="-285750" algn="just" eaLnBrk="1" hangingPunct="1">
              <a:buFont typeface="Arial" pitchFamily="34" charset="0"/>
              <a:buChar char="•"/>
              <a:defRPr/>
            </a:pPr>
            <a:endParaRPr lang="pt-BR" sz="1600" dirty="0"/>
          </a:p>
          <a:p>
            <a:pPr marL="285750" indent="-285750" algn="just" eaLnBrk="1" hangingPunct="1">
              <a:buFont typeface="Arial" pitchFamily="34" charset="0"/>
              <a:buChar char="•"/>
              <a:defRPr/>
            </a:pPr>
            <a:r>
              <a:rPr lang="pt-BR" sz="1600" dirty="0"/>
              <a:t>Ampliação do acesso a atenção hospitalar de média e alta complexidade – construção de Hospitais e ampliação de Leitos nos existentes, com descentralização e interiorização.</a:t>
            </a:r>
          </a:p>
          <a:p>
            <a:pPr marL="285750" indent="-285750" algn="just" eaLnBrk="1" hangingPunct="1">
              <a:buFont typeface="Arial" pitchFamily="34" charset="0"/>
              <a:buChar char="•"/>
              <a:defRPr/>
            </a:pPr>
            <a:endParaRPr lang="pt-BR" sz="1600" dirty="0"/>
          </a:p>
          <a:p>
            <a:pPr marL="285750" indent="-285750" algn="just" eaLnBrk="1" hangingPunct="1">
              <a:buFont typeface="Arial" pitchFamily="34" charset="0"/>
              <a:buChar char="•"/>
              <a:defRPr/>
            </a:pPr>
            <a:r>
              <a:rPr lang="pt-BR" sz="1600" dirty="0"/>
              <a:t> Cobertura populacional por Saúde da Família próximo a 80%;</a:t>
            </a:r>
          </a:p>
          <a:p>
            <a:pPr marL="285750" indent="-285750" algn="just" eaLnBrk="1" hangingPunct="1">
              <a:buFont typeface="Arial" pitchFamily="34" charset="0"/>
              <a:buChar char="•"/>
              <a:defRPr/>
            </a:pPr>
            <a:endParaRPr lang="pt-BR" sz="1600" dirty="0"/>
          </a:p>
          <a:p>
            <a:pPr marL="285750" indent="-285750" algn="just" eaLnBrk="1" hangingPunct="1">
              <a:buFont typeface="Arial" pitchFamily="34" charset="0"/>
              <a:buChar char="•"/>
              <a:defRPr/>
            </a:pPr>
            <a:r>
              <a:rPr lang="pt-BR" sz="1600" dirty="0">
                <a:solidFill>
                  <a:srgbClr val="0D0D0D"/>
                </a:solidFill>
                <a:cs typeface="Calibri" pitchFamily="34" charset="0"/>
              </a:rPr>
              <a:t>Aprovação de Políticas Estadual estratégicas para implementação e adequação de serviços públicos: </a:t>
            </a:r>
            <a:endParaRPr lang="pt-BR" sz="1600" dirty="0"/>
          </a:p>
          <a:p>
            <a:pPr marL="990600" indent="-285750" algn="just" eaLnBrk="1" hangingPunct="1">
              <a:buFont typeface="Wingdings" pitchFamily="2" charset="2"/>
              <a:buChar char="ü"/>
              <a:defRPr/>
            </a:pPr>
            <a:r>
              <a:rPr lang="pt-BR" sz="1600" dirty="0"/>
              <a:t> Atenção Integral à Saúde da População Negra;</a:t>
            </a:r>
          </a:p>
          <a:p>
            <a:pPr marL="990600" indent="-285750" algn="just" eaLnBrk="1" hangingPunct="1">
              <a:buFont typeface="Wingdings" pitchFamily="2" charset="2"/>
              <a:buChar char="ü"/>
              <a:defRPr/>
            </a:pPr>
            <a:r>
              <a:rPr lang="en-US" sz="1600" dirty="0">
                <a:solidFill>
                  <a:srgbClr val="0D0D0D"/>
                </a:solidFill>
                <a:cs typeface="Calibri" pitchFamily="34" charset="0"/>
              </a:rPr>
              <a:t> </a:t>
            </a:r>
            <a:r>
              <a:rPr lang="en-US" sz="1600" dirty="0" err="1">
                <a:solidFill>
                  <a:srgbClr val="0D0D0D"/>
                </a:solidFill>
                <a:cs typeface="Calibri" pitchFamily="34" charset="0"/>
              </a:rPr>
              <a:t>Humanização</a:t>
            </a:r>
            <a:r>
              <a:rPr lang="en-US" sz="1600" dirty="0">
                <a:solidFill>
                  <a:srgbClr val="0D0D0D"/>
                </a:solidFill>
                <a:cs typeface="Calibri" pitchFamily="34" charset="0"/>
              </a:rPr>
              <a:t> </a:t>
            </a:r>
            <a:r>
              <a:rPr lang="en-US" sz="1600" dirty="0" err="1">
                <a:solidFill>
                  <a:srgbClr val="0D0D0D"/>
                </a:solidFill>
                <a:cs typeface="Calibri" pitchFamily="34" charset="0"/>
              </a:rPr>
              <a:t>da</a:t>
            </a:r>
            <a:r>
              <a:rPr lang="en-US" sz="1600" dirty="0">
                <a:solidFill>
                  <a:srgbClr val="0D0D0D"/>
                </a:solidFill>
                <a:cs typeface="Calibri" pitchFamily="34" charset="0"/>
              </a:rPr>
              <a:t> </a:t>
            </a:r>
            <a:r>
              <a:rPr lang="en-US" sz="1600" dirty="0" err="1">
                <a:solidFill>
                  <a:srgbClr val="0D0D0D"/>
                </a:solidFill>
                <a:cs typeface="Calibri" pitchFamily="34" charset="0"/>
              </a:rPr>
              <a:t>Atenção</a:t>
            </a:r>
            <a:r>
              <a:rPr lang="en-US" sz="1600" dirty="0">
                <a:solidFill>
                  <a:srgbClr val="0D0D0D"/>
                </a:solidFill>
                <a:cs typeface="Calibri" pitchFamily="34" charset="0"/>
              </a:rPr>
              <a:t> e </a:t>
            </a:r>
            <a:r>
              <a:rPr lang="en-US" sz="1600" dirty="0" err="1">
                <a:solidFill>
                  <a:srgbClr val="0D0D0D"/>
                </a:solidFill>
                <a:cs typeface="Calibri" pitchFamily="34" charset="0"/>
              </a:rPr>
              <a:t>da</a:t>
            </a:r>
            <a:r>
              <a:rPr lang="en-US" sz="1600" dirty="0">
                <a:solidFill>
                  <a:srgbClr val="0D0D0D"/>
                </a:solidFill>
                <a:cs typeface="Calibri" pitchFamily="34" charset="0"/>
              </a:rPr>
              <a:t> </a:t>
            </a:r>
            <a:r>
              <a:rPr lang="en-US" sz="1600" dirty="0" err="1">
                <a:solidFill>
                  <a:srgbClr val="0D0D0D"/>
                </a:solidFill>
                <a:cs typeface="Calibri" pitchFamily="34" charset="0"/>
              </a:rPr>
              <a:t>Gestão</a:t>
            </a:r>
            <a:r>
              <a:rPr lang="en-US" sz="1600" dirty="0">
                <a:solidFill>
                  <a:srgbClr val="0D0D0D"/>
                </a:solidFill>
                <a:cs typeface="Calibri" pitchFamily="34" charset="0"/>
              </a:rPr>
              <a:t> do SUS;</a:t>
            </a:r>
          </a:p>
          <a:p>
            <a:pPr marL="990600" indent="-285750" algn="just" eaLnBrk="1" hangingPunct="1">
              <a:buFont typeface="Wingdings" pitchFamily="2" charset="2"/>
              <a:buChar char="ü"/>
              <a:defRPr/>
            </a:pPr>
            <a:r>
              <a:rPr lang="pt-BR" sz="1600" dirty="0"/>
              <a:t> Atenção Integral à Saúde das Mulheres;</a:t>
            </a:r>
          </a:p>
          <a:p>
            <a:pPr marL="990600" indent="-285750" algn="just" eaLnBrk="1" hangingPunct="1">
              <a:buFont typeface="Wingdings" pitchFamily="2" charset="2"/>
              <a:buChar char="ü"/>
              <a:defRPr/>
            </a:pPr>
            <a:r>
              <a:rPr lang="pt-BR" sz="1600" dirty="0">
                <a:solidFill>
                  <a:srgbClr val="0D0D0D"/>
                </a:solidFill>
                <a:cs typeface="Calibri" pitchFamily="34" charset="0"/>
              </a:rPr>
              <a:t> Gestão do Trabalho e Educação na Saúde;</a:t>
            </a:r>
          </a:p>
          <a:p>
            <a:pPr marL="990600" indent="-285750" algn="just" eaLnBrk="1" hangingPunct="1">
              <a:buFont typeface="Wingdings" pitchFamily="2" charset="2"/>
              <a:buChar char="ü"/>
              <a:defRPr/>
            </a:pPr>
            <a:r>
              <a:rPr lang="pt-BR" sz="1600" dirty="0">
                <a:cs typeface="Calibri" pitchFamily="34" charset="0"/>
              </a:rPr>
              <a:t> Atenção Integral à Saúde das Pessoas com Albinismo;</a:t>
            </a:r>
          </a:p>
          <a:p>
            <a:pPr marL="990600" indent="-285750" algn="just" eaLnBrk="1" hangingPunct="1">
              <a:buFont typeface="Wingdings" pitchFamily="2" charset="2"/>
              <a:buChar char="ü"/>
              <a:defRPr/>
            </a:pPr>
            <a:r>
              <a:rPr lang="pt-BR" sz="1600" dirty="0">
                <a:solidFill>
                  <a:srgbClr val="000000"/>
                </a:solidFill>
              </a:rPr>
              <a:t> Atenção Integral às Pessoas com Doença Falciforme .</a:t>
            </a:r>
          </a:p>
          <a:p>
            <a:pPr marL="285750" indent="-285750" algn="just" eaLnBrk="1" hangingPunct="1">
              <a:buFont typeface="Wingdings" pitchFamily="2" charset="2"/>
              <a:buChar char="ü"/>
              <a:defRPr/>
            </a:pPr>
            <a:endParaRPr lang="pt-BR" sz="1600" dirty="0">
              <a:solidFill>
                <a:srgbClr val="000000"/>
              </a:solidFill>
            </a:endParaRPr>
          </a:p>
          <a:p>
            <a:pPr marL="285750" indent="-285750" algn="just" eaLnBrk="1" hangingPunct="1">
              <a:buFont typeface="Arial" pitchFamily="34" charset="0"/>
              <a:buChar char="•"/>
              <a:defRPr/>
            </a:pPr>
            <a:r>
              <a:rPr lang="pt-BR" sz="1600" dirty="0">
                <a:cs typeface="Calibri" pitchFamily="34" charset="0"/>
              </a:rPr>
              <a:t>Aprovação do Plano de </a:t>
            </a:r>
            <a:r>
              <a:rPr lang="pt-BR" sz="1600" dirty="0" err="1">
                <a:cs typeface="Calibri" pitchFamily="34" charset="0"/>
              </a:rPr>
              <a:t>Desinstitucionalização</a:t>
            </a:r>
            <a:r>
              <a:rPr lang="pt-BR" sz="1600" dirty="0">
                <a:cs typeface="Calibri" pitchFamily="34" charset="0"/>
              </a:rPr>
              <a:t> da Bahia em 2019.</a:t>
            </a:r>
          </a:p>
        </p:txBody>
      </p:sp>
      <p:sp>
        <p:nvSpPr>
          <p:cNvPr id="12299"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13315"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13316"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9"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chemeClr val="bg1"/>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2">
              <a:lumMod val="20000"/>
              <a:lumOff val="80000"/>
            </a:schemeClr>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chemeClr val="tx1"/>
                </a:solidFill>
              </a:rPr>
              <a:t>A Bahia que queremos</a:t>
            </a:r>
          </a:p>
        </p:txBody>
      </p:sp>
      <p:sp>
        <p:nvSpPr>
          <p:cNvPr id="13322" name="CaixaDeTexto 15"/>
          <p:cNvSpPr txBox="1">
            <a:spLocks noChangeArrowheads="1"/>
          </p:cNvSpPr>
          <p:nvPr/>
        </p:nvSpPr>
        <p:spPr bwMode="auto">
          <a:xfrm>
            <a:off x="2952750" y="1428750"/>
            <a:ext cx="86487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1600">
                <a:latin typeface="Arial" panose="020B0604020202020204" pitchFamily="34" charset="0"/>
              </a:rPr>
              <a:t>Fortalece a Vigilância à Saúde e qualifica as estratégia frente às emergências sanitárias, garantindo medidas de proteção à saúde da população baiana;</a:t>
            </a:r>
          </a:p>
          <a:p>
            <a:pPr algn="just" eaLnBrk="1" hangingPunct="1">
              <a:lnSpc>
                <a:spcPct val="100000"/>
              </a:lnSpc>
              <a:spcBef>
                <a:spcPct val="0"/>
              </a:spcBef>
            </a:pPr>
            <a:endParaRPr lang="pt-BR" altLang="pt-BR" sz="1600">
              <a:solidFill>
                <a:srgbClr val="000000"/>
              </a:solidFill>
              <a:latin typeface="Arial" panose="020B0604020202020204" pitchFamily="34" charset="0"/>
            </a:endParaRPr>
          </a:p>
          <a:p>
            <a:pPr algn="just" eaLnBrk="1" hangingPunct="1">
              <a:lnSpc>
                <a:spcPct val="100000"/>
              </a:lnSpc>
              <a:spcBef>
                <a:spcPct val="0"/>
              </a:spcBef>
            </a:pPr>
            <a:r>
              <a:rPr lang="pt-BR" altLang="pt-BR" sz="1600">
                <a:solidFill>
                  <a:srgbClr val="000000"/>
                </a:solidFill>
                <a:latin typeface="Arial" panose="020B0604020202020204" pitchFamily="34" charset="0"/>
              </a:rPr>
              <a:t>Incentiva</a:t>
            </a:r>
            <a:r>
              <a:rPr lang="pt-BR" altLang="pt-BR" sz="1600">
                <a:latin typeface="Arial" panose="020B0604020202020204" pitchFamily="34" charset="0"/>
              </a:rPr>
              <a:t> a expansão e qualificação da Atenção Básica com priorização da Estratégia de Saúde da Família;</a:t>
            </a:r>
          </a:p>
          <a:p>
            <a:pPr algn="just" eaLnBrk="1" hangingPunct="1">
              <a:lnSpc>
                <a:spcPct val="100000"/>
              </a:lnSpc>
              <a:spcBef>
                <a:spcPct val="0"/>
              </a:spcBef>
            </a:pPr>
            <a:endParaRPr lang="pt-BR" altLang="pt-BR" sz="1600">
              <a:solidFill>
                <a:srgbClr val="00B0F0"/>
              </a:solidFill>
              <a:latin typeface="Arial" panose="020B0604020202020204" pitchFamily="34" charset="0"/>
            </a:endParaRPr>
          </a:p>
          <a:p>
            <a:pPr algn="just" eaLnBrk="1" hangingPunct="1">
              <a:lnSpc>
                <a:spcPct val="100000"/>
              </a:lnSpc>
              <a:spcBef>
                <a:spcPct val="0"/>
              </a:spcBef>
            </a:pPr>
            <a:r>
              <a:rPr lang="pt-BR" altLang="pt-BR" sz="1600">
                <a:latin typeface="Arial" panose="020B0604020202020204" pitchFamily="34" charset="0"/>
              </a:rPr>
              <a:t>Ampliar o acesso aos equipamentos de saúde bucal especializado e regionalizado;</a:t>
            </a:r>
          </a:p>
          <a:p>
            <a:pPr algn="just" eaLnBrk="1" hangingPunct="1">
              <a:lnSpc>
                <a:spcPct val="100000"/>
              </a:lnSpc>
              <a:spcBef>
                <a:spcPct val="0"/>
              </a:spcBef>
            </a:pPr>
            <a:endParaRPr lang="pt-BR" altLang="pt-BR" sz="1600">
              <a:latin typeface="Arial" panose="020B0604020202020204" pitchFamily="34" charset="0"/>
            </a:endParaRPr>
          </a:p>
          <a:p>
            <a:pPr algn="just" eaLnBrk="1" hangingPunct="1">
              <a:lnSpc>
                <a:spcPct val="100000"/>
              </a:lnSpc>
              <a:spcBef>
                <a:spcPct val="0"/>
              </a:spcBef>
            </a:pPr>
            <a:r>
              <a:rPr lang="pt-BR" altLang="pt-BR" sz="1600">
                <a:latin typeface="Arial" panose="020B0604020202020204" pitchFamily="34" charset="0"/>
              </a:rPr>
              <a:t>Regular e garantie acesso a atenção especializada;</a:t>
            </a:r>
          </a:p>
          <a:p>
            <a:pPr algn="just" eaLnBrk="1" hangingPunct="1">
              <a:lnSpc>
                <a:spcPct val="100000"/>
              </a:lnSpc>
              <a:spcBef>
                <a:spcPct val="0"/>
              </a:spcBef>
            </a:pPr>
            <a:endParaRPr lang="pt-BR" altLang="pt-BR" sz="1600">
              <a:latin typeface="Arial" panose="020B0604020202020204" pitchFamily="34" charset="0"/>
            </a:endParaRPr>
          </a:p>
          <a:p>
            <a:pPr algn="just" eaLnBrk="1" hangingPunct="1">
              <a:lnSpc>
                <a:spcPct val="100000"/>
              </a:lnSpc>
              <a:spcBef>
                <a:spcPct val="0"/>
              </a:spcBef>
            </a:pPr>
            <a:r>
              <a:rPr lang="pt-BR" altLang="pt-BR" sz="1600">
                <a:latin typeface="Arial" panose="020B0604020202020204" pitchFamily="34" charset="0"/>
              </a:rPr>
              <a:t>Amplia e consolida a regionalização da saúde, promovendo ações para potencialização da suficiência regional, consolidação e o fortalecimento das relações interfederativas com os municípios e a União;</a:t>
            </a:r>
          </a:p>
          <a:p>
            <a:pPr algn="just" eaLnBrk="1" hangingPunct="1">
              <a:lnSpc>
                <a:spcPct val="100000"/>
              </a:lnSpc>
              <a:spcBef>
                <a:spcPct val="0"/>
              </a:spcBef>
            </a:pPr>
            <a:endParaRPr lang="pt-BR" altLang="pt-BR" sz="1600">
              <a:latin typeface="Arial" panose="020B0604020202020204" pitchFamily="34" charset="0"/>
            </a:endParaRPr>
          </a:p>
          <a:p>
            <a:pPr algn="just" eaLnBrk="1" hangingPunct="1">
              <a:lnSpc>
                <a:spcPct val="100000"/>
              </a:lnSpc>
              <a:spcBef>
                <a:spcPct val="0"/>
              </a:spcBef>
            </a:pPr>
            <a:r>
              <a:rPr lang="pt-BR" altLang="pt-BR" sz="1600">
                <a:latin typeface="Arial" panose="020B0604020202020204" pitchFamily="34" charset="0"/>
              </a:rPr>
              <a:t>Implanta leitos de saúde mental nos hospitais gerais;</a:t>
            </a:r>
          </a:p>
          <a:p>
            <a:pPr algn="just" eaLnBrk="1" hangingPunct="1">
              <a:lnSpc>
                <a:spcPct val="100000"/>
              </a:lnSpc>
              <a:spcBef>
                <a:spcPct val="0"/>
              </a:spcBef>
            </a:pPr>
            <a:endParaRPr lang="pt-BR" altLang="pt-BR" sz="1600">
              <a:latin typeface="Arial" panose="020B0604020202020204" pitchFamily="34" charset="0"/>
            </a:endParaRPr>
          </a:p>
          <a:p>
            <a:pPr algn="just" eaLnBrk="1" hangingPunct="1">
              <a:lnSpc>
                <a:spcPct val="100000"/>
              </a:lnSpc>
              <a:spcBef>
                <a:spcPct val="0"/>
              </a:spcBef>
            </a:pPr>
            <a:r>
              <a:rPr lang="pt-BR" altLang="pt-BR" sz="1600">
                <a:latin typeface="Arial" panose="020B0604020202020204" pitchFamily="34" charset="0"/>
              </a:rPr>
              <a:t>Amplia o número de equipamentos da RAPS nas diferentes tipologias (CAPSi, CAPS ad, CAPS III, CAPS AD III, UA, UAi, SRT)</a:t>
            </a:r>
          </a:p>
        </p:txBody>
      </p:sp>
      <p:sp>
        <p:nvSpPr>
          <p:cNvPr id="13323"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14339"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14340"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1"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3"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chemeClr val="bg1"/>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2">
              <a:lumMod val="20000"/>
              <a:lumOff val="80000"/>
            </a:schemeClr>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chemeClr val="tx1"/>
                </a:solidFill>
              </a:rPr>
              <a:t>A Bahia que queremos</a:t>
            </a:r>
          </a:p>
        </p:txBody>
      </p:sp>
      <p:sp>
        <p:nvSpPr>
          <p:cNvPr id="16" name="CaixaDeTexto 15"/>
          <p:cNvSpPr txBox="1"/>
          <p:nvPr/>
        </p:nvSpPr>
        <p:spPr>
          <a:xfrm>
            <a:off x="2952750" y="1485900"/>
            <a:ext cx="8648700" cy="4524375"/>
          </a:xfrm>
          <a:prstGeom prst="rect">
            <a:avLst/>
          </a:prstGeom>
          <a:noFill/>
        </p:spPr>
        <p:txBody>
          <a:bodyPr>
            <a:spAutoFit/>
          </a:bodyPr>
          <a:lstStyle/>
          <a:p>
            <a:pPr marL="285750" indent="-285750" algn="just" eaLnBrk="1" fontAlgn="auto" hangingPunct="1">
              <a:spcBef>
                <a:spcPts val="0"/>
              </a:spcBef>
              <a:spcAft>
                <a:spcPts val="0"/>
              </a:spcAft>
              <a:buFont typeface="Arial,Sans-Serif" panose="020B0604020202020204" pitchFamily="34" charset="0"/>
              <a:buChar char="•"/>
              <a:defRPr/>
            </a:pPr>
            <a:r>
              <a:rPr lang="pt-BR" sz="1600" dirty="0">
                <a:latin typeface="Arial"/>
                <a:cs typeface="Arial"/>
              </a:rPr>
              <a:t>Amplia o investimento nos processos de educação na saúde, gerando continuidade na oferta dos processos formativos;</a:t>
            </a:r>
            <a:endParaRPr lang="pt-BR" sz="1600" dirty="0">
              <a:latin typeface="Arial"/>
              <a:ea typeface="+mn-lt"/>
              <a:cs typeface="Arial"/>
            </a:endParaRPr>
          </a:p>
          <a:p>
            <a:pPr algn="just" eaLnBrk="1" fontAlgn="auto" hangingPunct="1">
              <a:spcBef>
                <a:spcPts val="0"/>
              </a:spcBef>
              <a:spcAft>
                <a:spcPts val="0"/>
              </a:spcAft>
              <a:defRPr/>
            </a:pPr>
            <a:endParaRPr lang="pt-BR" sz="1600" dirty="0">
              <a:latin typeface="Arial"/>
              <a:cs typeface="Arial"/>
            </a:endParaRPr>
          </a:p>
          <a:p>
            <a:pPr marL="285750" indent="-285750" algn="just" eaLnBrk="1" fontAlgn="auto" hangingPunct="1">
              <a:spcBef>
                <a:spcPts val="0"/>
              </a:spcBef>
              <a:spcAft>
                <a:spcPts val="0"/>
              </a:spcAft>
              <a:buFont typeface="Arial,Sans-Serif" panose="020B0604020202020204" pitchFamily="34" charset="0"/>
              <a:buChar char="•"/>
              <a:defRPr/>
            </a:pPr>
            <a:r>
              <a:rPr lang="pt-BR" sz="1600" dirty="0">
                <a:latin typeface="Arial"/>
                <a:cs typeface="Arial"/>
              </a:rPr>
              <a:t>Forma trabalhadores da saúde em conformidade com a realidade/necessidade do sistema de saúde;</a:t>
            </a:r>
          </a:p>
          <a:p>
            <a:pPr marL="285750" indent="-285750" algn="just" eaLnBrk="1" fontAlgn="auto" hangingPunct="1">
              <a:spcBef>
                <a:spcPts val="0"/>
              </a:spcBef>
              <a:spcAft>
                <a:spcPts val="0"/>
              </a:spcAft>
              <a:buFont typeface="Arial,Sans-Serif" panose="020B0604020202020204" pitchFamily="34" charset="0"/>
              <a:buChar char="•"/>
              <a:defRPr/>
            </a:pPr>
            <a:endParaRPr lang="pt-BR" sz="1600" dirty="0">
              <a:latin typeface="Arial"/>
              <a:cs typeface="Arial"/>
            </a:endParaRPr>
          </a:p>
          <a:p>
            <a:pPr marL="285750" indent="-285750" algn="just" eaLnBrk="1" fontAlgn="auto" hangingPunct="1">
              <a:spcBef>
                <a:spcPts val="0"/>
              </a:spcBef>
              <a:spcAft>
                <a:spcPts val="0"/>
              </a:spcAft>
              <a:buFont typeface="Arial,Sans-Serif" panose="020B0604020202020204" pitchFamily="34" charset="0"/>
              <a:buChar char="•"/>
              <a:defRPr/>
            </a:pPr>
            <a:r>
              <a:rPr lang="pt-BR" sz="1600" dirty="0">
                <a:latin typeface="Arial"/>
                <a:ea typeface="+mn-lt"/>
                <a:cs typeface="+mn-lt"/>
              </a:rPr>
              <a:t>Implanta linhas do cuidados prioritárias e estrutura a rede de atenção à saúde para garantir o cuidado integral aos usuários do SUS; e assim fortalece mecanismos de atuação em rede;</a:t>
            </a:r>
          </a:p>
          <a:p>
            <a:pPr marL="285750" indent="-285750" algn="just" eaLnBrk="1" fontAlgn="auto" hangingPunct="1">
              <a:spcBef>
                <a:spcPts val="0"/>
              </a:spcBef>
              <a:spcAft>
                <a:spcPts val="0"/>
              </a:spcAft>
              <a:buFont typeface="Arial,Sans-Serif" panose="020B0604020202020204" pitchFamily="34" charset="0"/>
              <a:buChar char="•"/>
              <a:defRPr/>
            </a:pPr>
            <a:endParaRPr lang="pt-BR" sz="1600" dirty="0">
              <a:latin typeface="Arial"/>
              <a:ea typeface="+mn-lt"/>
              <a:cs typeface="+mn-lt"/>
            </a:endParaRPr>
          </a:p>
          <a:p>
            <a:pPr algn="just" eaLnBrk="1" fontAlgn="auto" hangingPunct="1">
              <a:spcBef>
                <a:spcPts val="0"/>
              </a:spcBef>
              <a:spcAft>
                <a:spcPts val="0"/>
              </a:spcAft>
              <a:defRPr/>
            </a:pPr>
            <a:endParaRPr lang="pt-BR" sz="1600" dirty="0">
              <a:latin typeface="Arial"/>
              <a:cs typeface="Arial"/>
            </a:endParaRPr>
          </a:p>
          <a:p>
            <a:pPr marL="285750" indent="-285750" algn="just" eaLnBrk="1" fontAlgn="auto" hangingPunct="1">
              <a:spcBef>
                <a:spcPts val="0"/>
              </a:spcBef>
              <a:spcAft>
                <a:spcPts val="0"/>
              </a:spcAft>
              <a:buFont typeface="Arial" panose="020B0604020202020204" pitchFamily="34" charset="0"/>
              <a:buChar char="•"/>
              <a:defRPr/>
            </a:pPr>
            <a:r>
              <a:rPr lang="pt-BR" sz="1600" dirty="0">
                <a:latin typeface="Arial"/>
                <a:cs typeface="Arial"/>
              </a:rPr>
              <a:t>Consolida a assistência farmacêutica com enfoque na garantia do acesso e o uso racional de medicamentos;</a:t>
            </a:r>
          </a:p>
          <a:p>
            <a:pPr marL="285750" indent="-285750" algn="just" eaLnBrk="1" fontAlgn="auto" hangingPunct="1">
              <a:spcBef>
                <a:spcPts val="0"/>
              </a:spcBef>
              <a:spcAft>
                <a:spcPts val="0"/>
              </a:spcAft>
              <a:buFont typeface="Arial" panose="020B0604020202020204" pitchFamily="34" charset="0"/>
              <a:buChar char="•"/>
              <a:defRPr/>
            </a:pPr>
            <a:endParaRPr lang="pt-BR" sz="1600" dirty="0">
              <a:latin typeface="Arial"/>
              <a:cs typeface="Arial"/>
            </a:endParaRPr>
          </a:p>
          <a:p>
            <a:pPr marL="285750" indent="-285750" algn="just" eaLnBrk="1" fontAlgn="auto" hangingPunct="1">
              <a:spcBef>
                <a:spcPts val="0"/>
              </a:spcBef>
              <a:spcAft>
                <a:spcPts val="0"/>
              </a:spcAft>
              <a:buFont typeface="Arial,Sans-Serif" panose="020B0604020202020204" pitchFamily="34" charset="0"/>
              <a:buChar char="•"/>
              <a:defRPr/>
            </a:pPr>
            <a:r>
              <a:rPr lang="pt-BR" sz="1600" dirty="0">
                <a:latin typeface="Arial"/>
                <a:cs typeface="Arial"/>
              </a:rPr>
              <a:t>Aumenta o número de estabelecimentos para reabilitação intelectual (TEA) de forma regionalizada;</a:t>
            </a:r>
          </a:p>
          <a:p>
            <a:pPr marL="285750" indent="-285750" algn="just" eaLnBrk="1" fontAlgn="auto" hangingPunct="1">
              <a:spcBef>
                <a:spcPts val="0"/>
              </a:spcBef>
              <a:spcAft>
                <a:spcPts val="0"/>
              </a:spcAft>
              <a:buFont typeface="Arial,Sans-Serif" panose="020B0604020202020204" pitchFamily="34" charset="0"/>
              <a:buChar char="•"/>
              <a:defRPr/>
            </a:pPr>
            <a:endParaRPr lang="pt-BR" sz="1600" dirty="0">
              <a:latin typeface="Arial"/>
              <a:cs typeface="Arial"/>
            </a:endParaRPr>
          </a:p>
          <a:p>
            <a:pPr marL="285750" indent="-285750" algn="just" eaLnBrk="1" fontAlgn="auto" hangingPunct="1">
              <a:spcBef>
                <a:spcPts val="0"/>
              </a:spcBef>
              <a:spcAft>
                <a:spcPts val="0"/>
              </a:spcAft>
              <a:buFont typeface="Arial,Sans-Serif" panose="020B0604020202020204" pitchFamily="34" charset="0"/>
              <a:buChar char="•"/>
              <a:defRPr/>
            </a:pPr>
            <a:r>
              <a:rPr lang="pt-BR" sz="1600" dirty="0">
                <a:solidFill>
                  <a:srgbClr val="000000"/>
                </a:solidFill>
                <a:latin typeface="Arial"/>
                <a:cs typeface="Arial"/>
              </a:rPr>
              <a:t>Amplia o número de serviços de atendimento à pessoa em situação de violência;</a:t>
            </a:r>
          </a:p>
        </p:txBody>
      </p:sp>
      <p:sp>
        <p:nvSpPr>
          <p:cNvPr id="14347"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15363"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15364"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6"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7"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rgbClr val="FFC000"/>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2">
              <a:lumMod val="20000"/>
              <a:lumOff val="80000"/>
            </a:schemeClr>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chemeClr val="tx1"/>
                </a:solidFill>
              </a:rPr>
              <a:t>A Bahia que queremos</a:t>
            </a:r>
          </a:p>
        </p:txBody>
      </p:sp>
      <p:sp>
        <p:nvSpPr>
          <p:cNvPr id="15370" name="CaixaDeTexto 15"/>
          <p:cNvSpPr txBox="1">
            <a:spLocks noChangeArrowheads="1"/>
          </p:cNvSpPr>
          <p:nvPr/>
        </p:nvSpPr>
        <p:spPr bwMode="auto">
          <a:xfrm>
            <a:off x="2952750" y="2400300"/>
            <a:ext cx="86487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2400" b="1">
                <a:solidFill>
                  <a:srgbClr val="000000"/>
                </a:solidFill>
                <a:latin typeface="Arial" panose="020B0604020202020204" pitchFamily="34" charset="0"/>
              </a:rPr>
              <a:t> </a:t>
            </a:r>
            <a:r>
              <a:rPr lang="pt-BR" altLang="pt-BR" sz="2400" b="1">
                <a:latin typeface="Arial" panose="020B0604020202020204" pitchFamily="34" charset="0"/>
              </a:rPr>
              <a:t>O que você compreende que poderia melhorar na saúde do Estado para promover serviços de qualidade?</a:t>
            </a:r>
          </a:p>
          <a:p>
            <a:pPr algn="just" eaLnBrk="1" hangingPunct="1">
              <a:lnSpc>
                <a:spcPct val="100000"/>
              </a:lnSpc>
              <a:spcBef>
                <a:spcPct val="0"/>
              </a:spcBef>
            </a:pPr>
            <a:endParaRPr lang="pt-BR" altLang="pt-BR" sz="2400" b="1">
              <a:solidFill>
                <a:srgbClr val="000000"/>
              </a:solidFill>
              <a:latin typeface="Arial" panose="020B0604020202020204" pitchFamily="34" charset="0"/>
            </a:endParaRPr>
          </a:p>
          <a:p>
            <a:pPr algn="just" eaLnBrk="1" hangingPunct="1">
              <a:lnSpc>
                <a:spcPct val="100000"/>
              </a:lnSpc>
              <a:spcBef>
                <a:spcPct val="0"/>
              </a:spcBef>
            </a:pPr>
            <a:r>
              <a:rPr lang="pt-BR" altLang="pt-BR" sz="2400" b="1">
                <a:solidFill>
                  <a:srgbClr val="000000"/>
                </a:solidFill>
                <a:latin typeface="Arial" panose="020B0604020202020204" pitchFamily="34" charset="0"/>
              </a:rPr>
              <a:t> Como podemos superar as dificuldades encontradas e potencializar os avanços na Saúde para construirmos uma Bahia que queremos?</a:t>
            </a:r>
          </a:p>
        </p:txBody>
      </p:sp>
      <p:sp>
        <p:nvSpPr>
          <p:cNvPr id="15371"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16387"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16388"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0"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rgbClr val="FFC000"/>
          </a:solidFill>
          <a:ln>
            <a:solidFill>
              <a:schemeClr val="bg2">
                <a:lumMod val="9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bg1"/>
          </a:solidFill>
          <a:ln>
            <a:solidFill>
              <a:schemeClr val="bg2">
                <a:lumMod val="9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rgbClr val="0070C0"/>
                </a:solidFill>
              </a:rPr>
              <a:t>O Município que temos</a:t>
            </a:r>
          </a:p>
        </p:txBody>
      </p:sp>
      <p:sp>
        <p:nvSpPr>
          <p:cNvPr id="16" name="CaixaDeTexto 15"/>
          <p:cNvSpPr txBox="1"/>
          <p:nvPr/>
        </p:nvSpPr>
        <p:spPr>
          <a:xfrm>
            <a:off x="2952750" y="2476500"/>
            <a:ext cx="8648700" cy="2216150"/>
          </a:xfrm>
          <a:prstGeom prst="rect">
            <a:avLst/>
          </a:prstGeom>
          <a:noFill/>
        </p:spPr>
        <p:txBody>
          <a:bodyPr>
            <a:spAutoFit/>
          </a:bodyPr>
          <a:lstStyle/>
          <a:p>
            <a:pPr algn="just" eaLnBrk="1" fontAlgn="auto" hangingPunct="1">
              <a:spcBef>
                <a:spcPts val="0"/>
              </a:spcBef>
              <a:spcAft>
                <a:spcPts val="0"/>
              </a:spcAft>
              <a:defRPr/>
            </a:pPr>
            <a:endParaRPr lang="pt-BR" dirty="0">
              <a:latin typeface="Arial"/>
              <a:cs typeface="Arial"/>
            </a:endParaRPr>
          </a:p>
          <a:p>
            <a:pPr marL="285750" indent="-285750" algn="just" eaLnBrk="1" fontAlgn="auto" hangingPunct="1">
              <a:spcBef>
                <a:spcPts val="0"/>
              </a:spcBef>
              <a:spcAft>
                <a:spcPts val="0"/>
              </a:spcAft>
              <a:buFont typeface="Arial,Sans-Serif" panose="020B0604020202020204" pitchFamily="34" charset="0"/>
              <a:buChar char="•"/>
              <a:defRPr/>
            </a:pPr>
            <a:r>
              <a:rPr lang="pt-BR" sz="2400" b="1" dirty="0">
                <a:solidFill>
                  <a:srgbClr val="000000"/>
                </a:solidFill>
                <a:latin typeface="Arial"/>
                <a:cs typeface="Arial"/>
              </a:rPr>
              <a:t>Quais os avanços na Saúde do Município?</a:t>
            </a:r>
          </a:p>
          <a:p>
            <a:pPr marL="285750" indent="-285750" algn="just" eaLnBrk="1" fontAlgn="auto" hangingPunct="1">
              <a:spcBef>
                <a:spcPts val="0"/>
              </a:spcBef>
              <a:spcAft>
                <a:spcPts val="0"/>
              </a:spcAft>
              <a:buFont typeface="Arial,Sans-Serif" panose="020B0604020202020204" pitchFamily="34" charset="0"/>
              <a:buChar char="•"/>
              <a:defRPr/>
            </a:pPr>
            <a:endParaRPr lang="pt-BR" sz="2400" b="1" dirty="0">
              <a:solidFill>
                <a:srgbClr val="000000"/>
              </a:solidFill>
              <a:latin typeface="Arial"/>
              <a:cs typeface="Arial"/>
            </a:endParaRPr>
          </a:p>
          <a:p>
            <a:pPr marL="285750" indent="-285750" algn="just" eaLnBrk="1" fontAlgn="auto" hangingPunct="1">
              <a:spcBef>
                <a:spcPts val="0"/>
              </a:spcBef>
              <a:spcAft>
                <a:spcPts val="0"/>
              </a:spcAft>
              <a:buFont typeface="Arial,Sans-Serif" panose="020B0604020202020204" pitchFamily="34" charset="0"/>
              <a:buChar char="•"/>
              <a:defRPr/>
            </a:pPr>
            <a:r>
              <a:rPr lang="pt-BR" sz="2400" b="1" dirty="0">
                <a:solidFill>
                  <a:srgbClr val="000000"/>
                </a:solidFill>
                <a:latin typeface="Arial"/>
                <a:cs typeface="Arial"/>
              </a:rPr>
              <a:t>Quais são as dificuldades encontradas para alcançarmos a Saúde que queremos?</a:t>
            </a:r>
          </a:p>
          <a:p>
            <a:pPr marL="285750" indent="-285750" algn="just" eaLnBrk="1" fontAlgn="auto" hangingPunct="1">
              <a:spcBef>
                <a:spcPts val="0"/>
              </a:spcBef>
              <a:spcAft>
                <a:spcPts val="0"/>
              </a:spcAft>
              <a:buFont typeface="Arial,Sans-Serif" panose="020B0604020202020204" pitchFamily="34" charset="0"/>
              <a:buChar char="•"/>
              <a:defRPr/>
            </a:pPr>
            <a:endParaRPr lang="pt-BR" sz="2400" dirty="0">
              <a:solidFill>
                <a:srgbClr val="000000"/>
              </a:solidFill>
              <a:latin typeface="Arial"/>
              <a:cs typeface="Arial"/>
            </a:endParaRPr>
          </a:p>
        </p:txBody>
      </p:sp>
      <p:sp>
        <p:nvSpPr>
          <p:cNvPr id="16395"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17411"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17412"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4"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5"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rgbClr val="FFC000"/>
          </a:solidFill>
          <a:ln>
            <a:solidFill>
              <a:schemeClr val="accent5">
                <a:lumMod val="75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5">
              <a:lumMod val="40000"/>
              <a:lumOff val="60000"/>
            </a:schemeClr>
          </a:solidFill>
          <a:ln>
            <a:solidFill>
              <a:schemeClr val="accent5">
                <a:lumMod val="75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chemeClr val="tx1"/>
                </a:solidFill>
              </a:rPr>
              <a:t>O Município que queremos</a:t>
            </a:r>
          </a:p>
        </p:txBody>
      </p:sp>
      <p:sp>
        <p:nvSpPr>
          <p:cNvPr id="17418" name="CaixaDeTexto 15"/>
          <p:cNvSpPr txBox="1">
            <a:spLocks noChangeArrowheads="1"/>
          </p:cNvSpPr>
          <p:nvPr/>
        </p:nvSpPr>
        <p:spPr bwMode="auto">
          <a:xfrm>
            <a:off x="2952750" y="2266950"/>
            <a:ext cx="86487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2400" b="1">
                <a:solidFill>
                  <a:srgbClr val="000000"/>
                </a:solidFill>
                <a:latin typeface="Arial" panose="020B0604020202020204" pitchFamily="34" charset="0"/>
              </a:rPr>
              <a:t> </a:t>
            </a:r>
            <a:r>
              <a:rPr lang="pt-BR" altLang="pt-BR" sz="2400" b="1">
                <a:latin typeface="Arial" panose="020B0604020202020204" pitchFamily="34" charset="0"/>
              </a:rPr>
              <a:t>O que você compreende que poderia melhorar nos serviços de saúde da sua comunidade para promover um serviço de qualidade?</a:t>
            </a:r>
          </a:p>
          <a:p>
            <a:pPr algn="just" eaLnBrk="1" hangingPunct="1">
              <a:lnSpc>
                <a:spcPct val="100000"/>
              </a:lnSpc>
              <a:spcBef>
                <a:spcPct val="0"/>
              </a:spcBef>
            </a:pPr>
            <a:endParaRPr lang="pt-BR" altLang="pt-BR" sz="2400" b="1">
              <a:solidFill>
                <a:srgbClr val="000000"/>
              </a:solidFill>
              <a:latin typeface="Arial" panose="020B0604020202020204" pitchFamily="34" charset="0"/>
            </a:endParaRPr>
          </a:p>
          <a:p>
            <a:pPr algn="just" eaLnBrk="1" hangingPunct="1">
              <a:lnSpc>
                <a:spcPct val="100000"/>
              </a:lnSpc>
              <a:spcBef>
                <a:spcPct val="0"/>
              </a:spcBef>
            </a:pPr>
            <a:r>
              <a:rPr lang="pt-BR" altLang="pt-BR" sz="2400" b="1">
                <a:solidFill>
                  <a:srgbClr val="000000"/>
                </a:solidFill>
                <a:latin typeface="Arial" panose="020B0604020202020204" pitchFamily="34" charset="0"/>
              </a:rPr>
              <a:t> Como podemos superar as dificuldades encontradas e potencializar os avanços na Saúde para construirmos o Município que queremos?</a:t>
            </a:r>
            <a:endParaRPr lang="pt-BR" altLang="pt-BR" sz="2400">
              <a:latin typeface="Arial" panose="020B0604020202020204" pitchFamily="34" charset="0"/>
            </a:endParaRPr>
          </a:p>
        </p:txBody>
      </p:sp>
      <p:sp>
        <p:nvSpPr>
          <p:cNvPr id="17419"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0" y="2200275"/>
            <a:ext cx="12192000" cy="2678113"/>
          </a:xfrm>
          <a:prstGeom prst="rect">
            <a:avLst/>
          </a:prstGeom>
          <a:solidFill>
            <a:srgbClr val="FFC000"/>
          </a:solidFill>
        </p:spPr>
        <p:style>
          <a:lnRef idx="0">
            <a:schemeClr val="accent4"/>
          </a:lnRef>
          <a:fillRef idx="3">
            <a:schemeClr val="accent4"/>
          </a:fillRef>
          <a:effectRef idx="3">
            <a:schemeClr val="accent4"/>
          </a:effectRef>
          <a:fontRef idx="minor">
            <a:schemeClr val="lt1"/>
          </a:fontRef>
        </p:style>
        <p:txBody>
          <a:bodyPr>
            <a:spAutoFit/>
          </a:bodyPr>
          <a:lstStyle/>
          <a:p>
            <a:pPr algn="ctr" eaLnBrk="1" fontAlgn="auto" hangingPunct="1">
              <a:spcBef>
                <a:spcPts val="0"/>
              </a:spcBef>
              <a:spcAft>
                <a:spcPts val="0"/>
              </a:spcAft>
              <a:defRPr/>
            </a:pPr>
            <a:r>
              <a:rPr lang="pt-BR" sz="3200" b="1" dirty="0">
                <a:solidFill>
                  <a:schemeClr val="tx1"/>
                </a:solidFill>
                <a:latin typeface="Arial Black"/>
                <a:cs typeface="Arial"/>
              </a:rPr>
              <a:t>EIXO II</a:t>
            </a:r>
          </a:p>
          <a:p>
            <a:pPr algn="ctr" eaLnBrk="1" fontAlgn="auto" hangingPunct="1">
              <a:spcBef>
                <a:spcPts val="0"/>
              </a:spcBef>
              <a:spcAft>
                <a:spcPts val="0"/>
              </a:spcAft>
              <a:defRPr/>
            </a:pPr>
            <a:endParaRPr lang="pt-BR" sz="3200" b="1" dirty="0">
              <a:latin typeface="Arial Black"/>
              <a:cs typeface="Arial"/>
            </a:endParaRPr>
          </a:p>
          <a:p>
            <a:pPr algn="ctr" eaLnBrk="1" fontAlgn="auto" hangingPunct="1">
              <a:spcBef>
                <a:spcPts val="0"/>
              </a:spcBef>
              <a:spcAft>
                <a:spcPts val="0"/>
              </a:spcAft>
              <a:defRPr/>
            </a:pPr>
            <a:r>
              <a:rPr lang="pt-BR" sz="3200" b="1" dirty="0">
                <a:latin typeface="Arial Black"/>
                <a:cs typeface="Arial"/>
              </a:rPr>
              <a:t>O papel do controle social e dos movimentos sociais para salvar vidas.</a:t>
            </a:r>
            <a:endParaRPr lang="pt-BR" sz="3200" b="1" dirty="0">
              <a:latin typeface="Arial Black"/>
              <a:cs typeface="Calibri"/>
            </a:endParaRPr>
          </a:p>
          <a:p>
            <a:pPr algn="ctr" eaLnBrk="1" fontAlgn="auto" hangingPunct="1">
              <a:spcBef>
                <a:spcPts val="0"/>
              </a:spcBef>
              <a:spcAft>
                <a:spcPts val="0"/>
              </a:spcAft>
              <a:defRPr/>
            </a:pPr>
            <a:endParaRPr lang="pt-BR" sz="4000" b="1" dirty="0">
              <a:solidFill>
                <a:schemeClr val="accent1">
                  <a:lumMod val="50000"/>
                </a:schemeClr>
              </a:solidFill>
              <a:latin typeface="Arial Black" panose="020B0A04020102020204" pitchFamily="34" charset="0"/>
              <a:cs typeface="Arial" panose="020B0604020202020204" pitchFamily="34" charset="0"/>
            </a:endParaRPr>
          </a:p>
        </p:txBody>
      </p:sp>
      <p:sp>
        <p:nvSpPr>
          <p:cNvPr id="18435"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18436"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95265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Imagem 6"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505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8" name="CaixaDeTexto 5"/>
          <p:cNvSpPr txBox="1">
            <a:spLocks noChangeArrowheads="1"/>
          </p:cNvSpPr>
          <p:nvPr/>
        </p:nvSpPr>
        <p:spPr bwMode="auto">
          <a:xfrm>
            <a:off x="11558588"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aixaDeTexto 9"/>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sp>
        <p:nvSpPr>
          <p:cNvPr id="9" name="Retângulo 8"/>
          <p:cNvSpPr/>
          <p:nvPr/>
        </p:nvSpPr>
        <p:spPr>
          <a:xfrm>
            <a:off x="6343650" y="2515563"/>
            <a:ext cx="5467350" cy="2959272"/>
          </a:xfrm>
          <a:prstGeom prst="rect">
            <a:avLst/>
          </a:prstGeom>
          <a:ln>
            <a:solidFill>
              <a:srgbClr val="FFC000"/>
            </a:solidFill>
          </a:ln>
        </p:spPr>
        <p:txBody>
          <a:bodyPr>
            <a:spAutoFit/>
          </a:bodyPr>
          <a:lstStyle/>
          <a:p>
            <a:pPr algn="just" eaLnBrk="1" hangingPunct="1">
              <a:lnSpc>
                <a:spcPct val="115000"/>
              </a:lnSpc>
              <a:spcBef>
                <a:spcPts val="0"/>
              </a:spcBef>
              <a:spcAft>
                <a:spcPts val="0"/>
              </a:spcAft>
              <a:buClr>
                <a:schemeClr val="dk1"/>
              </a:buClr>
              <a:buSzPts val="1100"/>
              <a:defRPr/>
            </a:pPr>
            <a:r>
              <a:rPr lang="pt-BR" dirty="0">
                <a:solidFill>
                  <a:schemeClr val="dk1"/>
                </a:solidFill>
                <a:highlight>
                  <a:srgbClr val="FFFFFF"/>
                </a:highlight>
              </a:rPr>
              <a:t>“O  </a:t>
            </a:r>
            <a:r>
              <a:rPr lang="pt-BR" b="1" dirty="0">
                <a:solidFill>
                  <a:schemeClr val="dk1"/>
                </a:solidFill>
                <a:highlight>
                  <a:srgbClr val="FFFFFF"/>
                </a:highlight>
              </a:rPr>
              <a:t>controle  social </a:t>
            </a:r>
            <a:r>
              <a:rPr lang="pt-BR" dirty="0">
                <a:solidFill>
                  <a:schemeClr val="dk1"/>
                </a:solidFill>
                <a:highlight>
                  <a:srgbClr val="FFFFFF"/>
                </a:highlight>
              </a:rPr>
              <a:t> emerge  da  necessidade de  acompanhamento  direto  das  ações  de  governo,  que  tem por objetivo coibir práticas de corrupção e contribuir para aproximar a sociedade do Estado, abrindo a oportunidade para os cidadãos fiscalizarem as ações dos governos, bem como os seus gastos, e exigirem uma boa gestão pública.” (CGU, 2022¹).</a:t>
            </a:r>
          </a:p>
          <a:p>
            <a:pPr algn="just" eaLnBrk="1" hangingPunct="1">
              <a:lnSpc>
                <a:spcPct val="115000"/>
              </a:lnSpc>
              <a:spcBef>
                <a:spcPts val="0"/>
              </a:spcBef>
              <a:spcAft>
                <a:spcPts val="0"/>
              </a:spcAft>
              <a:buClr>
                <a:schemeClr val="dk1"/>
              </a:buClr>
              <a:buSzPts val="1100"/>
              <a:defRPr/>
            </a:pPr>
            <a:r>
              <a:rPr lang="pt-BR" dirty="0">
                <a:solidFill>
                  <a:schemeClr val="dk1"/>
                </a:solidFill>
                <a:highlight>
                  <a:srgbClr val="FFFFFF"/>
                </a:highlight>
              </a:rPr>
              <a:t>¹ </a:t>
            </a:r>
            <a:r>
              <a:rPr lang="pt-BR" sz="1000" dirty="0">
                <a:solidFill>
                  <a:schemeClr val="dk1"/>
                </a:solidFill>
                <a:highlight>
                  <a:srgbClr val="FFFFFF"/>
                </a:highlight>
                <a:hlinkClick r:id="rId2"/>
              </a:rPr>
              <a:t>https://revista.cgu.gov.br/Cadernos_CGU/article/view/471/297</a:t>
            </a:r>
            <a:endParaRPr lang="pt-BR" dirty="0">
              <a:solidFill>
                <a:schemeClr val="dk1"/>
              </a:solidFill>
              <a:highlight>
                <a:srgbClr val="FFFFFF"/>
              </a:highlight>
            </a:endParaRPr>
          </a:p>
        </p:txBody>
      </p:sp>
      <p:pic>
        <p:nvPicPr>
          <p:cNvPr id="19460" name="Google Shape;432;g134b0f66f84_6_65"/>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2450" y="1058863"/>
            <a:ext cx="5638800" cy="4713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Imagem 3" descr="Logotipo, nome da empresa&#10;&#10;Descrição gerada automaticamente"/>
          <p:cNvPicPr>
            <a:picLocks noChangeAspect="1"/>
          </p:cNvPicPr>
          <p:nvPr/>
        </p:nvPicPr>
        <p:blipFill>
          <a:blip r:embed="rId4">
            <a:extLst>
              <a:ext uri="{28A0092B-C50C-407E-A947-70E740481C1C}">
                <a14:useLocalDpi xmlns:a14="http://schemas.microsoft.com/office/drawing/2010/main" val="0"/>
              </a:ext>
            </a:extLst>
          </a:blip>
          <a:srcRect l="5853" t="13660" r="9454" b="9268"/>
          <a:stretch>
            <a:fillRect/>
          </a:stretch>
        </p:blipFill>
        <p:spPr bwMode="auto">
          <a:xfrm>
            <a:off x="95265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Imagem 6" descr="Logotipo&#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05505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3" name="CaixaDeTexto 6"/>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aixaDeTexto 9"/>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sp>
        <p:nvSpPr>
          <p:cNvPr id="9" name="Retângulo 8"/>
          <p:cNvSpPr/>
          <p:nvPr/>
        </p:nvSpPr>
        <p:spPr>
          <a:xfrm>
            <a:off x="800100" y="3334713"/>
            <a:ext cx="11010900" cy="2322174"/>
          </a:xfrm>
          <a:prstGeom prst="rect">
            <a:avLst/>
          </a:prstGeom>
          <a:ln>
            <a:solidFill>
              <a:srgbClr val="FFC000"/>
            </a:solidFill>
          </a:ln>
        </p:spPr>
        <p:txBody>
          <a:bodyPr>
            <a:spAutoFit/>
          </a:bodyPr>
          <a:lstStyle/>
          <a:p>
            <a:pPr algn="just" eaLnBrk="1" hangingPunct="1">
              <a:lnSpc>
                <a:spcPct val="115000"/>
              </a:lnSpc>
              <a:spcBef>
                <a:spcPts val="0"/>
              </a:spcBef>
              <a:spcAft>
                <a:spcPts val="0"/>
              </a:spcAft>
              <a:buClr>
                <a:schemeClr val="dk1"/>
              </a:buClr>
              <a:buSzPts val="1100"/>
              <a:defRPr/>
            </a:pPr>
            <a:r>
              <a:rPr lang="pt-BR" dirty="0">
                <a:solidFill>
                  <a:schemeClr val="dk1"/>
                </a:solidFill>
                <a:highlight>
                  <a:srgbClr val="FFFFFF"/>
                </a:highlight>
              </a:rPr>
              <a:t>Em todas as crises de retirada  de direitos sociais e ataques ao Sistema Único de Saúde o Controle Social foi fundamental para que não houvesse retrocessos ainda maiores e desassistência. O Controle Social é a concretização da Democracia na Saúde, contudo, seu aperfeiçoamento é necessário, para que seja de fato o espaço deliberativo e consultivo das Políticas de Saúde.</a:t>
            </a:r>
          </a:p>
          <a:p>
            <a:pPr algn="just" eaLnBrk="1" hangingPunct="1">
              <a:lnSpc>
                <a:spcPct val="115000"/>
              </a:lnSpc>
              <a:spcBef>
                <a:spcPts val="0"/>
              </a:spcBef>
              <a:spcAft>
                <a:spcPts val="0"/>
              </a:spcAft>
              <a:buClr>
                <a:schemeClr val="dk1"/>
              </a:buClr>
              <a:buSzPts val="1100"/>
              <a:defRPr/>
            </a:pPr>
            <a:endParaRPr lang="pt-BR" dirty="0">
              <a:solidFill>
                <a:schemeClr val="dk1"/>
              </a:solidFill>
              <a:highlight>
                <a:srgbClr val="FFFFFF"/>
              </a:highlight>
            </a:endParaRPr>
          </a:p>
          <a:p>
            <a:pPr algn="just" eaLnBrk="1" hangingPunct="1">
              <a:lnSpc>
                <a:spcPct val="115000"/>
              </a:lnSpc>
              <a:spcBef>
                <a:spcPts val="0"/>
              </a:spcBef>
              <a:spcAft>
                <a:spcPts val="0"/>
              </a:spcAft>
              <a:buClr>
                <a:schemeClr val="dk1"/>
              </a:buClr>
              <a:buSzPts val="1100"/>
              <a:defRPr/>
            </a:pPr>
            <a:r>
              <a:rPr lang="pt-BR" dirty="0">
                <a:solidFill>
                  <a:schemeClr val="dk1"/>
                </a:solidFill>
                <a:highlight>
                  <a:srgbClr val="FFFFFF"/>
                </a:highlight>
              </a:rPr>
              <a:t>A ausência ou fragilidade ou manipulação do Controle Social faz com que ocorra a execução de políticas e serviços distantes das necessidades da população e abre espaço para o mal feito e corrupção. </a:t>
            </a:r>
          </a:p>
        </p:txBody>
      </p:sp>
      <p:pic>
        <p:nvPicPr>
          <p:cNvPr id="20484"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95265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Imagem 6"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505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Imagem 5" descr="sus não é mercadoria.jpg"/>
          <p:cNvPicPr>
            <a:picLocks noChangeAspect="1"/>
          </p:cNvPicPr>
          <p:nvPr/>
        </p:nvPicPr>
        <p:blipFill>
          <a:blip r:embed="rId4">
            <a:extLst>
              <a:ext uri="{28A0092B-C50C-407E-A947-70E740481C1C}">
                <a14:useLocalDpi xmlns:a14="http://schemas.microsoft.com/office/drawing/2010/main" val="0"/>
              </a:ext>
            </a:extLst>
          </a:blip>
          <a:srcRect b="1363"/>
          <a:stretch>
            <a:fillRect/>
          </a:stretch>
        </p:blipFill>
        <p:spPr bwMode="auto">
          <a:xfrm>
            <a:off x="876300" y="1319213"/>
            <a:ext cx="3009900" cy="149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7" name="Imagem 6" descr="anjos do SUS.jpg"/>
          <p:cNvPicPr>
            <a:picLocks noChangeAspect="1"/>
          </p:cNvPicPr>
          <p:nvPr/>
        </p:nvPicPr>
        <p:blipFill>
          <a:blip r:embed="rId5">
            <a:extLst>
              <a:ext uri="{28A0092B-C50C-407E-A947-70E740481C1C}">
                <a14:useLocalDpi xmlns:a14="http://schemas.microsoft.com/office/drawing/2010/main" val="0"/>
              </a:ext>
            </a:extLst>
          </a:blip>
          <a:srcRect t="8333"/>
          <a:stretch>
            <a:fillRect/>
          </a:stretch>
        </p:blipFill>
        <p:spPr bwMode="auto">
          <a:xfrm>
            <a:off x="8843963" y="1371600"/>
            <a:ext cx="2505075"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8" name="Imagem 7" descr="controle social sus.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938713" y="1290638"/>
            <a:ext cx="2543175"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9" name="CaixaDeTexto 9"/>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19</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20"/>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nvGrpSpPr>
          <p:cNvPr id="3075" name="Group 22"/>
          <p:cNvGrpSpPr>
            <a:grpSpLocks noGrp="1" noUngrp="1" noRot="1" noChangeAspect="1" noMove="1" noResize="1"/>
          </p:cNvGrpSpPr>
          <p:nvPr/>
        </p:nvGrpSpPr>
        <p:grpSpPr bwMode="auto">
          <a:xfrm flipH="1">
            <a:off x="0" y="1846263"/>
            <a:ext cx="12049125" cy="3165475"/>
            <a:chOff x="143163" y="5763486"/>
            <a:chExt cx="12048829" cy="739555"/>
          </a:xfrm>
        </p:grpSpPr>
        <p:sp>
          <p:nvSpPr>
            <p:cNvPr id="24" name="Rectangle 23"/>
            <p:cNvSpPr/>
            <p:nvPr/>
          </p:nvSpPr>
          <p:spPr>
            <a:xfrm flipH="1" flipV="1">
              <a:off x="644801" y="5763486"/>
              <a:ext cx="1154719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cxnSp>
          <p:nvCxnSpPr>
            <p:cNvPr id="20" name="Straight Connector 24"/>
            <p:cNvCxnSpPr>
              <a:cxnSpLocks/>
            </p:cNvCxnSpPr>
            <p:nvPr/>
          </p:nvCxnSpPr>
          <p:spPr>
            <a:xfrm flipH="1">
              <a:off x="433668" y="5763486"/>
              <a:ext cx="0" cy="739555"/>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a:cxnSpLocks/>
            </p:cNvCxnSpPr>
            <p:nvPr/>
          </p:nvCxnSpPr>
          <p:spPr>
            <a:xfrm flipH="1">
              <a:off x="143163" y="5763486"/>
              <a:ext cx="0" cy="739555"/>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28" name="Rectangle 27"/>
          <p:cNvSpPr>
            <a:spLocks noGrp="1" noRot="1" noChangeAspect="1" noMove="1" noResize="1" noEditPoints="1" noAdjustHandles="1" noChangeArrowheads="1" noChangeShapeType="1" noTextEdit="1"/>
          </p:cNvSpPr>
          <p:nvPr/>
        </p:nvSpPr>
        <p:spPr>
          <a:xfrm>
            <a:off x="420688" y="388938"/>
            <a:ext cx="6686550" cy="60594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4" name="CaixaDeTexto 3"/>
          <p:cNvSpPr txBox="1"/>
          <p:nvPr/>
        </p:nvSpPr>
        <p:spPr>
          <a:xfrm>
            <a:off x="793750" y="1343025"/>
            <a:ext cx="3854450" cy="3781425"/>
          </a:xfrm>
          <a:prstGeom prst="rect">
            <a:avLst/>
          </a:prstGeom>
        </p:spPr>
        <p:txBody>
          <a:bodyPr anchor="ctr">
            <a:normAutofit/>
          </a:bodyPr>
          <a:lstStyle/>
          <a:p>
            <a:pPr algn="ctr" eaLnBrk="1" fontAlgn="auto" hangingPunct="1">
              <a:lnSpc>
                <a:spcPct val="90000"/>
              </a:lnSpc>
              <a:spcAft>
                <a:spcPts val="600"/>
              </a:spcAft>
              <a:defRPr/>
            </a:pPr>
            <a:r>
              <a:rPr lang="en-US" sz="3600" dirty="0" err="1">
                <a:latin typeface="Arial Black"/>
                <a:ea typeface="+mj-ea"/>
                <a:cs typeface="+mj-cs"/>
              </a:rPr>
              <a:t>Orientações</a:t>
            </a:r>
            <a:r>
              <a:rPr lang="en-US" sz="3600" dirty="0">
                <a:latin typeface="Arial Black"/>
                <a:ea typeface="+mj-ea"/>
                <a:cs typeface="+mj-cs"/>
              </a:rPr>
              <a:t> </a:t>
            </a:r>
            <a:r>
              <a:rPr lang="en-US" sz="3600" dirty="0" err="1">
                <a:latin typeface="Arial Black"/>
                <a:ea typeface="+mj-ea"/>
                <a:cs typeface="+mj-cs"/>
              </a:rPr>
              <a:t>para</a:t>
            </a:r>
            <a:r>
              <a:rPr lang="en-US" sz="3600" dirty="0">
                <a:latin typeface="Arial Black"/>
                <a:ea typeface="+mj-ea"/>
                <a:cs typeface="+mj-cs"/>
              </a:rPr>
              <a:t> </a:t>
            </a:r>
            <a:r>
              <a:rPr lang="en-US" sz="3600" dirty="0" err="1">
                <a:latin typeface="Arial Black"/>
                <a:ea typeface="+mj-ea"/>
                <a:cs typeface="+mj-cs"/>
              </a:rPr>
              <a:t>os</a:t>
            </a:r>
            <a:r>
              <a:rPr lang="en-US" sz="3600" dirty="0">
                <a:latin typeface="Arial Black"/>
                <a:ea typeface="+mj-ea"/>
                <a:cs typeface="+mj-cs"/>
              </a:rPr>
              <a:t> debates</a:t>
            </a:r>
            <a:endParaRPr lang="en-US" dirty="0">
              <a:latin typeface="+mn-lt"/>
              <a:ea typeface="+mj-ea"/>
              <a:cs typeface="Calibri"/>
            </a:endParaRPr>
          </a:p>
        </p:txBody>
      </p:sp>
      <p:pic>
        <p:nvPicPr>
          <p:cNvPr id="3078"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8661400" y="6007100"/>
            <a:ext cx="80645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590088" y="6213475"/>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Imagem 12"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887075" y="6221413"/>
            <a:ext cx="1206500"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Imagem 16"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7259638" y="6259513"/>
            <a:ext cx="1193800"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tângulo 12"/>
          <p:cNvSpPr/>
          <p:nvPr/>
        </p:nvSpPr>
        <p:spPr>
          <a:xfrm>
            <a:off x="4743450" y="1617663"/>
            <a:ext cx="6327775" cy="3694112"/>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pPr algn="just" eaLnBrk="1" fontAlgn="auto" hangingPunct="1">
              <a:spcBef>
                <a:spcPts val="0"/>
              </a:spcBef>
              <a:spcAft>
                <a:spcPts val="0"/>
              </a:spcAft>
              <a:defRPr/>
            </a:pPr>
            <a:r>
              <a:rPr lang="pt-BR" dirty="0">
                <a:latin typeface="Arial"/>
                <a:cs typeface="Arial"/>
              </a:rPr>
              <a:t> </a:t>
            </a:r>
            <a:r>
              <a:rPr lang="pt-BR" b="1" dirty="0">
                <a:latin typeface="Arial"/>
                <a:cs typeface="Arial"/>
              </a:rPr>
              <a:t>Objetivo</a:t>
            </a:r>
            <a:r>
              <a:rPr lang="pt-BR" dirty="0">
                <a:latin typeface="Arial"/>
                <a:cs typeface="Arial"/>
              </a:rPr>
              <a:t>: </a:t>
            </a:r>
          </a:p>
          <a:p>
            <a:pPr algn="just" eaLnBrk="1" fontAlgn="auto" hangingPunct="1">
              <a:spcBef>
                <a:spcPts val="0"/>
              </a:spcBef>
              <a:spcAft>
                <a:spcPts val="0"/>
              </a:spcAft>
              <a:defRPr/>
            </a:pPr>
            <a:r>
              <a:rPr lang="pt-BR" dirty="0">
                <a:latin typeface="Arial"/>
                <a:cs typeface="Arial"/>
              </a:rPr>
              <a:t>Orientar as discussões nas etapas municipais e etapas estadual</a:t>
            </a:r>
          </a:p>
          <a:p>
            <a:pPr algn="just" eaLnBrk="1" fontAlgn="auto" hangingPunct="1">
              <a:spcBef>
                <a:spcPts val="0"/>
              </a:spcBef>
              <a:spcAft>
                <a:spcPts val="0"/>
              </a:spcAft>
              <a:defRPr/>
            </a:pPr>
            <a:endParaRPr lang="pt-BR" dirty="0">
              <a:latin typeface="Arial"/>
              <a:cs typeface="Arial"/>
            </a:endParaRPr>
          </a:p>
          <a:p>
            <a:pPr algn="just" eaLnBrk="1" fontAlgn="auto" hangingPunct="1">
              <a:spcBef>
                <a:spcPts val="0"/>
              </a:spcBef>
              <a:spcAft>
                <a:spcPts val="0"/>
              </a:spcAft>
              <a:defRPr/>
            </a:pPr>
            <a:r>
              <a:rPr lang="pt-BR" b="1" dirty="0">
                <a:latin typeface="Arial"/>
                <a:cs typeface="Arial"/>
              </a:rPr>
              <a:t>Metodologia para o Debate:</a:t>
            </a:r>
          </a:p>
          <a:p>
            <a:pPr algn="just" eaLnBrk="1" fontAlgn="auto" hangingPunct="1">
              <a:spcBef>
                <a:spcPts val="0"/>
              </a:spcBef>
              <a:spcAft>
                <a:spcPts val="0"/>
              </a:spcAft>
              <a:defRPr/>
            </a:pPr>
            <a:endParaRPr lang="pt-BR" dirty="0">
              <a:latin typeface="Arial"/>
              <a:cs typeface="Arial"/>
            </a:endParaRPr>
          </a:p>
          <a:p>
            <a:pPr marL="342900" indent="-342900" algn="just" eaLnBrk="1" fontAlgn="auto" hangingPunct="1">
              <a:spcBef>
                <a:spcPts val="0"/>
              </a:spcBef>
              <a:spcAft>
                <a:spcPts val="0"/>
              </a:spcAft>
              <a:buFont typeface="Wingdings" panose="05000000000000000000" pitchFamily="2" charset="2"/>
              <a:buChar char="Ø"/>
              <a:defRPr/>
            </a:pPr>
            <a:r>
              <a:rPr lang="pt-BR" dirty="0">
                <a:latin typeface="Arial"/>
                <a:cs typeface="Arial"/>
              </a:rPr>
              <a:t> Abordagem das questões relacionadas ao Tema da 17ª Conferência Nacional de Saúde:“</a:t>
            </a:r>
            <a:r>
              <a:rPr lang="pt-BR" i="1" dirty="0">
                <a:latin typeface="Arial"/>
                <a:cs typeface="Arial"/>
              </a:rPr>
              <a:t>Garantir Direitos e Defender o SUS, a Vida e a Democracia - Amanhã vai ser outro dia</a:t>
            </a:r>
            <a:r>
              <a:rPr lang="pt-BR" dirty="0">
                <a:latin typeface="Arial"/>
                <a:cs typeface="Arial"/>
              </a:rPr>
              <a:t>”.</a:t>
            </a:r>
          </a:p>
          <a:p>
            <a:pPr algn="just" eaLnBrk="1" fontAlgn="auto" hangingPunct="1">
              <a:spcBef>
                <a:spcPts val="0"/>
              </a:spcBef>
              <a:spcAft>
                <a:spcPts val="0"/>
              </a:spcAft>
              <a:defRPr/>
            </a:pPr>
            <a:endParaRPr lang="pt-BR" dirty="0">
              <a:latin typeface="Arial"/>
              <a:cs typeface="Arial"/>
            </a:endParaRPr>
          </a:p>
          <a:p>
            <a:pPr marL="342900" indent="-342900" algn="just" eaLnBrk="1" fontAlgn="auto" hangingPunct="1">
              <a:spcBef>
                <a:spcPts val="0"/>
              </a:spcBef>
              <a:spcAft>
                <a:spcPts val="0"/>
              </a:spcAft>
              <a:buFont typeface="Wingdings" panose="05000000000000000000" pitchFamily="2" charset="2"/>
              <a:buChar char="Ø"/>
              <a:defRPr/>
            </a:pPr>
            <a:r>
              <a:rPr lang="pt-BR" dirty="0">
                <a:latin typeface="Arial"/>
                <a:cs typeface="Arial"/>
              </a:rPr>
              <a:t>Estímulo à reflexão e ao debate a partir da apresentação e perguntas de cada eixo.</a:t>
            </a:r>
          </a:p>
        </p:txBody>
      </p:sp>
      <p:sp>
        <p:nvSpPr>
          <p:cNvPr id="3083" name="CaixaDeTexto 13"/>
          <p:cNvSpPr txBox="1">
            <a:spLocks noChangeArrowheads="1"/>
          </p:cNvSpPr>
          <p:nvPr/>
        </p:nvSpPr>
        <p:spPr bwMode="auto">
          <a:xfrm>
            <a:off x="11660188" y="6503988"/>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46100" y="2627313"/>
            <a:ext cx="11055350" cy="3416300"/>
          </a:xfrm>
          <a:prstGeom prst="rect">
            <a:avLst/>
          </a:prstGeom>
          <a:solidFill>
            <a:srgbClr val="FFC000"/>
          </a:solidFill>
          <a:ln>
            <a:solidFill>
              <a:srgbClr val="FFC000"/>
            </a:solidFill>
          </a:ln>
        </p:spPr>
        <p:txBody>
          <a:bodyPr>
            <a:spAutoFit/>
          </a:bodyPr>
          <a:lstStyle/>
          <a:p>
            <a:pPr marL="285750" indent="-285750" eaLnBrk="1" fontAlgn="auto" hangingPunct="1">
              <a:spcBef>
                <a:spcPts val="0"/>
              </a:spcBef>
              <a:spcAft>
                <a:spcPts val="0"/>
              </a:spcAft>
              <a:buFont typeface="Arial" panose="020B0604020202020204" pitchFamily="34" charset="0"/>
              <a:buChar char="•"/>
              <a:defRPr/>
            </a:pPr>
            <a:r>
              <a:rPr lang="pt-BR" b="1" dirty="0">
                <a:solidFill>
                  <a:prstClr val="black"/>
                </a:solidFill>
                <a:latin typeface="Arial"/>
                <a:ea typeface="+mn-lt"/>
                <a:cs typeface="Calibri" panose="020F0502020204030204"/>
              </a:rPr>
              <a:t>Que ações poderia ser promovidas para que as demandas e problemas da população fosse melhor escutadas e atendidas no seu município?    </a:t>
            </a:r>
          </a:p>
          <a:p>
            <a:pPr marL="285750" indent="-285750" eaLnBrk="1" fontAlgn="auto" hangingPunct="1">
              <a:spcBef>
                <a:spcPts val="0"/>
              </a:spcBef>
              <a:spcAft>
                <a:spcPts val="0"/>
              </a:spcAft>
              <a:buFont typeface="Arial" panose="020B0604020202020204" pitchFamily="34" charset="0"/>
              <a:buChar char="•"/>
              <a:defRPr/>
            </a:pPr>
            <a:endParaRPr lang="pt-BR" b="1" dirty="0">
              <a:solidFill>
                <a:prstClr val="black"/>
              </a:solidFill>
              <a:latin typeface="Arial"/>
              <a:ea typeface="+mn-lt"/>
              <a:cs typeface="Calibri" panose="020F0502020204030204"/>
            </a:endParaRPr>
          </a:p>
          <a:p>
            <a:pPr marL="285750" indent="-285750" eaLnBrk="1" fontAlgn="auto" hangingPunct="1">
              <a:spcBef>
                <a:spcPts val="0"/>
              </a:spcBef>
              <a:spcAft>
                <a:spcPts val="0"/>
              </a:spcAft>
              <a:buFont typeface="Arial" panose="020B0604020202020204" pitchFamily="34" charset="0"/>
              <a:buChar char="•"/>
              <a:defRPr/>
            </a:pPr>
            <a:r>
              <a:rPr lang="pt-BR" b="1" dirty="0">
                <a:latin typeface="Arial"/>
                <a:ea typeface="+mn-lt"/>
                <a:cs typeface="+mn-lt"/>
              </a:rPr>
              <a:t>Qual proposta para tornar o Controle Social uma representação ativa da Sociedade em defesa da vida?</a:t>
            </a:r>
          </a:p>
          <a:p>
            <a:pPr marL="285750" indent="-285750" eaLnBrk="1" fontAlgn="auto" hangingPunct="1">
              <a:spcBef>
                <a:spcPts val="0"/>
              </a:spcBef>
              <a:spcAft>
                <a:spcPts val="0"/>
              </a:spcAft>
              <a:buFont typeface="Arial" panose="020B0604020202020204" pitchFamily="34" charset="0"/>
              <a:buChar char="•"/>
              <a:defRPr/>
            </a:pPr>
            <a:endParaRPr lang="pt-BR" b="1" dirty="0">
              <a:latin typeface="Arial"/>
              <a:ea typeface="+mn-lt"/>
              <a:cs typeface="+mn-lt"/>
            </a:endParaRPr>
          </a:p>
          <a:p>
            <a:pPr marL="285750" indent="-285750" eaLnBrk="1" fontAlgn="auto" hangingPunct="1">
              <a:spcBef>
                <a:spcPts val="0"/>
              </a:spcBef>
              <a:spcAft>
                <a:spcPts val="0"/>
              </a:spcAft>
              <a:buFont typeface="Arial" panose="020B0604020202020204" pitchFamily="34" charset="0"/>
              <a:buChar char="•"/>
              <a:defRPr/>
            </a:pPr>
            <a:r>
              <a:rPr lang="pt-BR" b="1" dirty="0">
                <a:latin typeface="Arial"/>
                <a:cs typeface="Arial"/>
              </a:rPr>
              <a:t>Quais ações o Controle Social deve realizar para defender o SUS e a vida das pessoas?</a:t>
            </a:r>
          </a:p>
          <a:p>
            <a:pPr marL="285750" indent="-285750" eaLnBrk="1" fontAlgn="auto" hangingPunct="1">
              <a:spcBef>
                <a:spcPts val="0"/>
              </a:spcBef>
              <a:spcAft>
                <a:spcPts val="0"/>
              </a:spcAft>
              <a:buFont typeface="Arial" panose="020B0604020202020204" pitchFamily="34" charset="0"/>
              <a:buChar char="•"/>
              <a:defRPr/>
            </a:pPr>
            <a:endParaRPr lang="pt-BR" b="1" dirty="0">
              <a:latin typeface="Arial"/>
              <a:cs typeface="Arial"/>
            </a:endParaRPr>
          </a:p>
          <a:p>
            <a:pPr marL="285750" indent="-285750" eaLnBrk="1" fontAlgn="auto" hangingPunct="1">
              <a:spcBef>
                <a:spcPts val="0"/>
              </a:spcBef>
              <a:spcAft>
                <a:spcPts val="0"/>
              </a:spcAft>
              <a:buFont typeface="Arial" panose="020B0604020202020204" pitchFamily="34" charset="0"/>
              <a:buChar char="•"/>
              <a:defRPr/>
            </a:pPr>
            <a:r>
              <a:rPr lang="pt-BR" b="1" dirty="0">
                <a:latin typeface="Arial"/>
                <a:cs typeface="Arial"/>
              </a:rPr>
              <a:t>Quais outras estratégias de Controle Social devem ser realizadas para garantir a Governança de Programas, Políticas e Serviços Regionais e Estadual ? </a:t>
            </a:r>
          </a:p>
          <a:p>
            <a:pPr algn="just" eaLnBrk="1" fontAlgn="auto" hangingPunct="1">
              <a:spcBef>
                <a:spcPts val="0"/>
              </a:spcBef>
              <a:spcAft>
                <a:spcPts val="0"/>
              </a:spcAft>
              <a:defRPr/>
            </a:pPr>
            <a:endParaRPr lang="pt-BR" b="1" dirty="0">
              <a:latin typeface="Arial"/>
              <a:cs typeface="Arial"/>
            </a:endParaRPr>
          </a:p>
          <a:p>
            <a:pPr algn="just" eaLnBrk="1" fontAlgn="auto" hangingPunct="1">
              <a:spcBef>
                <a:spcPts val="0"/>
              </a:spcBef>
              <a:spcAft>
                <a:spcPts val="0"/>
              </a:spcAft>
              <a:defRPr/>
            </a:pPr>
            <a:endParaRPr lang="pt-BR" b="1" dirty="0">
              <a:latin typeface="Arial"/>
              <a:ea typeface="+mn-lt"/>
              <a:cs typeface="+mn-lt"/>
            </a:endParaRPr>
          </a:p>
        </p:txBody>
      </p:sp>
      <p:sp>
        <p:nvSpPr>
          <p:cNvPr id="21507" name="CaixaDeTexto 6"/>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21508"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95265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Imagem 6"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505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10" name="CaixaDeTexto 5"/>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20</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0" y="2327275"/>
            <a:ext cx="12192000" cy="2678113"/>
          </a:xfrm>
          <a:prstGeom prst="rect">
            <a:avLst/>
          </a:prstGeom>
          <a:solidFill>
            <a:srgbClr val="FFC000"/>
          </a:solidFill>
        </p:spPr>
        <p:style>
          <a:lnRef idx="0">
            <a:schemeClr val="accent2"/>
          </a:lnRef>
          <a:fillRef idx="3">
            <a:schemeClr val="accent2"/>
          </a:fillRef>
          <a:effectRef idx="3">
            <a:schemeClr val="accent2"/>
          </a:effectRef>
          <a:fontRef idx="minor">
            <a:schemeClr val="lt1"/>
          </a:fontRef>
        </p:style>
        <p:txBody>
          <a:bodyPr>
            <a:spAutoFit/>
          </a:bodyPr>
          <a:lstStyle/>
          <a:p>
            <a:pPr algn="ctr" eaLnBrk="1" fontAlgn="auto" hangingPunct="1">
              <a:spcBef>
                <a:spcPts val="0"/>
              </a:spcBef>
              <a:spcAft>
                <a:spcPts val="0"/>
              </a:spcAft>
              <a:defRPr/>
            </a:pPr>
            <a:r>
              <a:rPr lang="pt-BR" sz="4000" b="1" dirty="0">
                <a:solidFill>
                  <a:schemeClr val="accent1">
                    <a:lumMod val="50000"/>
                  </a:schemeClr>
                </a:solidFill>
                <a:latin typeface="Arial Black"/>
                <a:cs typeface="Arial"/>
              </a:rPr>
              <a:t>                           </a:t>
            </a:r>
          </a:p>
          <a:p>
            <a:pPr algn="ctr" eaLnBrk="1" fontAlgn="auto" hangingPunct="1">
              <a:spcBef>
                <a:spcPts val="0"/>
              </a:spcBef>
              <a:spcAft>
                <a:spcPts val="0"/>
              </a:spcAft>
              <a:defRPr/>
            </a:pPr>
            <a:r>
              <a:rPr lang="pt-BR" sz="3200" dirty="0">
                <a:solidFill>
                  <a:schemeClr val="tx1"/>
                </a:solidFill>
                <a:latin typeface="Arial Black" pitchFamily="34" charset="0"/>
              </a:rPr>
              <a:t>EIXO III</a:t>
            </a:r>
          </a:p>
          <a:p>
            <a:pPr algn="ctr" eaLnBrk="1" fontAlgn="auto" hangingPunct="1">
              <a:spcBef>
                <a:spcPts val="0"/>
              </a:spcBef>
              <a:spcAft>
                <a:spcPts val="0"/>
              </a:spcAft>
              <a:defRPr/>
            </a:pPr>
            <a:endParaRPr lang="pt-BR" sz="3200" dirty="0">
              <a:latin typeface="Arial Black" pitchFamily="34" charset="0"/>
            </a:endParaRPr>
          </a:p>
          <a:p>
            <a:pPr algn="ctr" eaLnBrk="1" fontAlgn="auto" hangingPunct="1">
              <a:spcBef>
                <a:spcPts val="0"/>
              </a:spcBef>
              <a:spcAft>
                <a:spcPts val="0"/>
              </a:spcAft>
              <a:defRPr/>
            </a:pPr>
            <a:r>
              <a:rPr lang="pt-BR" sz="3200" dirty="0">
                <a:latin typeface="Arial Black" pitchFamily="34" charset="0"/>
              </a:rPr>
              <a:t>GARANTIR DIREITOS E DEFENDER O SUS, A VIDA E A DEMOCRACIA </a:t>
            </a:r>
            <a:endParaRPr lang="pt-BR" sz="3200" b="1" dirty="0">
              <a:solidFill>
                <a:srgbClr val="FF0000"/>
              </a:solidFill>
              <a:latin typeface="Arial Black" pitchFamily="34" charset="0"/>
              <a:cs typeface="Arial" panose="020B0604020202020204" pitchFamily="34" charset="0"/>
            </a:endParaRPr>
          </a:p>
        </p:txBody>
      </p:sp>
      <p:sp>
        <p:nvSpPr>
          <p:cNvPr id="22531"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22532"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95265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Imagem 6"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505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4" name="CaixaDeTexto 5"/>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21</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tângulo 5"/>
          <p:cNvSpPr>
            <a:spLocks noChangeArrowheads="1"/>
          </p:cNvSpPr>
          <p:nvPr/>
        </p:nvSpPr>
        <p:spPr bwMode="auto">
          <a:xfrm>
            <a:off x="271463" y="2214563"/>
            <a:ext cx="11568112" cy="2400300"/>
          </a:xfrm>
          <a:prstGeom prst="rect">
            <a:avLst/>
          </a:prstGeom>
          <a:noFill/>
          <a:ln w="9525">
            <a:solidFill>
              <a:srgbClr val="FFC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ts val="600"/>
              </a:spcBef>
              <a:spcAft>
                <a:spcPts val="600"/>
              </a:spcAft>
              <a:buFontTx/>
              <a:buNone/>
            </a:pPr>
            <a:r>
              <a:rPr lang="pt-BR" altLang="pt-BR" sz="2000">
                <a:latin typeface="Arial" panose="020B0604020202020204" pitchFamily="34" charset="0"/>
              </a:rPr>
              <a:t>Na ordem prática, quando uma nação, não prioriza a defesa da vida, e vê a saúde como oportunidade comercial, bem como o meio ambiente, uma forma de ganho fácil de recursos para tornar um país “rico”, cabe perguntarmos, se as pessoas das camadas menos abastadas fazem parte deste projeto de ganho ou são vistos como objeto de exploração?</a:t>
            </a:r>
          </a:p>
          <a:p>
            <a:pPr algn="just" eaLnBrk="1" hangingPunct="1">
              <a:lnSpc>
                <a:spcPct val="100000"/>
              </a:lnSpc>
              <a:spcBef>
                <a:spcPts val="600"/>
              </a:spcBef>
              <a:spcAft>
                <a:spcPts val="600"/>
              </a:spcAft>
              <a:buFontTx/>
              <a:buNone/>
            </a:pPr>
            <a:r>
              <a:rPr lang="pt-BR" altLang="pt-BR" sz="2000">
                <a:latin typeface="Arial" panose="020B0604020202020204" pitchFamily="34" charset="0"/>
              </a:rPr>
              <a:t>E neste sentido, exigir investimentos em equipamentos de qualidade para saúde, educação, preservação do meio ambiente para que não vivamos sob riscos ou de forma insalubre é buscar direitos e exercer a democracia.</a:t>
            </a:r>
          </a:p>
        </p:txBody>
      </p:sp>
      <p:sp>
        <p:nvSpPr>
          <p:cNvPr id="23555" name="CaixaDeTexto 7"/>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23556"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95265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7" name="Imagem 6"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505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8" name="CaixaDeTexto 5"/>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tângulo 5"/>
          <p:cNvSpPr>
            <a:spLocks noChangeArrowheads="1"/>
          </p:cNvSpPr>
          <p:nvPr/>
        </p:nvSpPr>
        <p:spPr bwMode="auto">
          <a:xfrm>
            <a:off x="271463" y="2214563"/>
            <a:ext cx="11568112" cy="3478212"/>
          </a:xfrm>
          <a:prstGeom prst="rect">
            <a:avLst/>
          </a:prstGeom>
          <a:noFill/>
          <a:ln w="9525">
            <a:solidFill>
              <a:srgbClr val="FFC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ts val="600"/>
              </a:spcBef>
              <a:spcAft>
                <a:spcPts val="600"/>
              </a:spcAft>
              <a:buFontTx/>
              <a:buNone/>
            </a:pPr>
            <a:r>
              <a:rPr lang="pt-BR" altLang="pt-BR" sz="2000">
                <a:latin typeface="Arial" panose="020B0604020202020204" pitchFamily="34" charset="0"/>
              </a:rPr>
              <a:t>Para garantir direitos e defender o SUS, a vida e a Democracia é necessário fortalecer dos princípios e diretrizes do SUS: acesso universal, integral e equânime, por meio da regionalização, descentralização e participação social. </a:t>
            </a:r>
          </a:p>
          <a:p>
            <a:pPr algn="just" eaLnBrk="1" hangingPunct="1">
              <a:lnSpc>
                <a:spcPct val="100000"/>
              </a:lnSpc>
              <a:spcBef>
                <a:spcPts val="600"/>
              </a:spcBef>
              <a:spcAft>
                <a:spcPts val="600"/>
              </a:spcAft>
              <a:buFontTx/>
              <a:buNone/>
            </a:pPr>
            <a:r>
              <a:rPr lang="pt-BR" altLang="pt-BR" sz="2000">
                <a:latin typeface="Arial" panose="020B0604020202020204" pitchFamily="34" charset="0"/>
              </a:rPr>
              <a:t>Revogar a EC95, que congelou por 20 anos os recursos da Saúde e discutir o financiamento do SUS articulado com o debate acerca do modelo de cuidado à saúde alinhado as demandas de saúde do tamanho do povo brasileiro. </a:t>
            </a:r>
          </a:p>
          <a:p>
            <a:pPr algn="just" eaLnBrk="1" hangingPunct="1">
              <a:lnSpc>
                <a:spcPct val="100000"/>
              </a:lnSpc>
              <a:spcBef>
                <a:spcPts val="600"/>
              </a:spcBef>
              <a:spcAft>
                <a:spcPts val="600"/>
              </a:spcAft>
              <a:buFontTx/>
              <a:buNone/>
            </a:pPr>
            <a:r>
              <a:rPr lang="pt-BR" altLang="pt-BR" sz="2000">
                <a:latin typeface="Arial" panose="020B0604020202020204" pitchFamily="34" charset="0"/>
              </a:rPr>
              <a:t>A saúde sempre esteve em disputa como direito versus mercadoria, sujeita às leis da economia e do comércio, o que confronta o direito humano relativo à vida, à saúde e ao desenvolvimento. Nessa balança, o que está em jogo é a disputa para que a política comercial - do lucro - não se sobreponha à política social - da vida</a:t>
            </a:r>
          </a:p>
        </p:txBody>
      </p:sp>
      <p:sp>
        <p:nvSpPr>
          <p:cNvPr id="24579" name="CaixaDeTexto 7"/>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24580"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95265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Imagem 6"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505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2" name="CaixaDeTexto 5"/>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aixaDeTexto 7"/>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sp>
        <p:nvSpPr>
          <p:cNvPr id="8" name="Retângulo 5"/>
          <p:cNvSpPr>
            <a:spLocks noChangeArrowheads="1"/>
          </p:cNvSpPr>
          <p:nvPr/>
        </p:nvSpPr>
        <p:spPr bwMode="auto">
          <a:xfrm>
            <a:off x="266700" y="2709863"/>
            <a:ext cx="11601450" cy="3046412"/>
          </a:xfrm>
          <a:prstGeom prst="rect">
            <a:avLst/>
          </a:prstGeom>
          <a:solidFill>
            <a:srgbClr val="FFC000"/>
          </a:solidFill>
          <a:ln w="9525">
            <a:solidFill>
              <a:schemeClr val="accent2">
                <a:lumMod val="75000"/>
              </a:schemeClr>
            </a:solidFill>
            <a:miter lim="800000"/>
            <a:headEnd/>
            <a:tailEnd/>
          </a:ln>
        </p:spPr>
        <p:txBody>
          <a:bodyPr>
            <a:spAutoFit/>
          </a:bodyPr>
          <a:lstStyle/>
          <a:p>
            <a:pPr indent="19050" algn="just" eaLnBrk="1" hangingPunct="1">
              <a:defRPr/>
            </a:pPr>
            <a:r>
              <a:rPr lang="pt-BR" sz="2400" b="1" dirty="0"/>
              <a:t>Em seu Município e no Estado da Bahia, o que é necessário melhorar na Saúde para que sua vida melhore e o SUS seja defendido?</a:t>
            </a:r>
          </a:p>
          <a:p>
            <a:pPr indent="19050" algn="just" eaLnBrk="1" hangingPunct="1">
              <a:defRPr/>
            </a:pPr>
            <a:endParaRPr lang="pt-BR" sz="2400" b="1" dirty="0">
              <a:solidFill>
                <a:srgbClr val="000000"/>
              </a:solidFill>
              <a:cs typeface="Calibri" pitchFamily="34" charset="0"/>
            </a:endParaRPr>
          </a:p>
          <a:p>
            <a:pPr indent="19050" algn="just" eaLnBrk="1" hangingPunct="1">
              <a:defRPr/>
            </a:pPr>
            <a:r>
              <a:rPr lang="pt-BR" sz="2400" b="1" dirty="0"/>
              <a:t>Quais ações para tornar o Sistema Único de Saúde fortalecido para garantir direitos?</a:t>
            </a:r>
          </a:p>
          <a:p>
            <a:pPr indent="19050" algn="just" eaLnBrk="1" hangingPunct="1">
              <a:defRPr/>
            </a:pPr>
            <a:endParaRPr lang="pt-BR" sz="2400" b="1" dirty="0"/>
          </a:p>
          <a:p>
            <a:pPr indent="19050" algn="just" eaLnBrk="1" hangingPunct="1">
              <a:defRPr/>
            </a:pPr>
            <a:r>
              <a:rPr lang="pt-BR" sz="2400" b="1" dirty="0"/>
              <a:t>O que precisamos fazer para garantir acesso universal, integral e equânime, por meio da regionalização, descentralização e participação social ?</a:t>
            </a:r>
          </a:p>
        </p:txBody>
      </p:sp>
      <p:pic>
        <p:nvPicPr>
          <p:cNvPr id="25604"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95265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Imagem 6"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5505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6" name="CaixaDeTexto 5"/>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24</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tângulo 7"/>
          <p:cNvSpPr/>
          <p:nvPr/>
        </p:nvSpPr>
        <p:spPr>
          <a:xfrm>
            <a:off x="0" y="1887538"/>
            <a:ext cx="12192000" cy="3046412"/>
          </a:xfrm>
          <a:prstGeom prst="rect">
            <a:avLst/>
          </a:prstGeom>
          <a:solidFill>
            <a:srgbClr val="FFC000"/>
          </a:solidFill>
        </p:spPr>
        <p:style>
          <a:lnRef idx="0">
            <a:schemeClr val="accent4"/>
          </a:lnRef>
          <a:fillRef idx="3">
            <a:schemeClr val="accent4"/>
          </a:fillRef>
          <a:effectRef idx="3">
            <a:schemeClr val="accent4"/>
          </a:effectRef>
          <a:fontRef idx="minor">
            <a:schemeClr val="lt1"/>
          </a:fontRef>
        </p:style>
        <p:txBody>
          <a:bodyPr>
            <a:spAutoFit/>
          </a:bodyPr>
          <a:lstStyle/>
          <a:p>
            <a:pPr algn="ctr" eaLnBrk="1" fontAlgn="auto" hangingPunct="1">
              <a:spcBef>
                <a:spcPts val="0"/>
              </a:spcBef>
              <a:spcAft>
                <a:spcPts val="0"/>
              </a:spcAft>
              <a:defRPr/>
            </a:pPr>
            <a:r>
              <a:rPr lang="pt-BR" sz="3200" b="1" dirty="0">
                <a:solidFill>
                  <a:schemeClr val="accent1">
                    <a:lumMod val="50000"/>
                  </a:schemeClr>
                </a:solidFill>
                <a:latin typeface="Arial Black"/>
                <a:cs typeface="Arial"/>
              </a:rPr>
              <a:t>                                                </a:t>
            </a:r>
            <a:endParaRPr lang="pt-BR" sz="3200" b="1" dirty="0">
              <a:solidFill>
                <a:schemeClr val="accent1">
                  <a:lumMod val="50000"/>
                </a:schemeClr>
              </a:solidFill>
              <a:latin typeface="Arial Black" panose="020B0A04020102020204" pitchFamily="34" charset="0"/>
              <a:cs typeface="Arial" panose="020B0604020202020204" pitchFamily="34" charset="0"/>
            </a:endParaRPr>
          </a:p>
          <a:p>
            <a:pPr algn="ctr" eaLnBrk="1" fontAlgn="auto" hangingPunct="1">
              <a:spcBef>
                <a:spcPts val="0"/>
              </a:spcBef>
              <a:spcAft>
                <a:spcPts val="0"/>
              </a:spcAft>
              <a:defRPr/>
            </a:pPr>
            <a:r>
              <a:rPr lang="pt-BR" sz="3200" dirty="0">
                <a:solidFill>
                  <a:schemeClr val="tx1"/>
                </a:solidFill>
                <a:latin typeface="Arial Black"/>
              </a:rPr>
              <a:t>EIXO IV</a:t>
            </a:r>
          </a:p>
          <a:p>
            <a:pPr algn="ctr" eaLnBrk="1" fontAlgn="auto" hangingPunct="1">
              <a:spcBef>
                <a:spcPts val="0"/>
              </a:spcBef>
              <a:spcAft>
                <a:spcPts val="0"/>
              </a:spcAft>
              <a:defRPr/>
            </a:pPr>
            <a:endParaRPr lang="pt-BR" sz="3200" dirty="0">
              <a:latin typeface="Arial Black"/>
            </a:endParaRPr>
          </a:p>
          <a:p>
            <a:pPr algn="ctr" eaLnBrk="1" fontAlgn="auto" hangingPunct="1">
              <a:spcBef>
                <a:spcPts val="0"/>
              </a:spcBef>
              <a:spcAft>
                <a:spcPts val="0"/>
              </a:spcAft>
              <a:defRPr/>
            </a:pPr>
            <a:r>
              <a:rPr lang="pt-BR" sz="3200" dirty="0">
                <a:latin typeface="Arial Black"/>
              </a:rPr>
              <a:t>AMANHÃ SERÁ OUTRO DIA PARA TODOS, TODAS E TODES </a:t>
            </a:r>
            <a:endParaRPr lang="pt-BR" sz="3200" b="1" dirty="0">
              <a:solidFill>
                <a:srgbClr val="FF0000"/>
              </a:solidFill>
              <a:latin typeface="Arial Black" panose="020B0A04020102020204" pitchFamily="34" charset="0"/>
              <a:cs typeface="Arial" panose="020B0604020202020204" pitchFamily="34" charset="0"/>
            </a:endParaRPr>
          </a:p>
          <a:p>
            <a:pPr algn="ctr" eaLnBrk="1" fontAlgn="auto" hangingPunct="1">
              <a:spcBef>
                <a:spcPts val="0"/>
              </a:spcBef>
              <a:spcAft>
                <a:spcPts val="0"/>
              </a:spcAft>
              <a:defRPr/>
            </a:pPr>
            <a:endParaRPr lang="pt-BR" sz="3200" b="1" dirty="0">
              <a:solidFill>
                <a:schemeClr val="accent1">
                  <a:lumMod val="50000"/>
                </a:schemeClr>
              </a:solidFill>
              <a:latin typeface="Arial Black" panose="020B0A04020102020204" pitchFamily="34" charset="0"/>
              <a:cs typeface="Arial" panose="020B0604020202020204" pitchFamily="34" charset="0"/>
            </a:endParaRPr>
          </a:p>
        </p:txBody>
      </p:sp>
      <p:pic>
        <p:nvPicPr>
          <p:cNvPr id="26627"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658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Imagem 10"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0" name="Imagem 12"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595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31"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sp>
        <p:nvSpPr>
          <p:cNvPr id="26632" name="CaixaDeTexto 8"/>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1"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658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Imagem 10"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Imagem 12"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595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4" name="CaixaDeTexto 7"/>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sp>
        <p:nvSpPr>
          <p:cNvPr id="27655" name="Rectangle 1"/>
          <p:cNvSpPr>
            <a:spLocks noChangeArrowheads="1"/>
          </p:cNvSpPr>
          <p:nvPr/>
        </p:nvSpPr>
        <p:spPr bwMode="auto">
          <a:xfrm>
            <a:off x="628650" y="1143000"/>
            <a:ext cx="3143250" cy="50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00000"/>
              </a:lnSpc>
              <a:spcBef>
                <a:spcPct val="0"/>
              </a:spcBef>
              <a:buFontTx/>
              <a:buNone/>
            </a:pPr>
            <a:r>
              <a:rPr lang="pt-BR" altLang="pt-BR" sz="1800" i="1">
                <a:solidFill>
                  <a:srgbClr val="444444"/>
                </a:solidFill>
                <a:latin typeface="Arial" panose="020B0604020202020204" pitchFamily="34" charset="0"/>
              </a:rPr>
              <a:t>Amanhã</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Está toda a esperança</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Por menor que pareça</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Existe e é pra vicejar</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Amanhã</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Apesar de hoje</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Será a estrada que surge</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Pra se trilhar</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Amanhã</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Mesmo que uns não queiram</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Será de outros que esperam</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Ver o dia raiar</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Amanhã</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Ódios aplacados</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Temores abrandados</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Será pleno</a:t>
            </a:r>
            <a:endParaRPr lang="pt-BR" altLang="pt-BR" sz="1800" i="1">
              <a:latin typeface="Arial" panose="020B0604020202020204" pitchFamily="34" charset="0"/>
            </a:endParaRPr>
          </a:p>
          <a:p>
            <a:pPr>
              <a:lnSpc>
                <a:spcPct val="100000"/>
              </a:lnSpc>
              <a:spcBef>
                <a:spcPct val="0"/>
              </a:spcBef>
              <a:buFontTx/>
              <a:buNone/>
            </a:pPr>
            <a:r>
              <a:rPr lang="pt-BR" altLang="pt-BR" sz="1800" i="1">
                <a:solidFill>
                  <a:srgbClr val="444444"/>
                </a:solidFill>
                <a:latin typeface="Arial" panose="020B0604020202020204" pitchFamily="34" charset="0"/>
              </a:rPr>
              <a:t>Será pleno</a:t>
            </a:r>
          </a:p>
          <a:p>
            <a:pPr>
              <a:lnSpc>
                <a:spcPct val="100000"/>
              </a:lnSpc>
              <a:spcBef>
                <a:spcPct val="0"/>
              </a:spcBef>
              <a:buFontTx/>
              <a:buNone/>
            </a:pPr>
            <a:r>
              <a:rPr lang="pt-BR" altLang="pt-BR" sz="1600">
                <a:solidFill>
                  <a:srgbClr val="444444"/>
                </a:solidFill>
                <a:latin typeface="Arial" panose="020B0604020202020204" pitchFamily="34" charset="0"/>
              </a:rPr>
              <a:t>Guilherme Arandes (1977)</a:t>
            </a:r>
            <a:r>
              <a:rPr lang="pt-BR" altLang="pt-BR" sz="1600">
                <a:latin typeface="Arial" panose="020B0604020202020204" pitchFamily="34" charset="0"/>
              </a:rPr>
              <a:t> </a:t>
            </a:r>
          </a:p>
        </p:txBody>
      </p:sp>
      <p:sp>
        <p:nvSpPr>
          <p:cNvPr id="10" name="CaixaDeTexto 9"/>
          <p:cNvSpPr txBox="1"/>
          <p:nvPr/>
        </p:nvSpPr>
        <p:spPr>
          <a:xfrm>
            <a:off x="4133850" y="1695450"/>
            <a:ext cx="7620000" cy="3786188"/>
          </a:xfrm>
          <a:prstGeom prst="rect">
            <a:avLst/>
          </a:prstGeom>
          <a:ln>
            <a:solidFill>
              <a:schemeClr val="accent6">
                <a:lumMod val="75000"/>
              </a:schemeClr>
            </a:solidFill>
          </a:ln>
        </p:spPr>
        <p:style>
          <a:lnRef idx="2">
            <a:schemeClr val="accent4"/>
          </a:lnRef>
          <a:fillRef idx="1">
            <a:schemeClr val="lt1"/>
          </a:fillRef>
          <a:effectRef idx="0">
            <a:schemeClr val="accent4"/>
          </a:effectRef>
          <a:fontRef idx="minor">
            <a:schemeClr val="dk1"/>
          </a:fontRef>
        </p:style>
        <p:txBody>
          <a:bodyPr>
            <a:spAutoFit/>
          </a:bodyPr>
          <a:lstStyle/>
          <a:p>
            <a:pPr algn="just" eaLnBrk="1" fontAlgn="auto" hangingPunct="1">
              <a:spcBef>
                <a:spcPts val="0"/>
              </a:spcBef>
              <a:spcAft>
                <a:spcPts val="0"/>
              </a:spcAft>
              <a:defRPr/>
            </a:pPr>
            <a:r>
              <a:rPr lang="pt-BR" sz="2400" dirty="0"/>
              <a:t>Uma sociedade machista, racista e misógina produz violência, exclusão, doenças psíquicas e morte. Assim como acesso ao emprego, cultura, educação e segurança pública, direitos sociais garantidos na constituição, quando não efetivos, determinam a saúde e doença das pessoas.</a:t>
            </a:r>
          </a:p>
          <a:p>
            <a:pPr algn="just" eaLnBrk="1" fontAlgn="auto" hangingPunct="1">
              <a:spcBef>
                <a:spcPts val="0"/>
              </a:spcBef>
              <a:spcAft>
                <a:spcPts val="0"/>
              </a:spcAft>
              <a:defRPr/>
            </a:pPr>
            <a:endParaRPr lang="pt-BR" sz="2400" dirty="0"/>
          </a:p>
          <a:p>
            <a:pPr algn="just" eaLnBrk="1" fontAlgn="auto" hangingPunct="1">
              <a:spcBef>
                <a:spcPts val="0"/>
              </a:spcBef>
              <a:spcAft>
                <a:spcPts val="0"/>
              </a:spcAft>
              <a:defRPr/>
            </a:pPr>
            <a:r>
              <a:rPr lang="pt-BR" sz="2400" dirty="0"/>
              <a:t>Ao analisar a saúde, precisamos mais do que nunca entender que ela é uma </a:t>
            </a:r>
            <a:r>
              <a:rPr lang="pt-BR" sz="2400" dirty="0" err="1"/>
              <a:t>consequência</a:t>
            </a:r>
            <a:r>
              <a:rPr lang="pt-BR" sz="2400" dirty="0"/>
              <a:t> muito complexa da Sociedade, das escolhas individuais, da presença ou ausência de políticas públicas e direitos sociais.</a:t>
            </a:r>
          </a:p>
        </p:txBody>
      </p:sp>
      <p:sp>
        <p:nvSpPr>
          <p:cNvPr id="27657" name="CaixaDeTexto 8"/>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26</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28675"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28676"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8"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9"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chemeClr val="bg1"/>
          </a:solidFill>
          <a:ln>
            <a:solidFill>
              <a:schemeClr val="accent6">
                <a:lumMod val="60000"/>
                <a:lumOff val="4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6">
              <a:lumMod val="40000"/>
              <a:lumOff val="60000"/>
            </a:schemeClr>
          </a:solidFill>
          <a:ln>
            <a:solidFill>
              <a:schemeClr val="accent6">
                <a:lumMod val="75000"/>
              </a:schemeClr>
            </a:solidFill>
          </a:ln>
        </p:spPr>
        <p:style>
          <a:lnRef idx="0">
            <a:schemeClr val="dk1"/>
          </a:lnRef>
          <a:fillRef idx="3">
            <a:schemeClr val="dk1"/>
          </a:fillRef>
          <a:effectRef idx="3">
            <a:schemeClr val="dk1"/>
          </a:effectRef>
          <a:fontRef idx="minor">
            <a:schemeClr val="lt1"/>
          </a:fontRef>
        </p:style>
        <p:txBody>
          <a:bodyPr anchor="ctr"/>
          <a:lstStyle/>
          <a:p>
            <a:pPr eaLnBrk="1" fontAlgn="auto" hangingPunct="1">
              <a:spcBef>
                <a:spcPts val="0"/>
              </a:spcBef>
              <a:spcAft>
                <a:spcPts val="0"/>
              </a:spcAft>
              <a:defRPr/>
            </a:pPr>
            <a:r>
              <a:rPr lang="pt-BR" sz="2600" b="1" dirty="0">
                <a:solidFill>
                  <a:schemeClr val="tx1"/>
                </a:solidFill>
                <a:cs typeface="Calibri" panose="020F0502020204030204"/>
              </a:rPr>
              <a:t>Um novo amanhã Nacional com:</a:t>
            </a:r>
          </a:p>
        </p:txBody>
      </p:sp>
      <p:sp>
        <p:nvSpPr>
          <p:cNvPr id="28682" name="CaixaDeTexto 15"/>
          <p:cNvSpPr txBox="1">
            <a:spLocks noChangeArrowheads="1"/>
          </p:cNvSpPr>
          <p:nvPr/>
        </p:nvSpPr>
        <p:spPr bwMode="auto">
          <a:xfrm>
            <a:off x="2952750" y="1619250"/>
            <a:ext cx="86487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2000">
                <a:latin typeface="Arial" panose="020B0604020202020204" pitchFamily="34" charset="0"/>
              </a:rPr>
              <a:t>Democracia participativa;</a:t>
            </a:r>
          </a:p>
          <a:p>
            <a:pPr algn="just" eaLnBrk="1" hangingPunct="1">
              <a:lnSpc>
                <a:spcPct val="100000"/>
              </a:lnSpc>
              <a:spcBef>
                <a:spcPct val="0"/>
              </a:spcBef>
              <a:buFontTx/>
              <a:buNone/>
            </a:pPr>
            <a:endParaRPr lang="pt-BR" altLang="pt-BR" sz="2000">
              <a:latin typeface="Arial" panose="020B0604020202020204" pitchFamily="34" charset="0"/>
            </a:endParaRPr>
          </a:p>
          <a:p>
            <a:pPr algn="just" eaLnBrk="1" hangingPunct="1">
              <a:lnSpc>
                <a:spcPct val="100000"/>
              </a:lnSpc>
              <a:spcBef>
                <a:spcPct val="0"/>
              </a:spcBef>
            </a:pPr>
            <a:r>
              <a:rPr lang="pt-BR" altLang="pt-BR" sz="2000">
                <a:latin typeface="Arial" panose="020B0604020202020204" pitchFamily="34" charset="0"/>
              </a:rPr>
              <a:t>Retomarmos o caminho que garanta as conquistas do povo brasileiro,  fortalecendo um movimento de reconstrução nacional;</a:t>
            </a:r>
          </a:p>
          <a:p>
            <a:pPr algn="just" eaLnBrk="1" hangingPunct="1">
              <a:lnSpc>
                <a:spcPct val="100000"/>
              </a:lnSpc>
              <a:spcBef>
                <a:spcPct val="0"/>
              </a:spcBef>
            </a:pPr>
            <a:endParaRPr lang="pt-BR" altLang="pt-BR" sz="2000">
              <a:latin typeface="Arial" panose="020B0604020202020204" pitchFamily="34" charset="0"/>
            </a:endParaRPr>
          </a:p>
          <a:p>
            <a:pPr algn="just" eaLnBrk="1" hangingPunct="1">
              <a:lnSpc>
                <a:spcPct val="100000"/>
              </a:lnSpc>
              <a:spcBef>
                <a:spcPct val="0"/>
              </a:spcBef>
            </a:pPr>
            <a:r>
              <a:rPr lang="pt-BR" altLang="pt-BR" sz="2000">
                <a:latin typeface="Arial" panose="020B0604020202020204" pitchFamily="34" charset="0"/>
              </a:rPr>
              <a:t>Caráter universal, integral, público e de acesso gratuito que atua na promoção, proteção e recuperação da saúde;</a:t>
            </a:r>
          </a:p>
          <a:p>
            <a:pPr algn="just" eaLnBrk="1" hangingPunct="1">
              <a:lnSpc>
                <a:spcPct val="100000"/>
              </a:lnSpc>
              <a:spcBef>
                <a:spcPct val="0"/>
              </a:spcBef>
            </a:pPr>
            <a:endParaRPr lang="pt-BR" altLang="pt-BR" sz="2000">
              <a:latin typeface="Arial" panose="020B0604020202020204" pitchFamily="34" charset="0"/>
            </a:endParaRPr>
          </a:p>
          <a:p>
            <a:pPr algn="just" eaLnBrk="1" hangingPunct="1">
              <a:lnSpc>
                <a:spcPct val="100000"/>
              </a:lnSpc>
              <a:spcBef>
                <a:spcPct val="0"/>
              </a:spcBef>
            </a:pPr>
            <a:r>
              <a:rPr lang="pt-BR" altLang="pt-BR" sz="2000">
                <a:latin typeface="Arial" panose="020B0604020202020204" pitchFamily="34" charset="0"/>
              </a:rPr>
              <a:t>Romper com o crônico subfinanciamento, que avança para o desfinanciamento do SUS;</a:t>
            </a:r>
          </a:p>
          <a:p>
            <a:pPr algn="just" eaLnBrk="1" hangingPunct="1">
              <a:lnSpc>
                <a:spcPct val="100000"/>
              </a:lnSpc>
              <a:spcBef>
                <a:spcPct val="0"/>
              </a:spcBef>
            </a:pPr>
            <a:endParaRPr lang="pt-BR" altLang="pt-BR" sz="2000">
              <a:latin typeface="Arial" panose="020B0604020202020204" pitchFamily="34" charset="0"/>
            </a:endParaRPr>
          </a:p>
          <a:p>
            <a:pPr algn="just" eaLnBrk="1" hangingPunct="1">
              <a:lnSpc>
                <a:spcPct val="100000"/>
              </a:lnSpc>
              <a:spcBef>
                <a:spcPct val="0"/>
              </a:spcBef>
            </a:pPr>
            <a:r>
              <a:rPr lang="pt-BR" altLang="pt-BR" sz="2000">
                <a:latin typeface="Arial" panose="020B0604020202020204" pitchFamily="34" charset="0"/>
              </a:rPr>
              <a:t>Os pontos de atenção (Unidades de Saúde) da saúde pública sejam organizados em rede de atenção  como estratégia e dinamizadora do SUS em nossas vidas;</a:t>
            </a:r>
          </a:p>
          <a:p>
            <a:pPr algn="just" eaLnBrk="1" hangingPunct="1">
              <a:lnSpc>
                <a:spcPct val="100000"/>
              </a:lnSpc>
              <a:spcBef>
                <a:spcPct val="0"/>
              </a:spcBef>
            </a:pPr>
            <a:endParaRPr lang="pt-BR" altLang="pt-BR" sz="2000">
              <a:latin typeface="Arial" panose="020B0604020202020204" pitchFamily="34" charset="0"/>
            </a:endParaRPr>
          </a:p>
        </p:txBody>
      </p:sp>
      <p:sp>
        <p:nvSpPr>
          <p:cNvPr id="28683" name="CaixaDeTexto 10"/>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29699"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29700"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1"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2"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3"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295400"/>
            <a:ext cx="9486900" cy="4686300"/>
          </a:xfrm>
          <a:prstGeom prst="rect">
            <a:avLst/>
          </a:prstGeom>
          <a:solidFill>
            <a:schemeClr val="bg1"/>
          </a:solidFill>
          <a:ln>
            <a:solidFill>
              <a:schemeClr val="accent6">
                <a:lumMod val="60000"/>
                <a:lumOff val="4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6">
              <a:lumMod val="40000"/>
              <a:lumOff val="60000"/>
            </a:schemeClr>
          </a:solidFill>
          <a:ln>
            <a:solidFill>
              <a:schemeClr val="accent6">
                <a:lumMod val="75000"/>
              </a:schemeClr>
            </a:solidFill>
          </a:ln>
        </p:spPr>
        <p:style>
          <a:lnRef idx="0">
            <a:schemeClr val="dk1"/>
          </a:lnRef>
          <a:fillRef idx="3">
            <a:schemeClr val="dk1"/>
          </a:fillRef>
          <a:effectRef idx="3">
            <a:schemeClr val="dk1"/>
          </a:effectRef>
          <a:fontRef idx="minor">
            <a:schemeClr val="lt1"/>
          </a:fontRef>
        </p:style>
        <p:txBody>
          <a:bodyPr anchor="ctr"/>
          <a:lstStyle/>
          <a:p>
            <a:pPr eaLnBrk="1" fontAlgn="auto" hangingPunct="1">
              <a:spcBef>
                <a:spcPts val="0"/>
              </a:spcBef>
              <a:spcAft>
                <a:spcPts val="0"/>
              </a:spcAft>
              <a:defRPr/>
            </a:pPr>
            <a:r>
              <a:rPr lang="pt-BR" sz="2600" b="1" dirty="0">
                <a:solidFill>
                  <a:schemeClr val="tx1"/>
                </a:solidFill>
                <a:cs typeface="Calibri" panose="020F0502020204030204"/>
              </a:rPr>
              <a:t>Um novo amanhã Nacional com:</a:t>
            </a:r>
          </a:p>
        </p:txBody>
      </p:sp>
      <p:sp>
        <p:nvSpPr>
          <p:cNvPr id="29706" name="CaixaDeTexto 15"/>
          <p:cNvSpPr txBox="1">
            <a:spLocks noChangeArrowheads="1"/>
          </p:cNvSpPr>
          <p:nvPr/>
        </p:nvSpPr>
        <p:spPr bwMode="auto">
          <a:xfrm>
            <a:off x="2952750" y="1485900"/>
            <a:ext cx="8648700"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2000">
                <a:latin typeface="Arial" panose="020B0604020202020204" pitchFamily="34" charset="0"/>
              </a:rPr>
              <a:t>A defesa da Atenção Básica no SUS;</a:t>
            </a:r>
          </a:p>
          <a:p>
            <a:pPr algn="just" eaLnBrk="1" hangingPunct="1">
              <a:lnSpc>
                <a:spcPct val="100000"/>
              </a:lnSpc>
              <a:spcBef>
                <a:spcPct val="0"/>
              </a:spcBef>
            </a:pPr>
            <a:endParaRPr lang="pt-BR" altLang="pt-BR" sz="2000">
              <a:latin typeface="Arial" panose="020B0604020202020204" pitchFamily="34" charset="0"/>
            </a:endParaRPr>
          </a:p>
          <a:p>
            <a:pPr algn="just" eaLnBrk="1" hangingPunct="1">
              <a:lnSpc>
                <a:spcPct val="100000"/>
              </a:lnSpc>
              <a:spcBef>
                <a:spcPct val="0"/>
              </a:spcBef>
            </a:pPr>
            <a:r>
              <a:rPr lang="pt-BR" altLang="pt-BR" sz="2000">
                <a:latin typeface="Arial" panose="020B0604020202020204" pitchFamily="34" charset="0"/>
              </a:rPr>
              <a:t>Ações preventivas devem ser prioritárias;</a:t>
            </a:r>
          </a:p>
          <a:p>
            <a:pPr algn="just" eaLnBrk="1" hangingPunct="1">
              <a:lnSpc>
                <a:spcPct val="100000"/>
              </a:lnSpc>
              <a:spcBef>
                <a:spcPct val="0"/>
              </a:spcBef>
            </a:pPr>
            <a:endParaRPr lang="pt-BR" altLang="pt-BR" sz="2000">
              <a:latin typeface="Arial" panose="020B0604020202020204" pitchFamily="34" charset="0"/>
            </a:endParaRPr>
          </a:p>
          <a:p>
            <a:pPr algn="just" eaLnBrk="1" hangingPunct="1">
              <a:lnSpc>
                <a:spcPct val="100000"/>
              </a:lnSpc>
              <a:spcBef>
                <a:spcPct val="0"/>
              </a:spcBef>
            </a:pPr>
            <a:r>
              <a:rPr lang="pt-BR" altLang="pt-BR" sz="2000">
                <a:latin typeface="Arial" panose="020B0604020202020204" pitchFamily="34" charset="0"/>
              </a:rPr>
              <a:t>Compatilhamento das informações que garantam que o usuário seja atendido em qualquer serviço de saúde com informações atualizadas sobre seus atendimentos e condição de saúde;</a:t>
            </a:r>
          </a:p>
          <a:p>
            <a:pPr algn="just" eaLnBrk="1" hangingPunct="1">
              <a:lnSpc>
                <a:spcPct val="100000"/>
              </a:lnSpc>
              <a:spcBef>
                <a:spcPct val="0"/>
              </a:spcBef>
            </a:pPr>
            <a:endParaRPr lang="pt-BR" altLang="pt-BR" sz="2000">
              <a:latin typeface="Arial" panose="020B0604020202020204" pitchFamily="34" charset="0"/>
            </a:endParaRPr>
          </a:p>
          <a:p>
            <a:pPr algn="just" eaLnBrk="1" hangingPunct="1">
              <a:lnSpc>
                <a:spcPct val="100000"/>
              </a:lnSpc>
              <a:spcBef>
                <a:spcPct val="0"/>
              </a:spcBef>
            </a:pPr>
            <a:r>
              <a:rPr lang="pt-BR" altLang="pt-BR" sz="2000">
                <a:latin typeface="Arial" panose="020B0604020202020204" pitchFamily="34" charset="0"/>
              </a:rPr>
              <a:t>Ações de vigilância em saúde, em especial das vigilâncias sanitária e epidemiológica no território, devem estar incorporadas na implementação da política de ciência e tecnologia;</a:t>
            </a:r>
          </a:p>
          <a:p>
            <a:pPr algn="just" eaLnBrk="1" hangingPunct="1">
              <a:lnSpc>
                <a:spcPct val="100000"/>
              </a:lnSpc>
              <a:spcBef>
                <a:spcPct val="0"/>
              </a:spcBef>
              <a:buFontTx/>
              <a:buNone/>
            </a:pPr>
            <a:endParaRPr lang="pt-BR" altLang="pt-BR" sz="2000">
              <a:latin typeface="Arial" panose="020B0604020202020204" pitchFamily="34" charset="0"/>
            </a:endParaRPr>
          </a:p>
          <a:p>
            <a:pPr algn="just" eaLnBrk="1" hangingPunct="1">
              <a:lnSpc>
                <a:spcPct val="100000"/>
              </a:lnSpc>
              <a:spcBef>
                <a:spcPct val="0"/>
              </a:spcBef>
            </a:pPr>
            <a:r>
              <a:rPr lang="pt-BR" altLang="pt-BR" sz="2000">
                <a:latin typeface="Arial" panose="020B0604020202020204" pitchFamily="34" charset="0"/>
              </a:rPr>
              <a:t>Promover os investimentos estratégicos no desenvolvimento e ampliação do complexo econômico industrial da saúde.</a:t>
            </a:r>
          </a:p>
        </p:txBody>
      </p:sp>
      <p:sp>
        <p:nvSpPr>
          <p:cNvPr id="29707" name="CaixaDeTexto 10"/>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28</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30723"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30724"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6"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7"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rgbClr val="FFC000"/>
          </a:solidFill>
          <a:ln>
            <a:solidFill>
              <a:schemeClr val="accent6">
                <a:lumMod val="75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6">
              <a:lumMod val="40000"/>
              <a:lumOff val="60000"/>
            </a:schemeClr>
          </a:solidFill>
          <a:ln>
            <a:solidFill>
              <a:schemeClr val="accent6">
                <a:lumMod val="75000"/>
              </a:schemeClr>
            </a:solidFill>
          </a:ln>
        </p:spPr>
        <p:style>
          <a:lnRef idx="0">
            <a:schemeClr val="dk1"/>
          </a:lnRef>
          <a:fillRef idx="3">
            <a:schemeClr val="dk1"/>
          </a:fillRef>
          <a:effectRef idx="3">
            <a:schemeClr val="dk1"/>
          </a:effectRef>
          <a:fontRef idx="minor">
            <a:schemeClr val="lt1"/>
          </a:fontRef>
        </p:style>
        <p:txBody>
          <a:bodyPr anchor="ctr"/>
          <a:lstStyle/>
          <a:p>
            <a:pPr eaLnBrk="1" fontAlgn="auto" hangingPunct="1">
              <a:spcBef>
                <a:spcPts val="0"/>
              </a:spcBef>
              <a:spcAft>
                <a:spcPts val="0"/>
              </a:spcAft>
              <a:defRPr/>
            </a:pPr>
            <a:r>
              <a:rPr lang="pt-BR" sz="2600" b="1" dirty="0">
                <a:solidFill>
                  <a:schemeClr val="tx1"/>
                </a:solidFill>
                <a:cs typeface="Calibri" panose="020F0502020204030204"/>
              </a:rPr>
              <a:t>Um novo amanhã Nacional com:</a:t>
            </a:r>
          </a:p>
        </p:txBody>
      </p:sp>
      <p:sp>
        <p:nvSpPr>
          <p:cNvPr id="30730" name="CaixaDeTexto 15"/>
          <p:cNvSpPr txBox="1">
            <a:spLocks noChangeArrowheads="1"/>
          </p:cNvSpPr>
          <p:nvPr/>
        </p:nvSpPr>
        <p:spPr bwMode="auto">
          <a:xfrm>
            <a:off x="3162300" y="2571750"/>
            <a:ext cx="843915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2400">
                <a:solidFill>
                  <a:srgbClr val="000000"/>
                </a:solidFill>
                <a:latin typeface="Arial" panose="020B0604020202020204" pitchFamily="34" charset="0"/>
              </a:rPr>
              <a:t> </a:t>
            </a:r>
            <a:r>
              <a:rPr lang="pt-BR" altLang="pt-BR" sz="2400" b="1">
                <a:solidFill>
                  <a:srgbClr val="000000"/>
                </a:solidFill>
                <a:latin typeface="Arial" panose="020B0604020202020204" pitchFamily="34" charset="0"/>
                <a:ea typeface="Calibri" panose="020F0502020204030204" pitchFamily="34" charset="0"/>
                <a:cs typeface="Calibri" panose="020F0502020204030204" pitchFamily="34" charset="0"/>
              </a:rPr>
              <a:t>C</a:t>
            </a:r>
            <a:r>
              <a:rPr lang="pt-BR" altLang="pt-BR" sz="2400" b="1">
                <a:latin typeface="Arial" panose="020B0604020202020204" pitchFamily="34" charset="0"/>
                <a:ea typeface="Calibri" panose="020F0502020204030204" pitchFamily="34" charset="0"/>
                <a:cs typeface="Calibri" panose="020F0502020204030204" pitchFamily="34" charset="0"/>
              </a:rPr>
              <a:t>omo você espera que seja o amanhã melhor no Brasil?</a:t>
            </a:r>
          </a:p>
          <a:p>
            <a:pPr algn="just" eaLnBrk="1" hangingPunct="1">
              <a:lnSpc>
                <a:spcPct val="100000"/>
              </a:lnSpc>
              <a:spcBef>
                <a:spcPct val="0"/>
              </a:spcBef>
            </a:pPr>
            <a:endParaRPr lang="pt-BR" altLang="pt-BR" sz="2400" b="1">
              <a:latin typeface="Arial" panose="020B0604020202020204" pitchFamily="34" charset="0"/>
              <a:ea typeface="Calibri" panose="020F0502020204030204" pitchFamily="34" charset="0"/>
              <a:cs typeface="Calibri" panose="020F0502020204030204" pitchFamily="34" charset="0"/>
            </a:endParaRPr>
          </a:p>
          <a:p>
            <a:pPr algn="just" eaLnBrk="1" hangingPunct="1">
              <a:lnSpc>
                <a:spcPct val="100000"/>
              </a:lnSpc>
              <a:spcBef>
                <a:spcPct val="0"/>
              </a:spcBef>
            </a:pPr>
            <a:r>
              <a:rPr lang="pt-BR" altLang="pt-BR" sz="2400" b="1">
                <a:latin typeface="Arial" panose="020B0604020202020204" pitchFamily="34" charset="0"/>
                <a:ea typeface="Calibri" panose="020F0502020204030204" pitchFamily="34" charset="0"/>
                <a:cs typeface="Calibri" panose="020F0502020204030204" pitchFamily="34" charset="0"/>
              </a:rPr>
              <a:t>O que precisamos fazer para alcançar este novo amanhã?</a:t>
            </a:r>
            <a:endParaRPr lang="pt-BR" altLang="pt-BR" sz="2400">
              <a:latin typeface="Arial" panose="020B0604020202020204" pitchFamily="34" charset="0"/>
            </a:endParaRPr>
          </a:p>
        </p:txBody>
      </p:sp>
      <p:sp>
        <p:nvSpPr>
          <p:cNvPr id="30731" name="CaixaDeTexto 10"/>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29</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CaixaDeTexto 8"/>
          <p:cNvSpPr txBox="1"/>
          <p:nvPr/>
        </p:nvSpPr>
        <p:spPr>
          <a:xfrm>
            <a:off x="0" y="2924175"/>
            <a:ext cx="12192000" cy="1785938"/>
          </a:xfrm>
          <a:prstGeom prst="rect">
            <a:avLst/>
          </a:prstGeom>
          <a:solidFill>
            <a:srgbClr val="FFC000"/>
          </a:solidFill>
        </p:spPr>
        <p:style>
          <a:lnRef idx="0">
            <a:schemeClr val="accent4"/>
          </a:lnRef>
          <a:fillRef idx="3">
            <a:schemeClr val="accent4"/>
          </a:fillRef>
          <a:effectRef idx="3">
            <a:schemeClr val="accent4"/>
          </a:effectRef>
          <a:fontRef idx="minor">
            <a:schemeClr val="lt1"/>
          </a:fontRef>
        </p:style>
        <p:txBody>
          <a:bodyPr>
            <a:spAutoFit/>
          </a:bodyPr>
          <a:lstStyle/>
          <a:p>
            <a:pPr marL="3238500" algn="ctr" eaLnBrk="1" fontAlgn="auto" hangingPunct="1">
              <a:spcBef>
                <a:spcPts val="0"/>
              </a:spcBef>
              <a:spcAft>
                <a:spcPts val="0"/>
              </a:spcAft>
              <a:defRPr/>
            </a:pPr>
            <a:r>
              <a:rPr lang="pt-BR" sz="2400" dirty="0">
                <a:solidFill>
                  <a:schemeClr val="tx1"/>
                </a:solidFill>
                <a:latin typeface="Arial Black"/>
              </a:rPr>
              <a:t>11ª CONFERÊNCIA ESTADUAL SAÚDE</a:t>
            </a:r>
          </a:p>
          <a:p>
            <a:pPr marL="3238500" algn="ctr" eaLnBrk="1" fontAlgn="auto" hangingPunct="1">
              <a:spcBef>
                <a:spcPts val="0"/>
              </a:spcBef>
              <a:spcAft>
                <a:spcPts val="0"/>
              </a:spcAft>
              <a:defRPr/>
            </a:pPr>
            <a:endParaRPr lang="pt-BR" sz="2000" dirty="0">
              <a:solidFill>
                <a:schemeClr val="tx1"/>
              </a:solidFill>
              <a:latin typeface="Arial Black" panose="020B0A04020102020204" pitchFamily="34" charset="0"/>
            </a:endParaRPr>
          </a:p>
          <a:p>
            <a:pPr marL="3238500" algn="ctr" eaLnBrk="1" fontAlgn="auto" hangingPunct="1">
              <a:spcBef>
                <a:spcPts val="0"/>
              </a:spcBef>
              <a:spcAft>
                <a:spcPts val="0"/>
              </a:spcAft>
              <a:defRPr/>
            </a:pPr>
            <a:r>
              <a:rPr lang="pt-BR" sz="2400" i="1" dirty="0">
                <a:solidFill>
                  <a:schemeClr val="tx1"/>
                </a:solidFill>
                <a:latin typeface="Arial"/>
                <a:cs typeface="Arial"/>
              </a:rPr>
              <a:t>Garantir Direitos e Defender o SUS, a Vida e a Democracia</a:t>
            </a:r>
            <a:endParaRPr lang="pt-BR" sz="2400" dirty="0">
              <a:solidFill>
                <a:schemeClr val="tx1"/>
              </a:solidFill>
              <a:latin typeface="Arial"/>
              <a:cs typeface="Arial"/>
            </a:endParaRPr>
          </a:p>
          <a:p>
            <a:pPr marL="3238500" algn="ctr" eaLnBrk="1" fontAlgn="auto" hangingPunct="1">
              <a:spcBef>
                <a:spcPts val="0"/>
              </a:spcBef>
              <a:spcAft>
                <a:spcPts val="0"/>
              </a:spcAft>
              <a:defRPr/>
            </a:pPr>
            <a:r>
              <a:rPr lang="pt-BR" sz="2400" i="1" dirty="0">
                <a:solidFill>
                  <a:schemeClr val="tx1"/>
                </a:solidFill>
                <a:latin typeface="Arial"/>
                <a:cs typeface="Arial"/>
              </a:rPr>
              <a:t>Amanhã vai ser outro dia</a:t>
            </a:r>
            <a:endParaRPr lang="pt-BR" sz="2400" dirty="0">
              <a:solidFill>
                <a:schemeClr val="tx1"/>
              </a:solidFill>
              <a:latin typeface="Arial"/>
              <a:cs typeface="Arial"/>
            </a:endParaRPr>
          </a:p>
          <a:p>
            <a:pPr eaLnBrk="1" fontAlgn="auto" hangingPunct="1">
              <a:spcBef>
                <a:spcPts val="0"/>
              </a:spcBef>
              <a:spcAft>
                <a:spcPts val="0"/>
              </a:spcAft>
              <a:defRPr/>
            </a:pPr>
            <a:endParaRPr lang="pt-BR" dirty="0">
              <a:latin typeface="Arial Black" panose="020B0A04020102020204" pitchFamily="34" charset="0"/>
            </a:endParaRPr>
          </a:p>
        </p:txBody>
      </p:sp>
      <p:pic>
        <p:nvPicPr>
          <p:cNvPr id="4099"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658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Imagem 6"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Imagem 10"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595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3" name="Imagem 9" descr="LOGO DA 11 CONFERES.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1790700"/>
            <a:ext cx="3181350" cy="398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4" name="CaixaDeTexto 7"/>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3</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31747"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31748"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chemeClr val="bg1"/>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2">
              <a:lumMod val="20000"/>
              <a:lumOff val="80000"/>
            </a:schemeClr>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eaLnBrk="1" fontAlgn="auto" hangingPunct="1">
              <a:spcBef>
                <a:spcPts val="0"/>
              </a:spcBef>
              <a:spcAft>
                <a:spcPts val="0"/>
              </a:spcAft>
              <a:defRPr/>
            </a:pPr>
            <a:r>
              <a:rPr lang="pt-BR" sz="2600" b="1" dirty="0">
                <a:solidFill>
                  <a:schemeClr val="tx1"/>
                </a:solidFill>
                <a:cs typeface="Calibri" panose="020F0502020204030204"/>
              </a:rPr>
              <a:t>Um novo amanhã Estadual com:</a:t>
            </a:r>
          </a:p>
        </p:txBody>
      </p:sp>
      <p:sp>
        <p:nvSpPr>
          <p:cNvPr id="16" name="CaixaDeTexto 15"/>
          <p:cNvSpPr txBox="1"/>
          <p:nvPr/>
        </p:nvSpPr>
        <p:spPr>
          <a:xfrm>
            <a:off x="2952750" y="2019300"/>
            <a:ext cx="8648700" cy="3478213"/>
          </a:xfrm>
          <a:prstGeom prst="rect">
            <a:avLst/>
          </a:prstGeom>
          <a:noFill/>
        </p:spPr>
        <p:txBody>
          <a:bodyPr>
            <a:spAutoFit/>
          </a:bodyPr>
          <a:lstStyle/>
          <a:p>
            <a:pPr marL="342900" indent="-342900" algn="just" eaLnBrk="1" fontAlgn="auto" hangingPunct="1">
              <a:spcBef>
                <a:spcPts val="0"/>
              </a:spcBef>
              <a:spcAft>
                <a:spcPts val="0"/>
              </a:spcAft>
              <a:buFont typeface="Arial" panose="020B0604020202020204" pitchFamily="34" charset="0"/>
              <a:buChar char="•"/>
              <a:defRPr/>
            </a:pPr>
            <a:r>
              <a:rPr lang="pt-BR" sz="2000" dirty="0">
                <a:latin typeface="Arial"/>
                <a:cs typeface="Arial"/>
              </a:rPr>
              <a:t>A defesa e priorização efetiva da Atenção Básica;</a:t>
            </a:r>
          </a:p>
          <a:p>
            <a:pPr marL="342900" indent="-342900" algn="just" eaLnBrk="1" fontAlgn="auto" hangingPunct="1">
              <a:spcBef>
                <a:spcPts val="0"/>
              </a:spcBef>
              <a:spcAft>
                <a:spcPts val="0"/>
              </a:spcAft>
              <a:buFont typeface="Arial" panose="020B0604020202020204" pitchFamily="34" charset="0"/>
              <a:buChar char="•"/>
              <a:defRPr/>
            </a:pPr>
            <a:endParaRPr lang="pt-BR" sz="2000" dirty="0">
              <a:latin typeface="Arial"/>
              <a:cs typeface="Arial"/>
            </a:endParaRPr>
          </a:p>
          <a:p>
            <a:pPr marL="285750" indent="-285750" eaLnBrk="1" fontAlgn="auto" hangingPunct="1">
              <a:spcBef>
                <a:spcPts val="0"/>
              </a:spcBef>
              <a:spcAft>
                <a:spcPts val="0"/>
              </a:spcAft>
              <a:buFont typeface="Arial"/>
              <a:buChar char="•"/>
              <a:defRPr/>
            </a:pPr>
            <a:r>
              <a:rPr lang="pt-BR" sz="2000" dirty="0">
                <a:latin typeface="Arial"/>
                <a:ea typeface="+mn-lt"/>
                <a:cs typeface="+mn-lt"/>
              </a:rPr>
              <a:t>Diálogo com todos os setores produtivos e segmentos sociais;</a:t>
            </a:r>
          </a:p>
          <a:p>
            <a:pPr marL="285750" indent="-285750" eaLnBrk="1" fontAlgn="auto" hangingPunct="1">
              <a:spcBef>
                <a:spcPts val="0"/>
              </a:spcBef>
              <a:spcAft>
                <a:spcPts val="0"/>
              </a:spcAft>
              <a:buFont typeface="Arial"/>
              <a:buChar char="•"/>
              <a:defRPr/>
            </a:pPr>
            <a:endParaRPr lang="pt-BR" sz="2000" dirty="0">
              <a:latin typeface="Arial"/>
              <a:ea typeface="+mn-lt"/>
              <a:cs typeface="+mn-lt"/>
            </a:endParaRPr>
          </a:p>
          <a:p>
            <a:pPr marL="285750" indent="-285750" eaLnBrk="1" fontAlgn="auto" hangingPunct="1">
              <a:spcBef>
                <a:spcPts val="0"/>
              </a:spcBef>
              <a:spcAft>
                <a:spcPts val="0"/>
              </a:spcAft>
              <a:buFont typeface="Arial"/>
              <a:buChar char="•"/>
              <a:defRPr/>
            </a:pPr>
            <a:r>
              <a:rPr lang="pt-BR" sz="2000" dirty="0">
                <a:latin typeface="Arial"/>
                <a:ea typeface="+mn-lt"/>
                <a:cs typeface="+mn-lt"/>
              </a:rPr>
              <a:t>Crescimento e geração de emprego e renda para a população; </a:t>
            </a:r>
          </a:p>
          <a:p>
            <a:pPr marL="285750" indent="-285750" eaLnBrk="1" fontAlgn="auto" hangingPunct="1">
              <a:spcBef>
                <a:spcPts val="0"/>
              </a:spcBef>
              <a:spcAft>
                <a:spcPts val="0"/>
              </a:spcAft>
              <a:buFont typeface="Arial"/>
              <a:buChar char="•"/>
              <a:defRPr/>
            </a:pPr>
            <a:endParaRPr lang="pt-BR" sz="2000" dirty="0">
              <a:latin typeface="Arial"/>
              <a:ea typeface="+mn-lt"/>
              <a:cs typeface="+mn-lt"/>
            </a:endParaRPr>
          </a:p>
          <a:p>
            <a:pPr marL="285750" indent="-285750" eaLnBrk="1" fontAlgn="auto" hangingPunct="1">
              <a:spcBef>
                <a:spcPts val="0"/>
              </a:spcBef>
              <a:spcAft>
                <a:spcPts val="0"/>
              </a:spcAft>
              <a:buFont typeface="Arial"/>
              <a:buChar char="•"/>
              <a:defRPr/>
            </a:pPr>
            <a:r>
              <a:rPr lang="pt-BR" sz="2000" dirty="0">
                <a:latin typeface="Arial"/>
                <a:ea typeface="+mn-lt"/>
                <a:cs typeface="+mn-lt"/>
              </a:rPr>
              <a:t>Inovação e avanço ainda mais nas políticas públicas de inclusão social e combate à pobreza, ao desemprego, à fome e intolerância;</a:t>
            </a:r>
          </a:p>
          <a:p>
            <a:pPr marL="285750" indent="-285750" eaLnBrk="1" fontAlgn="auto" hangingPunct="1">
              <a:spcBef>
                <a:spcPts val="0"/>
              </a:spcBef>
              <a:spcAft>
                <a:spcPts val="0"/>
              </a:spcAft>
              <a:buFont typeface="Arial"/>
              <a:buChar char="•"/>
              <a:defRPr/>
            </a:pPr>
            <a:endParaRPr lang="pt-BR" sz="2000" dirty="0">
              <a:latin typeface="Arial"/>
              <a:ea typeface="+mn-lt"/>
              <a:cs typeface="+mn-lt"/>
            </a:endParaRPr>
          </a:p>
          <a:p>
            <a:pPr marL="285750" indent="-285750" eaLnBrk="1" fontAlgn="auto" hangingPunct="1">
              <a:spcBef>
                <a:spcPts val="0"/>
              </a:spcBef>
              <a:spcAft>
                <a:spcPts val="0"/>
              </a:spcAft>
              <a:buFont typeface="Arial"/>
              <a:buChar char="•"/>
              <a:defRPr/>
            </a:pPr>
            <a:r>
              <a:rPr lang="pt-BR" sz="2000" dirty="0">
                <a:latin typeface="Arial"/>
                <a:ea typeface="+mn-lt"/>
                <a:cs typeface="+mn-lt"/>
              </a:rPr>
              <a:t> Redução das desigualdades sociais e superação dos desequilíbrios regionais;</a:t>
            </a:r>
          </a:p>
        </p:txBody>
      </p:sp>
      <p:sp>
        <p:nvSpPr>
          <p:cNvPr id="31755" name="CaixaDeTexto 10"/>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30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32771"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32772"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4"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5"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chemeClr val="bg1"/>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2">
              <a:lumMod val="20000"/>
              <a:lumOff val="80000"/>
            </a:schemeClr>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eaLnBrk="1" fontAlgn="auto" hangingPunct="1">
              <a:spcBef>
                <a:spcPts val="0"/>
              </a:spcBef>
              <a:spcAft>
                <a:spcPts val="0"/>
              </a:spcAft>
              <a:defRPr/>
            </a:pPr>
            <a:r>
              <a:rPr lang="pt-BR" sz="2600" b="1" dirty="0">
                <a:solidFill>
                  <a:schemeClr val="tx1"/>
                </a:solidFill>
                <a:cs typeface="Calibri" panose="020F0502020204030204"/>
              </a:rPr>
              <a:t>Um novo amanhã Estadual com:</a:t>
            </a:r>
          </a:p>
        </p:txBody>
      </p:sp>
      <p:sp>
        <p:nvSpPr>
          <p:cNvPr id="16" name="CaixaDeTexto 15"/>
          <p:cNvSpPr txBox="1"/>
          <p:nvPr/>
        </p:nvSpPr>
        <p:spPr>
          <a:xfrm>
            <a:off x="2952750" y="1752600"/>
            <a:ext cx="8648700" cy="4400550"/>
          </a:xfrm>
          <a:prstGeom prst="rect">
            <a:avLst/>
          </a:prstGeom>
          <a:noFill/>
        </p:spPr>
        <p:txBody>
          <a:bodyPr>
            <a:spAutoFit/>
          </a:bodyPr>
          <a:lstStyle/>
          <a:p>
            <a:pPr marL="285750" indent="-285750" algn="just" eaLnBrk="1" fontAlgn="auto" hangingPunct="1">
              <a:spcBef>
                <a:spcPts val="0"/>
              </a:spcBef>
              <a:spcAft>
                <a:spcPts val="0"/>
              </a:spcAft>
              <a:buFont typeface="Arial"/>
              <a:buChar char="•"/>
              <a:defRPr/>
            </a:pPr>
            <a:r>
              <a:rPr lang="pt-BR" sz="2000" dirty="0">
                <a:latin typeface="Arial"/>
                <a:ea typeface="+mn-lt"/>
                <a:cs typeface="+mn-lt"/>
              </a:rPr>
              <a:t>Financiamento adequado para a Saúde e com responsabilidades compartilhadas;</a:t>
            </a:r>
          </a:p>
          <a:p>
            <a:pPr marL="285750" indent="-285750" algn="just" eaLnBrk="1" fontAlgn="auto" hangingPunct="1">
              <a:spcBef>
                <a:spcPts val="0"/>
              </a:spcBef>
              <a:spcAft>
                <a:spcPts val="0"/>
              </a:spcAft>
              <a:buFont typeface="Arial"/>
              <a:buChar char="•"/>
              <a:defRPr/>
            </a:pPr>
            <a:endParaRPr lang="pt-BR" sz="2000" dirty="0">
              <a:latin typeface="Arial"/>
              <a:ea typeface="+mn-lt"/>
              <a:cs typeface="+mn-lt"/>
            </a:endParaRPr>
          </a:p>
          <a:p>
            <a:pPr marL="285750" indent="-285750" algn="just" eaLnBrk="1" fontAlgn="auto" hangingPunct="1">
              <a:spcBef>
                <a:spcPts val="0"/>
              </a:spcBef>
              <a:spcAft>
                <a:spcPts val="0"/>
              </a:spcAft>
              <a:buFont typeface="Arial"/>
              <a:buChar char="•"/>
              <a:defRPr/>
            </a:pPr>
            <a:r>
              <a:rPr lang="pt-BR" sz="2000" dirty="0">
                <a:latin typeface="Arial"/>
                <a:ea typeface="+mn-lt"/>
                <a:cs typeface="+mn-lt"/>
              </a:rPr>
              <a:t>Ampliação do acesso da população aos serviços públicos com qualidade e tempo oportuno. </a:t>
            </a:r>
          </a:p>
          <a:p>
            <a:pPr marL="285750" indent="-285750" algn="just" eaLnBrk="1" fontAlgn="auto" hangingPunct="1">
              <a:spcBef>
                <a:spcPts val="0"/>
              </a:spcBef>
              <a:spcAft>
                <a:spcPts val="0"/>
              </a:spcAft>
              <a:buFont typeface="Arial"/>
              <a:buChar char="•"/>
              <a:defRPr/>
            </a:pPr>
            <a:endParaRPr lang="pt-BR" sz="2000" dirty="0">
              <a:solidFill>
                <a:srgbClr val="FF0000"/>
              </a:solidFill>
              <a:latin typeface="Arial"/>
              <a:ea typeface="+mn-lt"/>
              <a:cs typeface="+mn-lt"/>
            </a:endParaRPr>
          </a:p>
          <a:p>
            <a:pPr marL="285750" indent="-285750" algn="just" eaLnBrk="1" fontAlgn="auto" hangingPunct="1">
              <a:spcBef>
                <a:spcPts val="0"/>
              </a:spcBef>
              <a:spcAft>
                <a:spcPts val="0"/>
              </a:spcAft>
              <a:buFont typeface="Arial"/>
              <a:buChar char="•"/>
              <a:defRPr/>
            </a:pPr>
            <a:r>
              <a:rPr lang="pt-BR" sz="2000" dirty="0">
                <a:latin typeface="Arial"/>
                <a:ea typeface="+mn-lt"/>
                <a:cs typeface="+mn-lt"/>
              </a:rPr>
              <a:t>Inclusão de Tecnologia com o objetivo de tornar os atendimentos mais </a:t>
            </a:r>
            <a:r>
              <a:rPr lang="pt-BR" sz="2000" dirty="0" err="1">
                <a:latin typeface="Arial"/>
                <a:ea typeface="+mn-lt"/>
                <a:cs typeface="+mn-lt"/>
              </a:rPr>
              <a:t>celeres</a:t>
            </a:r>
            <a:r>
              <a:rPr lang="pt-BR" sz="2000" dirty="0">
                <a:latin typeface="Arial"/>
                <a:ea typeface="+mn-lt"/>
                <a:cs typeface="+mn-lt"/>
              </a:rPr>
              <a:t>, informações compartilhadas, conforto e comodidade para o usuário, gestão do cuidado, organização administrativa, construção de indicadores para saber o impacto das políticas públicas na saúde. </a:t>
            </a:r>
          </a:p>
          <a:p>
            <a:pPr marL="285750" indent="-285750" algn="just" eaLnBrk="1" fontAlgn="auto" hangingPunct="1">
              <a:spcBef>
                <a:spcPts val="0"/>
              </a:spcBef>
              <a:spcAft>
                <a:spcPts val="0"/>
              </a:spcAft>
              <a:buFont typeface="Arial"/>
              <a:buChar char="•"/>
              <a:defRPr/>
            </a:pPr>
            <a:endParaRPr lang="pt-BR" sz="2000" dirty="0">
              <a:latin typeface="Arial"/>
              <a:ea typeface="+mn-lt"/>
              <a:cs typeface="+mn-lt"/>
            </a:endParaRPr>
          </a:p>
          <a:p>
            <a:pPr marL="285750" indent="-285750" algn="just" eaLnBrk="1" fontAlgn="auto" hangingPunct="1">
              <a:spcBef>
                <a:spcPts val="0"/>
              </a:spcBef>
              <a:spcAft>
                <a:spcPts val="0"/>
              </a:spcAft>
              <a:buFont typeface="Arial"/>
              <a:buChar char="•"/>
              <a:defRPr/>
            </a:pPr>
            <a:r>
              <a:rPr lang="pt-BR" sz="2000" dirty="0" err="1">
                <a:latin typeface="Arial"/>
                <a:ea typeface="+mn-lt"/>
                <a:cs typeface="+mn-lt"/>
              </a:rPr>
              <a:t>Cofinanciamento</a:t>
            </a:r>
            <a:r>
              <a:rPr lang="pt-BR" sz="2000" dirty="0">
                <a:latin typeface="Arial"/>
                <a:ea typeface="+mn-lt"/>
                <a:cs typeface="+mn-lt"/>
              </a:rPr>
              <a:t> adequado para as políticas estratégicas, como Atenção Básica, Urgência, Saúde Mental.</a:t>
            </a:r>
            <a:endParaRPr lang="pt-BR" sz="2000" dirty="0">
              <a:latin typeface="Arial"/>
              <a:cs typeface="Arial"/>
            </a:endParaRPr>
          </a:p>
          <a:p>
            <a:pPr marL="342900" indent="-342900" algn="just" eaLnBrk="1" fontAlgn="auto" hangingPunct="1">
              <a:spcBef>
                <a:spcPts val="0"/>
              </a:spcBef>
              <a:spcAft>
                <a:spcPts val="0"/>
              </a:spcAft>
              <a:buFont typeface="Arial" panose="020B0604020202020204" pitchFamily="34" charset="0"/>
              <a:buChar char="•"/>
              <a:defRPr/>
            </a:pPr>
            <a:endParaRPr lang="pt-BR" sz="2000" dirty="0">
              <a:latin typeface="Arial"/>
              <a:cs typeface="Arial"/>
            </a:endParaRPr>
          </a:p>
        </p:txBody>
      </p:sp>
      <p:sp>
        <p:nvSpPr>
          <p:cNvPr id="32779" name="CaixaDeTexto 10"/>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31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33795"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33796"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8"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9"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rgbClr val="FFC000"/>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2">
              <a:lumMod val="20000"/>
              <a:lumOff val="80000"/>
            </a:schemeClr>
          </a:solidFill>
          <a:ln>
            <a:solidFill>
              <a:srgbClr val="FF0000"/>
            </a:solidFill>
          </a:ln>
        </p:spPr>
        <p:style>
          <a:lnRef idx="0">
            <a:schemeClr val="dk1"/>
          </a:lnRef>
          <a:fillRef idx="3">
            <a:schemeClr val="dk1"/>
          </a:fillRef>
          <a:effectRef idx="3">
            <a:schemeClr val="dk1"/>
          </a:effectRef>
          <a:fontRef idx="minor">
            <a:schemeClr val="lt1"/>
          </a:fontRef>
        </p:style>
        <p:txBody>
          <a:bodyPr anchor="ctr"/>
          <a:lstStyle/>
          <a:p>
            <a:pPr eaLnBrk="1" fontAlgn="auto" hangingPunct="1">
              <a:spcBef>
                <a:spcPts val="0"/>
              </a:spcBef>
              <a:spcAft>
                <a:spcPts val="0"/>
              </a:spcAft>
              <a:defRPr/>
            </a:pPr>
            <a:r>
              <a:rPr lang="pt-BR" sz="2600" b="1" dirty="0">
                <a:solidFill>
                  <a:schemeClr val="tx1"/>
                </a:solidFill>
                <a:cs typeface="Calibri" panose="020F0502020204030204"/>
              </a:rPr>
              <a:t>Um novo amanhã Estadual com:</a:t>
            </a:r>
          </a:p>
        </p:txBody>
      </p:sp>
      <p:sp>
        <p:nvSpPr>
          <p:cNvPr id="33802" name="CaixaDeTexto 15"/>
          <p:cNvSpPr txBox="1">
            <a:spLocks noChangeArrowheads="1"/>
          </p:cNvSpPr>
          <p:nvPr/>
        </p:nvSpPr>
        <p:spPr bwMode="auto">
          <a:xfrm>
            <a:off x="3162300" y="2571750"/>
            <a:ext cx="843915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2400">
                <a:solidFill>
                  <a:srgbClr val="000000"/>
                </a:solidFill>
                <a:latin typeface="Arial" panose="020B0604020202020204" pitchFamily="34" charset="0"/>
              </a:rPr>
              <a:t> </a:t>
            </a:r>
            <a:r>
              <a:rPr lang="pt-BR" altLang="pt-BR" sz="2400" b="1">
                <a:solidFill>
                  <a:srgbClr val="000000"/>
                </a:solidFill>
                <a:latin typeface="Arial" panose="020B0604020202020204" pitchFamily="34" charset="0"/>
                <a:ea typeface="Calibri" panose="020F0502020204030204" pitchFamily="34" charset="0"/>
                <a:cs typeface="Calibri" panose="020F0502020204030204" pitchFamily="34" charset="0"/>
              </a:rPr>
              <a:t>C</a:t>
            </a:r>
            <a:r>
              <a:rPr lang="pt-BR" altLang="pt-BR" sz="2400" b="1">
                <a:latin typeface="Arial" panose="020B0604020202020204" pitchFamily="34" charset="0"/>
                <a:ea typeface="Calibri" panose="020F0502020204030204" pitchFamily="34" charset="0"/>
                <a:cs typeface="Calibri" panose="020F0502020204030204" pitchFamily="34" charset="0"/>
              </a:rPr>
              <a:t>omo você espera que seja o amanhã melhor na Bahia?</a:t>
            </a:r>
          </a:p>
          <a:p>
            <a:pPr algn="just" eaLnBrk="1" hangingPunct="1">
              <a:lnSpc>
                <a:spcPct val="100000"/>
              </a:lnSpc>
              <a:spcBef>
                <a:spcPct val="0"/>
              </a:spcBef>
            </a:pPr>
            <a:endParaRPr lang="pt-BR" altLang="pt-BR" sz="2400" b="1">
              <a:latin typeface="Arial" panose="020B0604020202020204" pitchFamily="34" charset="0"/>
              <a:ea typeface="Calibri" panose="020F0502020204030204" pitchFamily="34" charset="0"/>
              <a:cs typeface="Calibri" panose="020F0502020204030204" pitchFamily="34" charset="0"/>
            </a:endParaRPr>
          </a:p>
          <a:p>
            <a:pPr algn="just" eaLnBrk="1" hangingPunct="1">
              <a:lnSpc>
                <a:spcPct val="100000"/>
              </a:lnSpc>
              <a:spcBef>
                <a:spcPct val="0"/>
              </a:spcBef>
            </a:pPr>
            <a:r>
              <a:rPr lang="pt-BR" altLang="pt-BR" sz="2400" b="1">
                <a:latin typeface="Arial" panose="020B0604020202020204" pitchFamily="34" charset="0"/>
                <a:ea typeface="Calibri" panose="020F0502020204030204" pitchFamily="34" charset="0"/>
                <a:cs typeface="Calibri" panose="020F0502020204030204" pitchFamily="34" charset="0"/>
              </a:rPr>
              <a:t>O que precisamos fazer para alcançar este novo amanhã no Estado?</a:t>
            </a:r>
            <a:endParaRPr lang="pt-BR" altLang="pt-BR" sz="2400">
              <a:latin typeface="Arial" panose="020B0604020202020204" pitchFamily="34" charset="0"/>
            </a:endParaRPr>
          </a:p>
        </p:txBody>
      </p:sp>
      <p:sp>
        <p:nvSpPr>
          <p:cNvPr id="33803" name="CaixaDeTexto 10"/>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32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34819"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34820"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1"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2"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3"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rgbClr val="FFC000"/>
          </a:solidFill>
          <a:ln>
            <a:solidFill>
              <a:schemeClr val="accent5">
                <a:lumMod val="75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5">
              <a:lumMod val="40000"/>
              <a:lumOff val="60000"/>
            </a:schemeClr>
          </a:solidFill>
          <a:ln>
            <a:solidFill>
              <a:schemeClr val="accent5">
                <a:lumMod val="75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chemeClr val="tx1"/>
                </a:solidFill>
              </a:rPr>
              <a:t>Um novo amanhã Municipal</a:t>
            </a:r>
          </a:p>
        </p:txBody>
      </p:sp>
      <p:sp>
        <p:nvSpPr>
          <p:cNvPr id="34826" name="CaixaDeTexto 15"/>
          <p:cNvSpPr txBox="1">
            <a:spLocks noChangeArrowheads="1"/>
          </p:cNvSpPr>
          <p:nvPr/>
        </p:nvSpPr>
        <p:spPr bwMode="auto">
          <a:xfrm>
            <a:off x="3162300" y="2571750"/>
            <a:ext cx="843915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2400">
                <a:solidFill>
                  <a:srgbClr val="000000"/>
                </a:solidFill>
                <a:latin typeface="Arial" panose="020B0604020202020204" pitchFamily="34" charset="0"/>
              </a:rPr>
              <a:t> </a:t>
            </a:r>
            <a:r>
              <a:rPr lang="pt-BR" altLang="pt-BR" sz="2400" b="1">
                <a:solidFill>
                  <a:srgbClr val="000000"/>
                </a:solidFill>
                <a:latin typeface="Arial" panose="020B0604020202020204" pitchFamily="34" charset="0"/>
                <a:ea typeface="Calibri" panose="020F0502020204030204" pitchFamily="34" charset="0"/>
                <a:cs typeface="Calibri" panose="020F0502020204030204" pitchFamily="34" charset="0"/>
              </a:rPr>
              <a:t>C</a:t>
            </a:r>
            <a:r>
              <a:rPr lang="pt-BR" altLang="pt-BR" sz="2400" b="1">
                <a:latin typeface="Arial" panose="020B0604020202020204" pitchFamily="34" charset="0"/>
                <a:ea typeface="Calibri" panose="020F0502020204030204" pitchFamily="34" charset="0"/>
                <a:cs typeface="Calibri" panose="020F0502020204030204" pitchFamily="34" charset="0"/>
              </a:rPr>
              <a:t>omo você espera que seja o amanhã?</a:t>
            </a:r>
          </a:p>
          <a:p>
            <a:pPr algn="just" eaLnBrk="1" hangingPunct="1">
              <a:lnSpc>
                <a:spcPct val="100000"/>
              </a:lnSpc>
              <a:spcBef>
                <a:spcPct val="0"/>
              </a:spcBef>
            </a:pPr>
            <a:endParaRPr lang="pt-BR" altLang="pt-BR" sz="2400" b="1">
              <a:latin typeface="Arial" panose="020B0604020202020204" pitchFamily="34" charset="0"/>
              <a:ea typeface="Calibri" panose="020F0502020204030204" pitchFamily="34" charset="0"/>
              <a:cs typeface="Calibri" panose="020F0502020204030204" pitchFamily="34" charset="0"/>
            </a:endParaRPr>
          </a:p>
          <a:p>
            <a:pPr algn="just" eaLnBrk="1" hangingPunct="1">
              <a:lnSpc>
                <a:spcPct val="100000"/>
              </a:lnSpc>
              <a:spcBef>
                <a:spcPct val="0"/>
              </a:spcBef>
              <a:buFontTx/>
              <a:buNone/>
            </a:pPr>
            <a:endParaRPr lang="pt-BR" altLang="pt-BR" sz="2400" b="1">
              <a:latin typeface="Arial" panose="020B0604020202020204" pitchFamily="34" charset="0"/>
            </a:endParaRPr>
          </a:p>
          <a:p>
            <a:pPr algn="just" eaLnBrk="1" hangingPunct="1">
              <a:lnSpc>
                <a:spcPct val="100000"/>
              </a:lnSpc>
              <a:spcBef>
                <a:spcPct val="0"/>
              </a:spcBef>
            </a:pPr>
            <a:r>
              <a:rPr lang="pt-BR" altLang="pt-BR" sz="2400" b="1">
                <a:latin typeface="Arial" panose="020B0604020202020204" pitchFamily="34" charset="0"/>
                <a:ea typeface="Calibri" panose="020F0502020204030204" pitchFamily="34" charset="0"/>
                <a:cs typeface="Calibri" panose="020F0502020204030204" pitchFamily="34" charset="0"/>
              </a:rPr>
              <a:t>O que precisamos fazer para alcançar este novo amanhã Municipal?</a:t>
            </a:r>
            <a:endParaRPr lang="pt-BR" altLang="pt-BR" sz="2400">
              <a:latin typeface="Arial" panose="020B0604020202020204" pitchFamily="34" charset="0"/>
            </a:endParaRPr>
          </a:p>
        </p:txBody>
      </p:sp>
      <p:sp>
        <p:nvSpPr>
          <p:cNvPr id="34827" name="CaixaDeTexto 10"/>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33</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tângulo 1"/>
          <p:cNvSpPr/>
          <p:nvPr/>
        </p:nvSpPr>
        <p:spPr>
          <a:xfrm>
            <a:off x="250825" y="2862263"/>
            <a:ext cx="11645900" cy="1570037"/>
          </a:xfrm>
          <a:prstGeom prst="rect">
            <a:avLst/>
          </a:prstGeom>
        </p:spPr>
        <p:txBody>
          <a:bodyPr>
            <a:spAutoFit/>
          </a:bodyPr>
          <a:lstStyle/>
          <a:p>
            <a:pPr marL="3048000" algn="ctr" eaLnBrk="1" fontAlgn="auto" hangingPunct="1">
              <a:spcBef>
                <a:spcPts val="0"/>
              </a:spcBef>
              <a:spcAft>
                <a:spcPts val="0"/>
              </a:spcAft>
              <a:defRPr/>
            </a:pPr>
            <a:r>
              <a:rPr lang="fr-FR" sz="3200" dirty="0">
                <a:solidFill>
                  <a:schemeClr val="tx1">
                    <a:lumMod val="95000"/>
                    <a:lumOff val="5000"/>
                  </a:schemeClr>
                </a:solidFill>
                <a:latin typeface="Arial Black"/>
                <a:cs typeface="+mn-cs"/>
              </a:rPr>
              <a:t>AbraSUS!</a:t>
            </a:r>
          </a:p>
          <a:p>
            <a:pPr marL="3048000" algn="ctr" eaLnBrk="1" fontAlgn="auto" hangingPunct="1">
              <a:spcBef>
                <a:spcPts val="0"/>
              </a:spcBef>
              <a:spcAft>
                <a:spcPts val="0"/>
              </a:spcAft>
              <a:defRPr/>
            </a:pPr>
            <a:r>
              <a:rPr lang="fr-FR" sz="3200" dirty="0">
                <a:solidFill>
                  <a:schemeClr val="tx1">
                    <a:lumMod val="95000"/>
                    <a:lumOff val="5000"/>
                  </a:schemeClr>
                </a:solidFill>
                <a:latin typeface="Arial Black"/>
                <a:cs typeface="+mn-cs"/>
              </a:rPr>
              <a:t>Sucesso à 11ª CONFERES</a:t>
            </a:r>
          </a:p>
          <a:p>
            <a:pPr marL="3048000" algn="ctr" eaLnBrk="1" fontAlgn="auto" hangingPunct="1">
              <a:spcBef>
                <a:spcPts val="0"/>
              </a:spcBef>
              <a:spcAft>
                <a:spcPts val="0"/>
              </a:spcAft>
              <a:defRPr/>
            </a:pPr>
            <a:r>
              <a:rPr lang="fr-FR" sz="3200" dirty="0">
                <a:solidFill>
                  <a:schemeClr val="tx1">
                    <a:lumMod val="95000"/>
                    <a:lumOff val="5000"/>
                  </a:schemeClr>
                </a:solidFill>
                <a:latin typeface="Arial Black"/>
                <a:cs typeface="+mn-cs"/>
              </a:rPr>
              <a:t>Rumo à 17ª CNS </a:t>
            </a:r>
            <a:endParaRPr lang="pt-BR" sz="3200" dirty="0">
              <a:solidFill>
                <a:schemeClr val="tx1">
                  <a:lumMod val="95000"/>
                  <a:lumOff val="5000"/>
                </a:schemeClr>
              </a:solidFill>
              <a:latin typeface="Arial Black" panose="020B0A04020102020204" pitchFamily="34" charset="0"/>
              <a:cs typeface="+mn-cs"/>
            </a:endParaRPr>
          </a:p>
        </p:txBody>
      </p:sp>
      <p:pic>
        <p:nvPicPr>
          <p:cNvPr id="35843"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4"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658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6"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595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7" name="Imagem 8" descr="LOGO DA 11 CONFERES.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561975" y="1497013"/>
            <a:ext cx="3362325" cy="4208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8" name="CaixaDeTexto 10"/>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sp>
        <p:nvSpPr>
          <p:cNvPr id="35849" name="CaixaDeTexto 8"/>
          <p:cNvSpPr txBox="1">
            <a:spLocks noChangeArrowheads="1"/>
          </p:cNvSpPr>
          <p:nvPr/>
        </p:nvSpPr>
        <p:spPr bwMode="auto">
          <a:xfrm>
            <a:off x="11587163" y="6456363"/>
            <a:ext cx="4826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34</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aixaDeTexto 8"/>
          <p:cNvSpPr txBox="1">
            <a:spLocks noChangeArrowheads="1"/>
          </p:cNvSpPr>
          <p:nvPr/>
        </p:nvSpPr>
        <p:spPr bwMode="auto">
          <a:xfrm>
            <a:off x="269875" y="280988"/>
            <a:ext cx="1154906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2000">
                <a:latin typeface="Arial Black" panose="020B0A04020102020204" pitchFamily="34" charset="0"/>
              </a:rPr>
              <a:t>11ª CONFERÊNCIA ESTADUAL SAÚDE</a:t>
            </a:r>
          </a:p>
          <a:p>
            <a:pPr algn="ctr" eaLnBrk="1" hangingPunct="1">
              <a:lnSpc>
                <a:spcPct val="100000"/>
              </a:lnSpc>
              <a:spcBef>
                <a:spcPct val="0"/>
              </a:spcBef>
              <a:buFontTx/>
              <a:buNone/>
            </a:pPr>
            <a:endParaRPr lang="pt-BR" altLang="pt-BR" sz="2000">
              <a:latin typeface="Arial Black" panose="020B0A04020102020204" pitchFamily="34" charset="0"/>
            </a:endParaRPr>
          </a:p>
          <a:p>
            <a:pPr algn="ctr" eaLnBrk="1" hangingPunct="1">
              <a:lnSpc>
                <a:spcPct val="100000"/>
              </a:lnSpc>
              <a:spcBef>
                <a:spcPct val="0"/>
              </a:spcBef>
              <a:buFontTx/>
              <a:buNone/>
            </a:pPr>
            <a:r>
              <a:rPr lang="pt-BR" altLang="pt-BR" sz="2000" i="1">
                <a:latin typeface="Arial" panose="020B0604020202020204" pitchFamily="34" charset="0"/>
              </a:rPr>
              <a:t>Garantir Direitos e Defender o SUS, a Vida e a Democracia-</a:t>
            </a:r>
            <a:endParaRPr lang="pt-BR" altLang="pt-BR" sz="2000">
              <a:latin typeface="Arial" panose="020B0604020202020204" pitchFamily="34" charset="0"/>
            </a:endParaRPr>
          </a:p>
          <a:p>
            <a:pPr algn="ctr" eaLnBrk="1" hangingPunct="1">
              <a:lnSpc>
                <a:spcPct val="100000"/>
              </a:lnSpc>
              <a:spcBef>
                <a:spcPct val="0"/>
              </a:spcBef>
              <a:buFontTx/>
              <a:buNone/>
            </a:pPr>
            <a:r>
              <a:rPr lang="pt-BR" altLang="pt-BR" sz="2000" i="1">
                <a:latin typeface="Arial" panose="020B0604020202020204" pitchFamily="34" charset="0"/>
              </a:rPr>
              <a:t>Amanhã vai ser outro dia</a:t>
            </a:r>
            <a:endParaRPr lang="pt-BR" altLang="pt-BR" sz="2000">
              <a:latin typeface="Arial" panose="020B0604020202020204" pitchFamily="34" charset="0"/>
            </a:endParaRPr>
          </a:p>
          <a:p>
            <a:pPr eaLnBrk="1" hangingPunct="1">
              <a:lnSpc>
                <a:spcPct val="100000"/>
              </a:lnSpc>
              <a:spcBef>
                <a:spcPct val="0"/>
              </a:spcBef>
              <a:buFontTx/>
              <a:buNone/>
            </a:pPr>
            <a:endParaRPr lang="pt-BR" altLang="pt-BR" sz="1800">
              <a:latin typeface="Arial Black" panose="020B0A04020102020204" pitchFamily="34" charset="0"/>
            </a:endParaRPr>
          </a:p>
        </p:txBody>
      </p:sp>
      <p:pic>
        <p:nvPicPr>
          <p:cNvPr id="5123"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CaixaDeTexto 10"/>
          <p:cNvSpPr txBox="1"/>
          <p:nvPr/>
        </p:nvSpPr>
        <p:spPr>
          <a:xfrm>
            <a:off x="781050" y="1695450"/>
            <a:ext cx="10744200" cy="1631950"/>
          </a:xfrm>
          <a:prstGeom prst="rect">
            <a:avLst/>
          </a:prstGeom>
          <a:solidFill>
            <a:srgbClr val="FFC000"/>
          </a:solidFill>
        </p:spPr>
        <p:style>
          <a:lnRef idx="2">
            <a:schemeClr val="accent4"/>
          </a:lnRef>
          <a:fillRef idx="1">
            <a:schemeClr val="lt1"/>
          </a:fillRef>
          <a:effectRef idx="0">
            <a:schemeClr val="accent4"/>
          </a:effectRef>
          <a:fontRef idx="minor">
            <a:schemeClr val="dk1"/>
          </a:fontRef>
        </p:style>
        <p:txBody>
          <a:bodyPr>
            <a:spAutoFit/>
          </a:bodyPr>
          <a:lstStyle/>
          <a:p>
            <a:pPr algn="just" eaLnBrk="1" fontAlgn="auto" hangingPunct="1">
              <a:spcBef>
                <a:spcPts val="0"/>
              </a:spcBef>
              <a:spcAft>
                <a:spcPts val="0"/>
              </a:spcAft>
              <a:defRPr/>
            </a:pPr>
            <a:r>
              <a:rPr lang="pt-BR" sz="2000" dirty="0"/>
              <a:t>A conferência tem como tema “</a:t>
            </a:r>
            <a:r>
              <a:rPr lang="pt-BR" sz="2000" b="1" dirty="0"/>
              <a:t>Garantir Direitos e Defender o SUS, a Vida e a Democracia – Amanhã vai ser outro dia</a:t>
            </a:r>
            <a:r>
              <a:rPr lang="pt-BR" sz="2000" dirty="0"/>
              <a:t>”, o qual relaciona a defesa do SUS e a garantida dos direitos com a democracia, e estabelece uma relação com a vida, que nos denota um olhar sobre a saúde ampliado, e propõe uma ruptura do olhar enraizado sobre saúde e doença, e permite uma discussão que amplifica a centralidade do cuidado para os usuários e as suas necessidades.</a:t>
            </a:r>
          </a:p>
        </p:txBody>
      </p:sp>
      <p:sp>
        <p:nvSpPr>
          <p:cNvPr id="8" name="Retângulo 7"/>
          <p:cNvSpPr/>
          <p:nvPr/>
        </p:nvSpPr>
        <p:spPr>
          <a:xfrm>
            <a:off x="4438650" y="3519488"/>
            <a:ext cx="7086600" cy="2446337"/>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pPr marL="400050" indent="-400050" eaLnBrk="1" fontAlgn="auto" hangingPunct="1">
              <a:spcBef>
                <a:spcPts val="1200"/>
              </a:spcBef>
              <a:spcAft>
                <a:spcPts val="600"/>
              </a:spcAft>
              <a:buFont typeface="+mj-lt"/>
              <a:buAutoNum type="romanUcPeriod"/>
              <a:defRPr/>
            </a:pPr>
            <a:r>
              <a:rPr lang="pt-BR" dirty="0"/>
              <a:t>O Brasil que temos. O Brasil que queremos.​ A Bahia que temos. A Bahia que queremos.​ O Município que temos. O Município que queremos.​</a:t>
            </a:r>
          </a:p>
          <a:p>
            <a:pPr marL="400050" indent="-400050" eaLnBrk="1" fontAlgn="auto" hangingPunct="1">
              <a:spcBef>
                <a:spcPts val="1200"/>
              </a:spcBef>
              <a:spcAft>
                <a:spcPts val="600"/>
              </a:spcAft>
              <a:buFont typeface="+mj-lt"/>
              <a:buAutoNum type="romanUcPeriod"/>
              <a:defRPr/>
            </a:pPr>
            <a:r>
              <a:rPr lang="pt-BR" dirty="0"/>
              <a:t>O papel do controle social e dos movimentos sociais para salvar vidas.</a:t>
            </a:r>
          </a:p>
          <a:p>
            <a:pPr marL="400050" indent="-400050" eaLnBrk="1" fontAlgn="auto" hangingPunct="1">
              <a:spcBef>
                <a:spcPts val="1200"/>
              </a:spcBef>
              <a:spcAft>
                <a:spcPts val="600"/>
              </a:spcAft>
              <a:buFont typeface="+mj-lt"/>
              <a:buAutoNum type="romanUcPeriod"/>
              <a:defRPr/>
            </a:pPr>
            <a:r>
              <a:rPr lang="pt-BR" dirty="0"/>
              <a:t>Garantir direitos e defender o SUS, a vida e a democracia.</a:t>
            </a:r>
          </a:p>
          <a:p>
            <a:pPr marL="400050" indent="-400050" eaLnBrk="1" fontAlgn="auto" hangingPunct="1">
              <a:spcBef>
                <a:spcPts val="1200"/>
              </a:spcBef>
              <a:spcAft>
                <a:spcPts val="600"/>
              </a:spcAft>
              <a:buFont typeface="+mj-lt"/>
              <a:buAutoNum type="romanUcPeriod"/>
              <a:defRPr/>
            </a:pPr>
            <a:r>
              <a:rPr lang="pt-BR" dirty="0"/>
              <a:t>Amanhã será outro dia para todos, todas e </a:t>
            </a:r>
            <a:r>
              <a:rPr lang="pt-BR" dirty="0" err="1"/>
              <a:t>todes</a:t>
            </a:r>
            <a:r>
              <a:rPr lang="pt-BR" dirty="0"/>
              <a:t>.</a:t>
            </a:r>
          </a:p>
        </p:txBody>
      </p:sp>
      <p:sp>
        <p:nvSpPr>
          <p:cNvPr id="5129" name="Retângulo 8"/>
          <p:cNvSpPr>
            <a:spLocks noChangeArrowheads="1"/>
          </p:cNvSpPr>
          <p:nvPr/>
        </p:nvSpPr>
        <p:spPr bwMode="auto">
          <a:xfrm>
            <a:off x="1227138" y="4330700"/>
            <a:ext cx="265112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800" b="1">
                <a:latin typeface="Arial Black" panose="020B0A04020102020204" pitchFamily="34" charset="0"/>
              </a:rPr>
              <a:t>EIXOS TEMÁTICOS:</a:t>
            </a:r>
          </a:p>
        </p:txBody>
      </p:sp>
      <p:sp>
        <p:nvSpPr>
          <p:cNvPr id="5130" name="CaixaDeTexto 9"/>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0" y="2003425"/>
            <a:ext cx="12192000" cy="2554288"/>
          </a:xfrm>
          <a:prstGeom prst="rect">
            <a:avLst/>
          </a:prstGeom>
          <a:solidFill>
            <a:srgbClr val="FFC000"/>
          </a:solidFill>
        </p:spPr>
        <p:style>
          <a:lnRef idx="0">
            <a:schemeClr val="accent4"/>
          </a:lnRef>
          <a:fillRef idx="3">
            <a:schemeClr val="accent4"/>
          </a:fillRef>
          <a:effectRef idx="3">
            <a:schemeClr val="accent4"/>
          </a:effectRef>
          <a:fontRef idx="minor">
            <a:schemeClr val="lt1"/>
          </a:fontRef>
        </p:style>
        <p:txBody>
          <a:bodyPr>
            <a:spAutoFit/>
          </a:bodyPr>
          <a:lstStyle/>
          <a:p>
            <a:pPr algn="ctr" eaLnBrk="1" fontAlgn="auto" hangingPunct="1">
              <a:spcBef>
                <a:spcPts val="0"/>
              </a:spcBef>
              <a:spcAft>
                <a:spcPts val="0"/>
              </a:spcAft>
              <a:defRPr/>
            </a:pPr>
            <a:r>
              <a:rPr lang="pt-BR" sz="3200" b="1" dirty="0">
                <a:solidFill>
                  <a:schemeClr val="tx1"/>
                </a:solidFill>
                <a:latin typeface="Arial Black"/>
                <a:cs typeface="Arial"/>
              </a:rPr>
              <a:t>EIXO I </a:t>
            </a:r>
            <a:r>
              <a:rPr lang="pt-BR" sz="3200" b="1" dirty="0">
                <a:latin typeface="Arial Black"/>
                <a:cs typeface="Arial"/>
              </a:rPr>
              <a:t> </a:t>
            </a:r>
            <a:endParaRPr lang="pt-BR" sz="3200" dirty="0">
              <a:cs typeface="Calibri"/>
            </a:endParaRPr>
          </a:p>
          <a:p>
            <a:pPr algn="ctr" eaLnBrk="1" fontAlgn="auto" hangingPunct="1">
              <a:spcBef>
                <a:spcPts val="0"/>
              </a:spcBef>
              <a:spcAft>
                <a:spcPts val="0"/>
              </a:spcAft>
              <a:defRPr/>
            </a:pPr>
            <a:endParaRPr lang="pt-BR" sz="3200" b="1" dirty="0">
              <a:solidFill>
                <a:schemeClr val="accent1">
                  <a:lumMod val="50000"/>
                </a:schemeClr>
              </a:solidFill>
              <a:latin typeface="Arial Black" panose="020B0A04020102020204" pitchFamily="34" charset="0"/>
              <a:cs typeface="Arial" panose="020B0604020202020204" pitchFamily="34" charset="0"/>
            </a:endParaRPr>
          </a:p>
          <a:p>
            <a:pPr marL="342900" indent="-342900" algn="ctr" eaLnBrk="1" fontAlgn="auto" hangingPunct="1">
              <a:spcBef>
                <a:spcPts val="0"/>
              </a:spcBef>
              <a:spcAft>
                <a:spcPts val="0"/>
              </a:spcAft>
              <a:defRPr/>
            </a:pPr>
            <a:r>
              <a:rPr lang="pt-BR" sz="3200" dirty="0">
                <a:solidFill>
                  <a:schemeClr val="bg1"/>
                </a:solidFill>
                <a:effectLst>
                  <a:outerShdw blurRad="38100" dist="38100" dir="2700000" algn="tl">
                    <a:srgbClr val="000000">
                      <a:alpha val="43137"/>
                    </a:srgbClr>
                  </a:outerShdw>
                </a:effectLst>
                <a:latin typeface="Arial Black"/>
                <a:cs typeface="Arial"/>
              </a:rPr>
              <a:t>O Brasil que temos. O Brasil que queremos.</a:t>
            </a:r>
          </a:p>
          <a:p>
            <a:pPr marL="342900" indent="-342900" algn="ctr" eaLnBrk="1" fontAlgn="auto" hangingPunct="1">
              <a:spcBef>
                <a:spcPts val="0"/>
              </a:spcBef>
              <a:spcAft>
                <a:spcPts val="0"/>
              </a:spcAft>
              <a:defRPr/>
            </a:pPr>
            <a:r>
              <a:rPr lang="pt-BR" sz="3200" dirty="0">
                <a:solidFill>
                  <a:schemeClr val="bg1"/>
                </a:solidFill>
                <a:effectLst>
                  <a:outerShdw blurRad="38100" dist="38100" dir="2700000" algn="tl">
                    <a:srgbClr val="000000">
                      <a:alpha val="43137"/>
                    </a:srgbClr>
                  </a:outerShdw>
                </a:effectLst>
                <a:latin typeface="Arial Black"/>
                <a:cs typeface="Arial"/>
              </a:rPr>
              <a:t>A Bahia que temos. A Bahia que queremos.</a:t>
            </a:r>
          </a:p>
          <a:p>
            <a:pPr marL="342900" indent="-342900" algn="ctr" eaLnBrk="1" fontAlgn="auto" hangingPunct="1">
              <a:spcBef>
                <a:spcPts val="0"/>
              </a:spcBef>
              <a:spcAft>
                <a:spcPts val="0"/>
              </a:spcAft>
              <a:defRPr/>
            </a:pPr>
            <a:r>
              <a:rPr lang="pt-BR" sz="3200" dirty="0">
                <a:solidFill>
                  <a:schemeClr val="bg1"/>
                </a:solidFill>
                <a:effectLst>
                  <a:outerShdw blurRad="38100" dist="38100" dir="2700000" algn="tl">
                    <a:srgbClr val="000000">
                      <a:alpha val="43137"/>
                    </a:srgbClr>
                  </a:outerShdw>
                </a:effectLst>
                <a:latin typeface="Arial Black"/>
                <a:cs typeface="Arial"/>
              </a:rPr>
              <a:t>O Município que temos. O Município que queremos.</a:t>
            </a:r>
          </a:p>
        </p:txBody>
      </p:sp>
      <p:pic>
        <p:nvPicPr>
          <p:cNvPr id="6147"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325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658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Imagem 6"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197600"/>
            <a:ext cx="1208088" cy="466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Imagem 10"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595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1" name="CaixaDeTexto 9"/>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sp>
        <p:nvSpPr>
          <p:cNvPr id="6152" name="CaixaDeTexto 8"/>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7171"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2"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3"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etângulo 10"/>
          <p:cNvSpPr/>
          <p:nvPr/>
        </p:nvSpPr>
        <p:spPr>
          <a:xfrm>
            <a:off x="1181100" y="1828800"/>
            <a:ext cx="10248900" cy="3508375"/>
          </a:xfrm>
          <a:prstGeom prst="rect">
            <a:avLst/>
          </a:prstGeom>
        </p:spPr>
        <p:style>
          <a:lnRef idx="2">
            <a:schemeClr val="accent4"/>
          </a:lnRef>
          <a:fillRef idx="1">
            <a:schemeClr val="lt1"/>
          </a:fillRef>
          <a:effectRef idx="0">
            <a:schemeClr val="accent4"/>
          </a:effectRef>
          <a:fontRef idx="minor">
            <a:schemeClr val="dk1"/>
          </a:fontRef>
        </p:style>
        <p:txBody>
          <a:bodyPr>
            <a:spAutoFit/>
          </a:bodyPr>
          <a:lstStyle/>
          <a:p>
            <a:pPr algn="just" eaLnBrk="1" fontAlgn="auto" hangingPunct="1">
              <a:spcBef>
                <a:spcPts val="600"/>
              </a:spcBef>
              <a:spcAft>
                <a:spcPts val="1200"/>
              </a:spcAft>
              <a:defRPr/>
            </a:pPr>
            <a:r>
              <a:rPr lang="pt-BR" sz="2400" dirty="0"/>
              <a:t>A construção do  Brasil que temos e  queremos perpassa,  por traçar um panorama do Brasil que temos. </a:t>
            </a:r>
          </a:p>
          <a:p>
            <a:pPr algn="just" eaLnBrk="1" fontAlgn="auto" hangingPunct="1">
              <a:spcBef>
                <a:spcPts val="600"/>
              </a:spcBef>
              <a:spcAft>
                <a:spcPts val="1200"/>
              </a:spcAft>
              <a:defRPr/>
            </a:pPr>
            <a:r>
              <a:rPr lang="pt-BR" sz="2400" dirty="0"/>
              <a:t>Assim, o Brasil que queremos é um país de justiça social, de inclusão, de democracia, de liberdade e de um SUS forte. </a:t>
            </a:r>
          </a:p>
          <a:p>
            <a:pPr algn="just" eaLnBrk="1" fontAlgn="auto" hangingPunct="1">
              <a:spcBef>
                <a:spcPts val="600"/>
              </a:spcBef>
              <a:spcAft>
                <a:spcPts val="1200"/>
              </a:spcAft>
              <a:defRPr/>
            </a:pPr>
            <a:r>
              <a:rPr lang="pt-BR" sz="2400" dirty="0"/>
              <a:t>O Brasil necessita de um amplo processo de reconstrução nacional na perspectiva de construir um “Amanhã” com a garantia de Direitos, com o SUS fortalecido, o respeito à Vida e à Democracia e à </a:t>
            </a:r>
            <a:r>
              <a:rPr lang="pt-BR" sz="2400" dirty="0" err="1"/>
              <a:t>institucionalidade</a:t>
            </a:r>
            <a:r>
              <a:rPr lang="pt-BR" sz="2400" dirty="0"/>
              <a:t> definida constitucionalmente.</a:t>
            </a:r>
          </a:p>
        </p:txBody>
      </p:sp>
      <p:sp>
        <p:nvSpPr>
          <p:cNvPr id="7176" name="CaixaDeTexto 7"/>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8195"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8196"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7"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8"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199"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chemeClr val="bg1"/>
          </a:solidFill>
          <a:ln>
            <a:solidFill>
              <a:schemeClr val="bg2">
                <a:lumMod val="9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438150" y="2552700"/>
            <a:ext cx="2324100" cy="2019300"/>
          </a:xfrm>
          <a:prstGeom prst="rect">
            <a:avLst/>
          </a:prstGeom>
          <a:solidFill>
            <a:schemeClr val="bg1"/>
          </a:solidFill>
          <a:ln>
            <a:solidFill>
              <a:schemeClr val="bg2">
                <a:lumMod val="9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rgbClr val="00B050"/>
                </a:solidFill>
              </a:rPr>
              <a:t>O Brasil que temos desde 2016</a:t>
            </a:r>
          </a:p>
        </p:txBody>
      </p:sp>
      <p:sp>
        <p:nvSpPr>
          <p:cNvPr id="16" name="CaixaDeTexto 15"/>
          <p:cNvSpPr txBox="1"/>
          <p:nvPr/>
        </p:nvSpPr>
        <p:spPr>
          <a:xfrm>
            <a:off x="2952750" y="1485900"/>
            <a:ext cx="8496300" cy="4246563"/>
          </a:xfrm>
          <a:prstGeom prst="rect">
            <a:avLst/>
          </a:prstGeom>
          <a:noFill/>
        </p:spPr>
        <p:txBody>
          <a:bodyPr>
            <a:spAutoFit/>
          </a:bodyPr>
          <a:lstStyle/>
          <a:p>
            <a:pPr marL="285750" indent="-285750" algn="just" eaLnBrk="1" fontAlgn="auto" hangingPunct="1">
              <a:spcBef>
                <a:spcPts val="0"/>
              </a:spcBef>
              <a:spcAft>
                <a:spcPts val="0"/>
              </a:spcAft>
              <a:buFont typeface="Arial" panose="020B0604020202020204" pitchFamily="34" charset="0"/>
              <a:buChar char="•"/>
              <a:defRPr/>
            </a:pPr>
            <a:r>
              <a:rPr lang="pt-BR" dirty="0">
                <a:latin typeface="Arial"/>
                <a:cs typeface="Arial"/>
              </a:rPr>
              <a:t>Do aumento do contingente de pessoas em situação de pobreza extrema e em situação de rua, da fome, da insegurança alimentar, da inflação dos preços dos alimentos, do desemprego e da falta de moradia;</a:t>
            </a:r>
          </a:p>
          <a:p>
            <a:pPr algn="just" eaLnBrk="1" fontAlgn="auto" hangingPunct="1">
              <a:spcBef>
                <a:spcPts val="0"/>
              </a:spcBef>
              <a:spcAft>
                <a:spcPts val="0"/>
              </a:spcAft>
              <a:defRPr/>
            </a:pPr>
            <a:endParaRPr lang="pt-BR" dirty="0">
              <a:latin typeface="Arial"/>
              <a:cs typeface="Arial"/>
            </a:endParaRPr>
          </a:p>
          <a:p>
            <a:pPr marL="285750" indent="-285750" algn="just" eaLnBrk="1" fontAlgn="auto" hangingPunct="1">
              <a:spcBef>
                <a:spcPts val="0"/>
              </a:spcBef>
              <a:spcAft>
                <a:spcPts val="0"/>
              </a:spcAft>
              <a:buFont typeface="Arial" panose="020B0604020202020204" pitchFamily="34" charset="0"/>
              <a:buChar char="•"/>
              <a:defRPr/>
            </a:pPr>
            <a:r>
              <a:rPr lang="pt-BR" dirty="0">
                <a:latin typeface="Arial"/>
                <a:ea typeface="+mn-lt"/>
                <a:cs typeface="+mn-lt"/>
              </a:rPr>
              <a:t>Dos ataques contra a educação e contra a ciência e tecnologia;</a:t>
            </a:r>
          </a:p>
          <a:p>
            <a:pPr marL="285750" indent="-285750" algn="just" eaLnBrk="1" fontAlgn="auto" hangingPunct="1">
              <a:spcBef>
                <a:spcPts val="0"/>
              </a:spcBef>
              <a:spcAft>
                <a:spcPts val="0"/>
              </a:spcAft>
              <a:buFont typeface="Arial" panose="020B0604020202020204" pitchFamily="34" charset="0"/>
              <a:buChar char="•"/>
              <a:defRPr/>
            </a:pPr>
            <a:endParaRPr lang="pt-BR" dirty="0">
              <a:latin typeface="Arial"/>
              <a:ea typeface="+mn-lt"/>
              <a:cs typeface="+mn-lt"/>
            </a:endParaRPr>
          </a:p>
          <a:p>
            <a:pPr marL="285750" indent="-285750" algn="just" eaLnBrk="1" fontAlgn="auto" hangingPunct="1">
              <a:spcBef>
                <a:spcPts val="0"/>
              </a:spcBef>
              <a:spcAft>
                <a:spcPts val="0"/>
              </a:spcAft>
              <a:buFont typeface="Arial" panose="020B0604020202020204" pitchFamily="34" charset="0"/>
              <a:buChar char="•"/>
              <a:defRPr/>
            </a:pPr>
            <a:r>
              <a:rPr lang="pt-BR" dirty="0">
                <a:cs typeface="Calibri" pitchFamily="34" charset="0"/>
              </a:rPr>
              <a:t>Da paralisação das linhas de cuidados para diversas populações com doenças raras, doenças crônicas e de patologias, principalmente das doenças negligenciadas que são consideradas endêmicas;</a:t>
            </a:r>
          </a:p>
          <a:p>
            <a:pPr marL="285750" indent="-285750" algn="just" eaLnBrk="1" fontAlgn="auto" hangingPunct="1">
              <a:spcBef>
                <a:spcPts val="0"/>
              </a:spcBef>
              <a:spcAft>
                <a:spcPts val="0"/>
              </a:spcAft>
              <a:buFont typeface="Arial" panose="020B0604020202020204" pitchFamily="34" charset="0"/>
              <a:buChar char="•"/>
              <a:defRPr/>
            </a:pPr>
            <a:endParaRPr lang="pt-BR" dirty="0">
              <a:cs typeface="Calibri" pitchFamily="34" charset="0"/>
            </a:endParaRPr>
          </a:p>
          <a:p>
            <a:pPr marL="285750" indent="-285750" algn="just" eaLnBrk="1" hangingPunct="1">
              <a:buFont typeface="Arial" pitchFamily="34" charset="0"/>
              <a:buChar char="•"/>
              <a:defRPr/>
            </a:pPr>
            <a:r>
              <a:rPr lang="pt-BR" dirty="0">
                <a:cs typeface="Calibri" pitchFamily="34" charset="0"/>
              </a:rPr>
              <a:t>Do aumento da infecção por HIV-Aids;</a:t>
            </a:r>
          </a:p>
          <a:p>
            <a:pPr marL="285750" indent="-285750" algn="just" eaLnBrk="1" hangingPunct="1">
              <a:buFont typeface="Arial" pitchFamily="34" charset="0"/>
              <a:buChar char="•"/>
              <a:defRPr/>
            </a:pPr>
            <a:endParaRPr lang="pt-BR" dirty="0">
              <a:cs typeface="Calibri" pitchFamily="34" charset="0"/>
            </a:endParaRPr>
          </a:p>
          <a:p>
            <a:pPr marL="285750" indent="-285750" algn="just" eaLnBrk="1" hangingPunct="1">
              <a:buFont typeface="Arial" pitchFamily="34" charset="0"/>
              <a:buChar char="•"/>
              <a:defRPr/>
            </a:pPr>
            <a:r>
              <a:rPr lang="pt-BR" dirty="0">
                <a:cs typeface="Calibri" pitchFamily="34" charset="0"/>
              </a:rPr>
              <a:t>Da falta de acesso a medicamentos e demais tratamentos no tempo adequado;</a:t>
            </a:r>
          </a:p>
          <a:p>
            <a:pPr marL="285750" indent="-285750" algn="just" eaLnBrk="1" hangingPunct="1">
              <a:buFont typeface="Arial" pitchFamily="34" charset="0"/>
              <a:buChar char="•"/>
              <a:defRPr/>
            </a:pPr>
            <a:endParaRPr lang="pt-BR" dirty="0">
              <a:cs typeface="Calibri" pitchFamily="34" charset="0"/>
            </a:endParaRPr>
          </a:p>
        </p:txBody>
      </p:sp>
      <p:sp>
        <p:nvSpPr>
          <p:cNvPr id="8203"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9219"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9220"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3"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chemeClr val="bg1"/>
          </a:solidFill>
          <a:ln>
            <a:solidFill>
              <a:schemeClr val="bg2">
                <a:lumMod val="9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bg1"/>
          </a:solidFill>
          <a:ln>
            <a:solidFill>
              <a:schemeClr val="bg2">
                <a:lumMod val="9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rgbClr val="00B050"/>
                </a:solidFill>
              </a:rPr>
              <a:t>O Brasil que temos desde 2016</a:t>
            </a:r>
          </a:p>
        </p:txBody>
      </p:sp>
      <p:sp>
        <p:nvSpPr>
          <p:cNvPr id="9226" name="CaixaDeTexto 15"/>
          <p:cNvSpPr txBox="1">
            <a:spLocks noChangeArrowheads="1"/>
          </p:cNvSpPr>
          <p:nvPr/>
        </p:nvSpPr>
        <p:spPr bwMode="auto">
          <a:xfrm>
            <a:off x="2952750" y="1847850"/>
            <a:ext cx="86487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00000"/>
              </a:lnSpc>
              <a:spcBef>
                <a:spcPct val="0"/>
              </a:spcBef>
            </a:pPr>
            <a:r>
              <a:rPr lang="pt-BR" altLang="pt-BR" sz="1800">
                <a:latin typeface="Arial" panose="020B0604020202020204" pitchFamily="34" charset="0"/>
                <a:ea typeface="Calibri" panose="020F0502020204030204" pitchFamily="34" charset="0"/>
                <a:cs typeface="Calibri" panose="020F0502020204030204" pitchFamily="34" charset="0"/>
              </a:rPr>
              <a:t>Da negligência com a implementação da Política Integral de Saúde da População Negra;</a:t>
            </a:r>
          </a:p>
          <a:p>
            <a:pPr algn="just" eaLnBrk="1" hangingPunct="1">
              <a:lnSpc>
                <a:spcPct val="100000"/>
              </a:lnSpc>
              <a:spcBef>
                <a:spcPct val="0"/>
              </a:spcBef>
            </a:pPr>
            <a:endParaRPr lang="pt-BR" altLang="pt-BR" sz="1800">
              <a:latin typeface="Arial" panose="020B0604020202020204" pitchFamily="34" charset="0"/>
              <a:ea typeface="Calibri" panose="020F0502020204030204" pitchFamily="34" charset="0"/>
              <a:cs typeface="Calibri" panose="020F0502020204030204" pitchFamily="34" charset="0"/>
            </a:endParaRPr>
          </a:p>
          <a:p>
            <a:pPr algn="just" eaLnBrk="1" hangingPunct="1">
              <a:lnSpc>
                <a:spcPct val="100000"/>
              </a:lnSpc>
              <a:spcBef>
                <a:spcPct val="0"/>
              </a:spcBef>
            </a:pPr>
            <a:r>
              <a:rPr lang="pt-BR" altLang="pt-BR" sz="1800">
                <a:latin typeface="Arial" panose="020B0604020202020204" pitchFamily="34" charset="0"/>
                <a:ea typeface="Calibri" panose="020F0502020204030204" pitchFamily="34" charset="0"/>
                <a:cs typeface="Calibri" panose="020F0502020204030204" pitchFamily="34" charset="0"/>
              </a:rPr>
              <a:t>Do desmonte da Política Nacional de Atenção Integral a Saúde das Mulheres (PNAISM).</a:t>
            </a:r>
          </a:p>
          <a:p>
            <a:pPr algn="just" eaLnBrk="1" hangingPunct="1">
              <a:lnSpc>
                <a:spcPct val="100000"/>
              </a:lnSpc>
              <a:spcBef>
                <a:spcPct val="0"/>
              </a:spcBef>
            </a:pPr>
            <a:endParaRPr lang="pt-BR" altLang="pt-BR" sz="1800">
              <a:latin typeface="Arial" panose="020B0604020202020204" pitchFamily="34" charset="0"/>
              <a:ea typeface="Calibri" panose="020F0502020204030204" pitchFamily="34" charset="0"/>
              <a:cs typeface="Calibri" panose="020F0502020204030204" pitchFamily="34" charset="0"/>
            </a:endParaRPr>
          </a:p>
          <a:p>
            <a:pPr algn="just" eaLnBrk="1" hangingPunct="1">
              <a:lnSpc>
                <a:spcPct val="100000"/>
              </a:lnSpc>
              <a:spcBef>
                <a:spcPct val="0"/>
              </a:spcBef>
            </a:pPr>
            <a:r>
              <a:rPr lang="pt-BR" altLang="pt-BR" sz="1800">
                <a:latin typeface="Arial" panose="020B0604020202020204" pitchFamily="34" charset="0"/>
                <a:ea typeface="Calibri" panose="020F0502020204030204" pitchFamily="34" charset="0"/>
                <a:cs typeface="Calibri" panose="020F0502020204030204" pitchFamily="34" charset="0"/>
              </a:rPr>
              <a:t>Do ataque à Política Nacional de Saúde Mental e à Rede de Atenção Psicossocial (Raps);</a:t>
            </a:r>
          </a:p>
          <a:p>
            <a:pPr algn="just" eaLnBrk="1" hangingPunct="1">
              <a:lnSpc>
                <a:spcPct val="100000"/>
              </a:lnSpc>
              <a:spcBef>
                <a:spcPct val="0"/>
              </a:spcBef>
              <a:buFontTx/>
              <a:buNone/>
            </a:pPr>
            <a:endParaRPr lang="pt-BR" altLang="pt-BR" sz="1800">
              <a:latin typeface="Arial" panose="020B0604020202020204" pitchFamily="34" charset="0"/>
              <a:ea typeface="Calibri" panose="020F0502020204030204" pitchFamily="34" charset="0"/>
              <a:cs typeface="Calibri" panose="020F0502020204030204" pitchFamily="34" charset="0"/>
            </a:endParaRPr>
          </a:p>
          <a:p>
            <a:pPr algn="just" eaLnBrk="1" hangingPunct="1">
              <a:lnSpc>
                <a:spcPct val="100000"/>
              </a:lnSpc>
              <a:spcBef>
                <a:spcPct val="0"/>
              </a:spcBef>
            </a:pPr>
            <a:r>
              <a:rPr lang="pt-BR" altLang="pt-BR" sz="1800">
                <a:latin typeface="Arial" panose="020B0604020202020204" pitchFamily="34" charset="0"/>
                <a:ea typeface="Calibri" panose="020F0502020204030204" pitchFamily="34" charset="0"/>
                <a:cs typeface="Calibri" panose="020F0502020204030204" pitchFamily="34" charset="0"/>
              </a:rPr>
              <a:t>Do descaso com a saúde dos trabalhadores e trabalhadoras da saúde;</a:t>
            </a:r>
            <a:endParaRPr lang="pt-BR" altLang="pt-BR" sz="1800">
              <a:solidFill>
                <a:srgbClr val="000000"/>
              </a:solidFill>
              <a:latin typeface="Arial" panose="020B0604020202020204" pitchFamily="34" charset="0"/>
            </a:endParaRPr>
          </a:p>
          <a:p>
            <a:pPr algn="just" eaLnBrk="1" hangingPunct="1">
              <a:lnSpc>
                <a:spcPct val="100000"/>
              </a:lnSpc>
              <a:spcBef>
                <a:spcPct val="0"/>
              </a:spcBef>
            </a:pPr>
            <a:endParaRPr lang="pt-BR" altLang="pt-BR" sz="1800">
              <a:latin typeface="Arial" panose="020B0604020202020204" pitchFamily="34" charset="0"/>
              <a:ea typeface="Calibri" panose="020F0502020204030204" pitchFamily="34" charset="0"/>
              <a:cs typeface="Calibri" panose="020F0502020204030204" pitchFamily="34" charset="0"/>
            </a:endParaRPr>
          </a:p>
          <a:p>
            <a:pPr algn="just" eaLnBrk="1" hangingPunct="1">
              <a:lnSpc>
                <a:spcPct val="100000"/>
              </a:lnSpc>
              <a:spcBef>
                <a:spcPct val="0"/>
              </a:spcBef>
            </a:pPr>
            <a:r>
              <a:rPr lang="pt-BR" altLang="pt-BR" sz="1800">
                <a:latin typeface="Arial" panose="020B0604020202020204" pitchFamily="34" charset="0"/>
                <a:ea typeface="Calibri" panose="020F0502020204030204" pitchFamily="34" charset="0"/>
                <a:cs typeface="Calibri" panose="020F0502020204030204" pitchFamily="34" charset="0"/>
              </a:rPr>
              <a:t>Da flexibilização e ataques aos direitos dos trabalhadores e trabalhadoras.</a:t>
            </a:r>
          </a:p>
        </p:txBody>
      </p:sp>
      <p:sp>
        <p:nvSpPr>
          <p:cNvPr id="9227"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tângulo 7"/>
          <p:cNvSpPr/>
          <p:nvPr/>
        </p:nvSpPr>
        <p:spPr>
          <a:xfrm>
            <a:off x="1066800" y="1489075"/>
            <a:ext cx="10404475" cy="461963"/>
          </a:xfrm>
          <a:prstGeom prst="rect">
            <a:avLst/>
          </a:prstGeom>
        </p:spPr>
        <p:txBody>
          <a:bodyPr>
            <a:spAutoFit/>
          </a:bodyPr>
          <a:lstStyle/>
          <a:p>
            <a:pPr algn="ctr" eaLnBrk="1" fontAlgn="auto" hangingPunct="1">
              <a:spcBef>
                <a:spcPts val="0"/>
              </a:spcBef>
              <a:spcAft>
                <a:spcPts val="0"/>
              </a:spcAft>
              <a:defRPr/>
            </a:pPr>
            <a:endParaRPr lang="pt-BR" sz="2400" b="1">
              <a:solidFill>
                <a:schemeClr val="accent1">
                  <a:lumMod val="50000"/>
                </a:schemeClr>
              </a:solidFill>
              <a:latin typeface="Arial Black" panose="020B0A04020102020204" pitchFamily="34" charset="0"/>
            </a:endParaRPr>
          </a:p>
        </p:txBody>
      </p:sp>
      <p:sp>
        <p:nvSpPr>
          <p:cNvPr id="10243" name="CaixaDeTexto 8"/>
          <p:cNvSpPr txBox="1">
            <a:spLocks noChangeArrowheads="1"/>
          </p:cNvSpPr>
          <p:nvPr/>
        </p:nvSpPr>
        <p:spPr bwMode="auto">
          <a:xfrm>
            <a:off x="269875" y="280988"/>
            <a:ext cx="11549063"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lnSpc>
                <a:spcPct val="100000"/>
              </a:lnSpc>
              <a:spcBef>
                <a:spcPct val="0"/>
              </a:spcBef>
              <a:buFontTx/>
              <a:buNone/>
            </a:pPr>
            <a:r>
              <a:rPr lang="pt-BR" altLang="pt-BR" sz="1600">
                <a:latin typeface="Arial Black" panose="020B0A04020102020204" pitchFamily="34" charset="0"/>
              </a:rPr>
              <a:t>11ª CONFERÊNCIA ESTADUAL SAÚDE</a:t>
            </a:r>
          </a:p>
          <a:p>
            <a:pPr algn="ctr" eaLnBrk="1" hangingPunct="1">
              <a:lnSpc>
                <a:spcPct val="100000"/>
              </a:lnSpc>
              <a:spcBef>
                <a:spcPct val="0"/>
              </a:spcBef>
              <a:buFontTx/>
              <a:buNone/>
            </a:pPr>
            <a:r>
              <a:rPr lang="pt-BR" altLang="pt-BR" sz="1600" i="1">
                <a:latin typeface="Arial" panose="020B0604020202020204" pitchFamily="34" charset="0"/>
              </a:rPr>
              <a:t>Garantir Direitos e Defender o SUS, a Vida e a Democracia-</a:t>
            </a:r>
            <a:endParaRPr lang="pt-BR" altLang="pt-BR" sz="1600">
              <a:latin typeface="Arial" panose="020B0604020202020204" pitchFamily="34" charset="0"/>
            </a:endParaRPr>
          </a:p>
          <a:p>
            <a:pPr algn="ctr" eaLnBrk="1" hangingPunct="1">
              <a:lnSpc>
                <a:spcPct val="100000"/>
              </a:lnSpc>
              <a:spcBef>
                <a:spcPct val="0"/>
              </a:spcBef>
              <a:buFontTx/>
              <a:buNone/>
            </a:pPr>
            <a:r>
              <a:rPr lang="pt-BR" altLang="pt-BR" sz="1600" i="1">
                <a:latin typeface="Arial" panose="020B0604020202020204" pitchFamily="34" charset="0"/>
              </a:rPr>
              <a:t>Amanhã vai ser outro dia</a:t>
            </a:r>
            <a:endParaRPr lang="pt-BR" altLang="pt-BR" sz="1800">
              <a:latin typeface="Arial Black" panose="020B0A04020102020204" pitchFamily="34" charset="0"/>
            </a:endParaRPr>
          </a:p>
        </p:txBody>
      </p:sp>
      <p:pic>
        <p:nvPicPr>
          <p:cNvPr id="10244" name="Imagem 3" descr="Logotipo, nome da empresa&#10;&#10;Descrição gerada automaticamente"/>
          <p:cNvPicPr>
            <a:picLocks noChangeAspect="1"/>
          </p:cNvPicPr>
          <p:nvPr/>
        </p:nvPicPr>
        <p:blipFill>
          <a:blip r:embed="rId2">
            <a:extLst>
              <a:ext uri="{28A0092B-C50C-407E-A947-70E740481C1C}">
                <a14:useLocalDpi xmlns:a14="http://schemas.microsoft.com/office/drawing/2010/main" val="0"/>
              </a:ext>
            </a:extLst>
          </a:blip>
          <a:srcRect l="5853" t="13660" r="9454" b="9268"/>
          <a:stretch>
            <a:fillRect/>
          </a:stretch>
        </p:blipFill>
        <p:spPr bwMode="auto">
          <a:xfrm>
            <a:off x="4725988" y="6057900"/>
            <a:ext cx="808037" cy="72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Imagem 5" descr="Logotipo&#10;&#10;Descrição gerada automaticament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97588" y="6191250"/>
            <a:ext cx="1182687"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Imagem 9" descr="Logotipo&#10;&#10;Descrição gerada automaticamente"/>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807325" y="6221413"/>
            <a:ext cx="1208088"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7" name="Imagem 11" descr="Logotipo, nome da empresa&#10;&#10;Descrição gerada automaticamente"/>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136900" y="6284913"/>
            <a:ext cx="1195388" cy="417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tângulo 13"/>
          <p:cNvSpPr/>
          <p:nvPr/>
        </p:nvSpPr>
        <p:spPr>
          <a:xfrm>
            <a:off x="2247900" y="1352550"/>
            <a:ext cx="9486900" cy="4686300"/>
          </a:xfrm>
          <a:prstGeom prst="rect">
            <a:avLst/>
          </a:prstGeom>
          <a:solidFill>
            <a:schemeClr val="bg1"/>
          </a:solidFill>
          <a:ln>
            <a:solidFill>
              <a:schemeClr val="accent6">
                <a:lumMod val="60000"/>
                <a:lumOff val="40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endParaRPr lang="pt-BR" sz="2600" b="1" dirty="0">
              <a:solidFill>
                <a:schemeClr val="tx1"/>
              </a:solidFill>
            </a:endParaRPr>
          </a:p>
        </p:txBody>
      </p:sp>
      <p:sp>
        <p:nvSpPr>
          <p:cNvPr id="15" name="Retângulo 14"/>
          <p:cNvSpPr/>
          <p:nvPr/>
        </p:nvSpPr>
        <p:spPr>
          <a:xfrm>
            <a:off x="552450" y="2552700"/>
            <a:ext cx="2324100" cy="2019300"/>
          </a:xfrm>
          <a:prstGeom prst="rect">
            <a:avLst/>
          </a:prstGeom>
          <a:solidFill>
            <a:schemeClr val="accent6">
              <a:lumMod val="40000"/>
              <a:lumOff val="60000"/>
            </a:schemeClr>
          </a:solidFill>
          <a:ln>
            <a:solidFill>
              <a:schemeClr val="accent6">
                <a:lumMod val="75000"/>
              </a:schemeClr>
            </a:solidFill>
          </a:ln>
        </p:spPr>
        <p:style>
          <a:lnRef idx="0">
            <a:schemeClr val="dk1"/>
          </a:lnRef>
          <a:fillRef idx="3">
            <a:schemeClr val="dk1"/>
          </a:fillRef>
          <a:effectRef idx="3">
            <a:schemeClr val="dk1"/>
          </a:effectRef>
          <a:fontRef idx="minor">
            <a:schemeClr val="lt1"/>
          </a:fontRef>
        </p:style>
        <p:txBody>
          <a:bodyPr anchor="ctr"/>
          <a:lstStyle/>
          <a:p>
            <a:pPr algn="ctr" eaLnBrk="1" fontAlgn="auto" hangingPunct="1">
              <a:spcBef>
                <a:spcPts val="0"/>
              </a:spcBef>
              <a:spcAft>
                <a:spcPts val="0"/>
              </a:spcAft>
              <a:defRPr/>
            </a:pPr>
            <a:r>
              <a:rPr lang="pt-BR" sz="2600" b="1" dirty="0">
                <a:solidFill>
                  <a:schemeClr val="tx1"/>
                </a:solidFill>
              </a:rPr>
              <a:t>O Brasil que queremos</a:t>
            </a:r>
          </a:p>
        </p:txBody>
      </p:sp>
      <p:sp>
        <p:nvSpPr>
          <p:cNvPr id="10250" name="CaixaDeTexto 15"/>
          <p:cNvSpPr txBox="1">
            <a:spLocks noChangeArrowheads="1"/>
          </p:cNvSpPr>
          <p:nvPr/>
        </p:nvSpPr>
        <p:spPr bwMode="auto">
          <a:xfrm>
            <a:off x="3200400" y="2209800"/>
            <a:ext cx="840105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50000"/>
              </a:lnSpc>
              <a:spcBef>
                <a:spcPct val="0"/>
              </a:spcBef>
              <a:buFontTx/>
              <a:buNone/>
            </a:pPr>
            <a:r>
              <a:rPr lang="pt-BR" altLang="pt-BR" sz="2400">
                <a:latin typeface="Arial" panose="020B0604020202020204" pitchFamily="34" charset="0"/>
              </a:rPr>
              <a:t>Amplo processo de reconstrução nacional na perspectiva de construir um “Amanhã”, com a </a:t>
            </a:r>
            <a:r>
              <a:rPr lang="pt-BR" altLang="pt-BR" sz="2400" b="1">
                <a:latin typeface="Arial" panose="020B0604020202020204" pitchFamily="34" charset="0"/>
              </a:rPr>
              <a:t>garantia de Direitos Sociais, com o SUS fortalecido </a:t>
            </a:r>
            <a:r>
              <a:rPr lang="pt-BR" altLang="pt-BR" sz="2400">
                <a:latin typeface="Arial" panose="020B0604020202020204" pitchFamily="34" charset="0"/>
              </a:rPr>
              <a:t>, o </a:t>
            </a:r>
            <a:r>
              <a:rPr lang="pt-BR" altLang="pt-BR" sz="2400" b="1">
                <a:latin typeface="Arial" panose="020B0604020202020204" pitchFamily="34" charset="0"/>
              </a:rPr>
              <a:t>respeito à Vida </a:t>
            </a:r>
            <a:r>
              <a:rPr lang="pt-BR" altLang="pt-BR" sz="2400">
                <a:latin typeface="Arial" panose="020B0604020202020204" pitchFamily="34" charset="0"/>
              </a:rPr>
              <a:t>e à </a:t>
            </a:r>
            <a:r>
              <a:rPr lang="pt-BR" altLang="pt-BR" sz="2400" b="1">
                <a:latin typeface="Arial" panose="020B0604020202020204" pitchFamily="34" charset="0"/>
              </a:rPr>
              <a:t>Democracia</a:t>
            </a:r>
            <a:r>
              <a:rPr lang="pt-BR" altLang="pt-BR" sz="2400">
                <a:latin typeface="Arial" panose="020B0604020202020204" pitchFamily="34" charset="0"/>
              </a:rPr>
              <a:t> e à </a:t>
            </a:r>
            <a:r>
              <a:rPr lang="pt-BR" altLang="pt-BR" sz="2400" b="1">
                <a:latin typeface="Arial" panose="020B0604020202020204" pitchFamily="34" charset="0"/>
              </a:rPr>
              <a:t>institucionalidade</a:t>
            </a:r>
            <a:r>
              <a:rPr lang="pt-BR" altLang="pt-BR" sz="2400">
                <a:latin typeface="Arial" panose="020B0604020202020204" pitchFamily="34" charset="0"/>
              </a:rPr>
              <a:t> definida constitucionalmente.</a:t>
            </a:r>
          </a:p>
        </p:txBody>
      </p:sp>
      <p:sp>
        <p:nvSpPr>
          <p:cNvPr id="10251" name="CaixaDeTexto 10"/>
          <p:cNvSpPr txBox="1">
            <a:spLocks noChangeArrowheads="1"/>
          </p:cNvSpPr>
          <p:nvPr/>
        </p:nvSpPr>
        <p:spPr bwMode="auto">
          <a:xfrm>
            <a:off x="11503025" y="6345238"/>
            <a:ext cx="4826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r">
              <a:lnSpc>
                <a:spcPct val="100000"/>
              </a:lnSpc>
              <a:spcBef>
                <a:spcPct val="0"/>
              </a:spcBef>
              <a:buFontTx/>
              <a:buNone/>
            </a:pPr>
            <a:r>
              <a:rPr lang="pt-BR" altLang="pt-BR" sz="1800">
                <a:latin typeface="Arial" panose="020B0604020202020204" pitchFamily="34" charset="0"/>
              </a:rPr>
              <a:t>9</a:t>
            </a: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3129</Words>
  <Application>Microsoft Office PowerPoint</Application>
  <PresentationFormat>Widescreen</PresentationFormat>
  <Paragraphs>346</Paragraphs>
  <Slides>34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Arial</vt:lpstr>
      <vt:lpstr>Calibri Light</vt:lpstr>
      <vt:lpstr>Calibri</vt:lpstr>
      <vt:lpstr>Bahnschrift SemiLight SemiConde</vt:lpstr>
      <vt:lpstr>Arial Black</vt:lpstr>
      <vt:lpstr>Wingdings</vt:lpstr>
      <vt:lpstr>Arial,Sans-Serif</vt:lpstr>
      <vt:lpstr>Office Theme</vt:lpstr>
      <vt:lpstr>Garantir Direitos e Defender o SUS, a Vida e a Democracia- Amanhã vai ser outro dia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10ª CONFERÊNCIA ESTADUAL DEMOCRACIA E SAÚDE: Saúde como direito, consolidação e financiamento do SUS</dc:title>
  <dc:creator>Poliana Bichara</dc:creator>
  <cp:lastModifiedBy>word2</cp:lastModifiedBy>
  <cp:revision>109</cp:revision>
  <dcterms:modified xsi:type="dcterms:W3CDTF">2023-03-22T20:06:00Z</dcterms:modified>
</cp:coreProperties>
</file>