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5" r:id="rId11"/>
    <p:sldId id="264" r:id="rId12"/>
  </p:sldIdLst>
  <p:sldSz cx="12192000" cy="6858000"/>
  <p:notesSz cx="6858000" cy="9144000"/>
  <p:embeddedFontLst>
    <p:embeddedFont>
      <p:font typeface="Arial Black" panose="020B0A04020102020204" pitchFamily="34" charset="0"/>
      <p:regular r:id="rId14"/>
      <p:bold r:id="rId15"/>
    </p:embeddedFont>
    <p:embeddedFont>
      <p:font typeface="Quattrocento Sans" panose="020B05020500000200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Q2WS8eVnTq4KzHXrqqbP9x9dC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23" autoAdjust="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128a0a6b7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e128a0a6b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128a0a6b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e128a0a6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128a0a6b7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128a0a6b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128a0a6b7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128a0a6b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4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128a0a6b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e128a0a6b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128a0a6b7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e128a0a6b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481029" y="3091475"/>
            <a:ext cx="8804564" cy="124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68175" y="2302625"/>
            <a:ext cx="10765500" cy="20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Black"/>
              <a:buNone/>
            </a:pPr>
            <a:endParaRPr sz="50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Black"/>
              <a:buNone/>
            </a:pPr>
            <a:r>
              <a:rPr lang="pt-BR" sz="50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Sistema de Vigilância</a:t>
            </a:r>
            <a:endParaRPr sz="50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Black"/>
              <a:buNone/>
            </a:pPr>
            <a:r>
              <a:rPr lang="pt-BR" sz="50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Sanitária do Estado da Bahia</a:t>
            </a:r>
            <a:endParaRPr sz="50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33425" y="4708178"/>
            <a:ext cx="7842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5"/>
              <a:buFont typeface="Calibri"/>
              <a:buNone/>
            </a:pPr>
            <a:r>
              <a:rPr lang="pt-BR" sz="240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Mariza </a:t>
            </a:r>
            <a:r>
              <a:rPr lang="pt-BR" sz="2405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Eduane</a:t>
            </a:r>
            <a:r>
              <a:rPr lang="pt-BR" sz="240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Costa Pinheiro</a:t>
            </a:r>
            <a:r>
              <a:rPr lang="pt-BR" sz="240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Calibri"/>
              <a:buNone/>
            </a:pPr>
            <a:endParaRPr sz="129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Calibri"/>
              <a:buNone/>
            </a:pPr>
            <a:r>
              <a:rPr lang="pt-BR" sz="129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DIRETORA DIVISA/SUVISA/SESAB</a:t>
            </a:r>
            <a:endParaRPr sz="129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39E787-55BC-3C71-5830-700AA7459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593" y="5265227"/>
            <a:ext cx="2464973" cy="1173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A350874-4B09-1B66-6DCC-3A3F3770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57391">
            <a:off x="480746" y="1049324"/>
            <a:ext cx="4968671" cy="13412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1A6418-F504-BF0B-C4BC-A0AE6163F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223" y="4419114"/>
            <a:ext cx="3825347" cy="13067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128a0a6b7_0_56"/>
          <p:cNvSpPr/>
          <p:nvPr/>
        </p:nvSpPr>
        <p:spPr>
          <a:xfrm>
            <a:off x="481029" y="3091475"/>
            <a:ext cx="88047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9" name="Google Shape;139;g2e128a0a6b7_0_56"/>
          <p:cNvSpPr/>
          <p:nvPr/>
        </p:nvSpPr>
        <p:spPr>
          <a:xfrm>
            <a:off x="578675" y="2314950"/>
            <a:ext cx="5073300" cy="1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Black"/>
              <a:buNone/>
            </a:pPr>
            <a:endParaRPr lang="pt-BR" sz="5000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Black"/>
              <a:buNone/>
            </a:pPr>
            <a:endParaRPr lang="pt-BR" sz="5000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Black"/>
              <a:buNone/>
            </a:pPr>
            <a:endParaRPr lang="pt-BR" sz="5000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Black"/>
              <a:buNone/>
            </a:pPr>
            <a:r>
              <a:rPr lang="pt-BR" sz="5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Perguntas e </a:t>
            </a:r>
            <a:endParaRPr sz="5000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Black"/>
              <a:buNone/>
            </a:pPr>
            <a:r>
              <a:rPr lang="pt-BR" sz="50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respostas</a:t>
            </a:r>
            <a:endParaRPr sz="50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0" name="Google Shape;140;g2e128a0a6b7_0_56"/>
          <p:cNvSpPr/>
          <p:nvPr/>
        </p:nvSpPr>
        <p:spPr>
          <a:xfrm>
            <a:off x="578675" y="3705150"/>
            <a:ext cx="90558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Calibri"/>
              <a:buNone/>
            </a:pPr>
            <a:r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https://www.saude.ba.gov.br/sisvisa/sisvisa-perguntas-e-respostas/</a:t>
            </a:r>
            <a:endParaRPr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e128a0a6b7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9025" y="1594987"/>
            <a:ext cx="2883550" cy="366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e128a0a6b7_0_56"/>
          <p:cNvSpPr/>
          <p:nvPr/>
        </p:nvSpPr>
        <p:spPr>
          <a:xfrm>
            <a:off x="6323100" y="0"/>
            <a:ext cx="58689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2e128a0a6b7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9023" y="1878296"/>
            <a:ext cx="2883550" cy="366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A9D57AD-4EE5-6DA1-6A71-035092D34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689" y="4895105"/>
            <a:ext cx="3647538" cy="8001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83794DE-5607-1A25-7479-B83D41F3C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7269" y="5574762"/>
            <a:ext cx="2469094" cy="11705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9FC8FAA-1707-C061-DAEA-5FDAFD624E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57" y="5654967"/>
            <a:ext cx="1388212" cy="8822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103840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/>
              <a:t>Diagnóstico: O ANTES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228600" y="205867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buNone/>
            </a:pPr>
            <a:endParaRPr lang="pt-BR" sz="2400" dirty="0">
              <a:latin typeface="+mn-lt"/>
            </a:endParaRPr>
          </a:p>
          <a:p>
            <a:pPr marL="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</a:rPr>
              <a:t>Insuficiência de metodologias e dados consistentes para ampliar a capacidade operacional e  gerencial, conferindo maior domínio sobre o universo de atuação, a gestão do risco sanitário, desempenho, recursos humanos e outros;</a:t>
            </a:r>
          </a:p>
          <a:p>
            <a:pPr marL="228593" lvl="0" indent="-24383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sz="2400" dirty="0">
                <a:latin typeface="+mn-lt"/>
              </a:rPr>
              <a:t>Deficiência no cadastro digital dos serviços de saúde e de interesse da saúde, que permita o conhecimento preciso destes estabelecimentos;</a:t>
            </a:r>
            <a:endParaRPr sz="2400" dirty="0">
              <a:latin typeface="+mn-lt"/>
            </a:endParaRPr>
          </a:p>
          <a:p>
            <a:pPr marL="228593" lvl="0" indent="-24383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sz="2400" dirty="0">
                <a:latin typeface="+mn-lt"/>
              </a:rPr>
              <a:t>Ausência de acompanhamento em tempo real do recurso arrecadado e do potencial arrecadatório;</a:t>
            </a:r>
            <a:endParaRPr sz="2400" dirty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7916BC-45E3-FD58-F846-617859D4D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747" y="5192110"/>
            <a:ext cx="1984108" cy="1575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1007102"/>
            <a:ext cx="10515600" cy="108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/>
              <a:t>Diagnóstico: O ANTES</a:t>
            </a:r>
            <a:endParaRPr b="1"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72966" y="2091558"/>
            <a:ext cx="10880834" cy="437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3" lvl="0" indent="-255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sz="2000" dirty="0">
                <a:latin typeface="+mn-lt"/>
                <a:cs typeface="Arial" panose="020B0604020202020204" pitchFamily="34" charset="0"/>
              </a:rPr>
              <a:t>Suscetibilidade de erros humanos;</a:t>
            </a:r>
            <a:endParaRPr sz="2000" dirty="0">
              <a:latin typeface="+mn-lt"/>
              <a:cs typeface="Arial" panose="020B0604020202020204" pitchFamily="34" charset="0"/>
            </a:endParaRPr>
          </a:p>
          <a:p>
            <a:pPr marL="228593" lvl="0" indent="-255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sz="2000" dirty="0">
                <a:latin typeface="+mn-lt"/>
                <a:cs typeface="Arial" panose="020B0604020202020204" pitchFamily="34" charset="0"/>
              </a:rPr>
              <a:t>Ausência de sistema que permitisse a desburocratização no licenciamento sanitário (baseada na RDC-ANVISA 153/2017, 418/2020 e na Lei da Liberdade Econômica);</a:t>
            </a:r>
            <a:endParaRPr sz="2000" dirty="0">
              <a:latin typeface="+mn-lt"/>
              <a:cs typeface="Arial" panose="020B0604020202020204" pitchFamily="34" charset="0"/>
            </a:endParaRPr>
          </a:p>
          <a:p>
            <a:pPr marL="228593" lvl="0" indent="-255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sz="2000" dirty="0">
                <a:latin typeface="+mn-lt"/>
                <a:cs typeface="Arial" panose="020B0604020202020204" pitchFamily="34" charset="0"/>
              </a:rPr>
              <a:t>Procedimentos pouco céleres, com etapas que podem ser eliminadas por meio da transformação digital;</a:t>
            </a:r>
            <a:endParaRPr sz="2000" dirty="0">
              <a:latin typeface="+mn-lt"/>
              <a:cs typeface="Arial" panose="020B0604020202020204" pitchFamily="34" charset="0"/>
            </a:endParaRPr>
          </a:p>
          <a:p>
            <a:pPr marL="228593" lvl="0" indent="-255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sz="2000" dirty="0">
                <a:latin typeface="+mn-lt"/>
                <a:cs typeface="Arial" panose="020B0604020202020204" pitchFamily="34" charset="0"/>
              </a:rPr>
              <a:t>Ausência de um processo fluido e integrado entre os diversos atores do território (setor regulado e equipes de VISA municipais e estaduais); </a:t>
            </a:r>
            <a:endParaRPr sz="2000" dirty="0">
              <a:latin typeface="+mn-lt"/>
              <a:cs typeface="Arial" panose="020B0604020202020204" pitchFamily="34" charset="0"/>
            </a:endParaRPr>
          </a:p>
          <a:p>
            <a:pPr marL="228593" lvl="0" indent="-255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pt-BR" sz="2000" dirty="0">
                <a:latin typeface="+mn-lt"/>
                <a:cs typeface="Arial" panose="020B0604020202020204" pitchFamily="34" charset="0"/>
              </a:rPr>
              <a:t>Repetição de procedimentos em diversos setores da DIVISA e das equipes VISA.</a:t>
            </a:r>
            <a:endParaRPr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0FB49D-28DD-751C-F3F9-206BC06DD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848" y="5192110"/>
            <a:ext cx="1841152" cy="1587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838200" y="14924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/>
              <a:t>Solução</a:t>
            </a:r>
            <a:endParaRPr b="1"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838200" y="2918575"/>
            <a:ext cx="10515600" cy="29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Quattrocento Sans"/>
                <a:cs typeface="Quattrocento Sans"/>
                <a:sym typeface="Quattrocento Sans"/>
              </a:rPr>
              <a:t>Sistema da Vigilância Sanitária do Estado da Bahia – SISVISA, objetiva organizar os processos de trabalho da VISA Estadual numa única plataforma com uma visão precisa sobre seu universo de atuação, acesso a cadastro completo do setor regulado, que demonstre a amplitude dos processos regulatórios, promovendo assim as ações necessárias e o devido monitoramento das condições sanitárias.</a:t>
            </a:r>
            <a:endParaRPr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E35D3A-1999-1366-B232-899C3D2A3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390" y="5139559"/>
            <a:ext cx="1841152" cy="1718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128a0a6b7_0_0"/>
          <p:cNvSpPr txBox="1">
            <a:spLocks noGrp="1"/>
          </p:cNvSpPr>
          <p:nvPr>
            <p:ph type="title"/>
          </p:nvPr>
        </p:nvSpPr>
        <p:spPr>
          <a:xfrm>
            <a:off x="838200" y="15394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/>
              <a:t>Plataforma única e integrada</a:t>
            </a:r>
            <a:endParaRPr b="1" dirty="0"/>
          </a:p>
        </p:txBody>
      </p:sp>
      <p:sp>
        <p:nvSpPr>
          <p:cNvPr id="114" name="Google Shape;114;g2e128a0a6b7_0_0"/>
          <p:cNvSpPr txBox="1">
            <a:spLocks noGrp="1"/>
          </p:cNvSpPr>
          <p:nvPr>
            <p:ph type="body" idx="1"/>
          </p:nvPr>
        </p:nvSpPr>
        <p:spPr>
          <a:xfrm>
            <a:off x="838200" y="2949875"/>
            <a:ext cx="1051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None/>
            </a:pP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O SISVISA realiza integrações com sistemas informatizados de alguns órgãos públicos, como a </a:t>
            </a:r>
            <a:r>
              <a:rPr lang="pt-BR" sz="2400" b="1" dirty="0" err="1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RedeSIM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, a partir da assinatura de convênio junto à </a:t>
            </a:r>
            <a:r>
              <a:rPr lang="pt-BR" sz="2400" b="1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JUCEB,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que gerencia um banco de dados que reúne cerca de 95% dos </a:t>
            </a:r>
            <a:r>
              <a:rPr lang="pt-BR" sz="2400" dirty="0" err="1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CNPJs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dos regulados do Estado da Bahia, além da Secretaria da Administração – </a:t>
            </a:r>
            <a:r>
              <a:rPr lang="pt-BR" sz="2400" b="1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Saeb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, através do Sistema Eletrônico de Informações – </a:t>
            </a:r>
            <a:r>
              <a:rPr lang="pt-BR" sz="2400" b="1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SEI Bahia 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 da Secretaria Estadual da Fazenda – </a:t>
            </a:r>
            <a:r>
              <a:rPr lang="pt-BR" sz="2400" b="1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SEFAZ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, para inclusão do módulo de Documento de Arrecadação Estadual – DAE.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83C623-47DC-BA30-30C8-DC6C4F1FC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224" y="5176364"/>
            <a:ext cx="1841152" cy="171922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128a0a6b7_0_28"/>
          <p:cNvSpPr txBox="1">
            <a:spLocks noGrp="1"/>
          </p:cNvSpPr>
          <p:nvPr>
            <p:ph type="title"/>
          </p:nvPr>
        </p:nvSpPr>
        <p:spPr>
          <a:xfrm>
            <a:off x="979125" y="1356877"/>
            <a:ext cx="10515600" cy="48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/>
              <a:t>Benefícios</a:t>
            </a:r>
            <a:endParaRPr dirty="0"/>
          </a:p>
        </p:txBody>
      </p:sp>
      <p:sp>
        <p:nvSpPr>
          <p:cNvPr id="121" name="Google Shape;121;g2e128a0a6b7_0_28"/>
          <p:cNvSpPr txBox="1">
            <a:spLocks noGrp="1"/>
          </p:cNvSpPr>
          <p:nvPr>
            <p:ph type="body" idx="1"/>
          </p:nvPr>
        </p:nvSpPr>
        <p:spPr>
          <a:xfrm>
            <a:off x="718457" y="1840827"/>
            <a:ext cx="10646230" cy="50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+mn-lt"/>
              </a:rPr>
              <a:t>Setor Regulado</a:t>
            </a:r>
          </a:p>
          <a:p>
            <a:pPr marL="685783" lvl="1" indent="-214623">
              <a:buSzPts val="2000"/>
            </a:pPr>
            <a:endParaRPr lang="pt-BR" sz="2200" dirty="0">
              <a:latin typeface="+mn-lt"/>
            </a:endParaRPr>
          </a:p>
          <a:p>
            <a:pPr marL="685783" lvl="1" indent="-214623">
              <a:buSzPts val="2000"/>
            </a:pPr>
            <a:r>
              <a:rPr lang="pt-BR" dirty="0">
                <a:latin typeface="+mn-lt"/>
              </a:rPr>
              <a:t>Desburocratização/ Eliminação da duplicidade de exigências;</a:t>
            </a: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dirty="0">
                <a:latin typeface="+mn-lt"/>
              </a:rPr>
              <a:t>Linearidade do processo de legalização de empresas, sob a perspectiva do usuário;</a:t>
            </a:r>
          </a:p>
          <a:p>
            <a:pPr marL="685783" lvl="1" indent="-214623">
              <a:lnSpc>
                <a:spcPct val="120000"/>
              </a:lnSpc>
              <a:buSzPts val="2000"/>
            </a:pPr>
            <a:r>
              <a:rPr lang="pt-BR" dirty="0">
                <a:latin typeface="+mn-lt"/>
              </a:rPr>
              <a:t>disponibilização de forma eletrônica, de informações, orientações e instrumentos que agilizam o processo para obtenção do licenciamento sanitário;</a:t>
            </a:r>
            <a:endParaRPr lang="pt-BR" dirty="0"/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dirty="0">
                <a:latin typeface="+mn-lt"/>
              </a:rPr>
              <a:t>Estímulo à regularização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 b="1" dirty="0">
                <a:latin typeface="+mn-lt"/>
              </a:rPr>
              <a:t>População Geral</a:t>
            </a: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sz="2200" dirty="0">
                <a:latin typeface="+mn-lt"/>
              </a:rPr>
              <a:t>Participação Social</a:t>
            </a: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sz="2200" dirty="0">
                <a:latin typeface="+mn-lt"/>
              </a:rPr>
              <a:t>Transparência</a:t>
            </a: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sz="2200" dirty="0">
                <a:latin typeface="+mn-lt"/>
              </a:rPr>
              <a:t>Consciência sanitária</a:t>
            </a:r>
          </a:p>
          <a:p>
            <a:pPr marL="685783" lvl="1" indent="-8762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33F948-82E9-E8AA-ACE0-68432CE9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130" y="5138779"/>
            <a:ext cx="1841152" cy="1719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128a0a6b7_0_28"/>
          <p:cNvSpPr txBox="1">
            <a:spLocks noGrp="1"/>
          </p:cNvSpPr>
          <p:nvPr>
            <p:ph type="title"/>
          </p:nvPr>
        </p:nvSpPr>
        <p:spPr>
          <a:xfrm>
            <a:off x="979125" y="1356877"/>
            <a:ext cx="10515600" cy="48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dirty="0"/>
              <a:t> </a:t>
            </a:r>
            <a:r>
              <a:rPr lang="pt-BR" b="1" dirty="0"/>
              <a:t>Benefícios</a:t>
            </a:r>
            <a:endParaRPr b="1" dirty="0"/>
          </a:p>
        </p:txBody>
      </p:sp>
      <p:sp>
        <p:nvSpPr>
          <p:cNvPr id="121" name="Google Shape;121;g2e128a0a6b7_0_28"/>
          <p:cNvSpPr txBox="1">
            <a:spLocks noGrp="1"/>
          </p:cNvSpPr>
          <p:nvPr>
            <p:ph type="body" idx="1"/>
          </p:nvPr>
        </p:nvSpPr>
        <p:spPr>
          <a:xfrm>
            <a:off x="87087" y="1970314"/>
            <a:ext cx="11277600" cy="48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600" b="1" dirty="0">
                <a:latin typeface="+mn-lt"/>
              </a:rPr>
              <a:t>Administração Pública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latin typeface="+mn-lt"/>
            </a:endParaRP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sz="2200" dirty="0">
                <a:latin typeface="+mn-lt"/>
              </a:rPr>
              <a:t>Leitura precisa e em tempo real do universo de atuação;</a:t>
            </a: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endParaRPr lang="pt-BR" sz="2200" dirty="0">
              <a:latin typeface="+mn-lt"/>
            </a:endParaRP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sz="2200" dirty="0">
                <a:latin typeface="+mn-lt"/>
              </a:rPr>
              <a:t>Decisões baseadas em evidências, com intervenções precisas nos problemas sanitários;</a:t>
            </a:r>
          </a:p>
          <a:p>
            <a:pPr marL="471160" lvl="1" indent="0" algn="l" rtl="0"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lang="pt-BR" sz="2200" dirty="0">
              <a:latin typeface="+mn-lt"/>
            </a:endParaRPr>
          </a:p>
          <a:p>
            <a:pPr marL="685783" lvl="1" indent="-214623">
              <a:buSzPts val="2000"/>
            </a:pPr>
            <a:r>
              <a:rPr lang="pt-BR" sz="2200" dirty="0">
                <a:latin typeface="+mn-lt"/>
              </a:rPr>
              <a:t>Ampliação da capacidade de gestão do Sistema Estadual: racionalização, simplificação e harmonização de procedimentos relativos ao licenciamento. Eliminação de retrabalho;</a:t>
            </a:r>
          </a:p>
          <a:p>
            <a:pPr marL="471160" lvl="1" indent="0">
              <a:buSzPts val="2000"/>
              <a:buNone/>
            </a:pPr>
            <a:endParaRPr lang="pt-BR" sz="2200" dirty="0">
              <a:latin typeface="+mn-lt"/>
            </a:endParaRP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sz="2200" dirty="0">
                <a:latin typeface="+mn-lt"/>
              </a:rPr>
              <a:t>Monitoramento mais efetivo do </a:t>
            </a:r>
            <a:r>
              <a:rPr lang="pt-BR" sz="22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+mn-lt"/>
              </a:rPr>
              <a:t>riscos e </a:t>
            </a:r>
            <a:r>
              <a:rPr lang="pt-BR" sz="22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+mn-lt"/>
              </a:rPr>
              <a:t>danos à saúde da população; </a:t>
            </a:r>
            <a:endParaRPr sz="2200" dirty="0">
              <a:latin typeface="+mn-lt"/>
            </a:endParaRP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endParaRPr lang="pt-BR" sz="2200" dirty="0">
              <a:latin typeface="+mn-lt"/>
            </a:endParaRP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sz="2200" dirty="0">
                <a:latin typeface="+mn-lt"/>
              </a:rPr>
              <a:t>Equilíbrio arrecadatório (renúncia fiscal);</a:t>
            </a:r>
            <a:endParaRPr sz="2200" dirty="0">
              <a:latin typeface="+mn-lt"/>
            </a:endParaRP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endParaRPr lang="pt-BR" sz="2200" dirty="0">
              <a:latin typeface="+mn-lt"/>
            </a:endParaRPr>
          </a:p>
          <a:p>
            <a:pPr marL="685783" lvl="1" indent="-214623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pt-BR" sz="2200" dirty="0">
                <a:latin typeface="+mn-lt"/>
              </a:rPr>
              <a:t>Credibilidade e reconhecimento social</a:t>
            </a:r>
            <a:endParaRPr sz="2200" dirty="0">
              <a:latin typeface="+mn-lt"/>
            </a:endParaRPr>
          </a:p>
          <a:p>
            <a:pPr marL="685783" lvl="1" indent="-8762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33F948-82E9-E8AA-ACE0-68432CE9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130" y="5017173"/>
            <a:ext cx="1841152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128a0a6b7_0_38"/>
          <p:cNvSpPr txBox="1">
            <a:spLocks noGrp="1"/>
          </p:cNvSpPr>
          <p:nvPr>
            <p:ph type="title"/>
          </p:nvPr>
        </p:nvSpPr>
        <p:spPr>
          <a:xfrm>
            <a:off x="838200" y="146195"/>
            <a:ext cx="10515600" cy="113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>
                <a:solidFill>
                  <a:schemeClr val="lt1"/>
                </a:solidFill>
              </a:rPr>
              <a:t>Oportunidades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127" name="Google Shape;127;g2e128a0a6b7_0_38"/>
          <p:cNvSpPr txBox="1">
            <a:spLocks noGrp="1"/>
          </p:cNvSpPr>
          <p:nvPr>
            <p:ph type="body" idx="1"/>
          </p:nvPr>
        </p:nvSpPr>
        <p:spPr>
          <a:xfrm>
            <a:off x="838200" y="1145628"/>
            <a:ext cx="10515600" cy="494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+mn-lt"/>
              </a:rPr>
              <a:t>O contrato que rege o SISVISA-serviço de tecnologia permite que o sistema seja continuamente atualizado e adaptado às particularidades da Divisa e do Sistema Estadual de Vigilância Sanitária . </a:t>
            </a:r>
            <a:endParaRPr sz="2400" dirty="0">
              <a:solidFill>
                <a:schemeClr val="lt1"/>
              </a:solidFill>
              <a:latin typeface="+mn-lt"/>
            </a:endParaRPr>
          </a:p>
          <a:p>
            <a:pPr marL="228593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+mn-lt"/>
              </a:rPr>
              <a:t>Ao longo desse processo de implantação e ampliação do SISVISA, haverá condições de captar as necessidades, anseios e expectativas da gestão e demais equipes de </a:t>
            </a:r>
            <a:r>
              <a:rPr lang="pt-BR" sz="2400" dirty="0" err="1">
                <a:solidFill>
                  <a:schemeClr val="lt1"/>
                </a:solidFill>
                <a:latin typeface="+mn-lt"/>
              </a:rPr>
              <a:t>VISA’s</a:t>
            </a:r>
            <a:r>
              <a:rPr lang="pt-BR" sz="2400" dirty="0">
                <a:solidFill>
                  <a:schemeClr val="lt1"/>
                </a:solidFill>
                <a:latin typeface="+mn-lt"/>
              </a:rPr>
              <a:t>, além do setor regulado.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78B453-799D-397F-4640-477E69073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991" y="5278040"/>
            <a:ext cx="2527936" cy="15799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4922DB0-6491-7496-7F43-84B2D21FF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005" y="5468114"/>
            <a:ext cx="1956986" cy="12436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128a0a6b7_0_65"/>
          <p:cNvSpPr txBox="1">
            <a:spLocks noGrp="1"/>
          </p:cNvSpPr>
          <p:nvPr>
            <p:ph type="title"/>
          </p:nvPr>
        </p:nvSpPr>
        <p:spPr>
          <a:xfrm>
            <a:off x="838200" y="110880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lt1"/>
                </a:solidFill>
              </a:rPr>
              <a:t>SISVISA... Mais que um sistema...</a:t>
            </a:r>
            <a:endParaRPr lang="pt-BR" sz="5600" b="1">
              <a:solidFill>
                <a:schemeClr val="lt1"/>
              </a:solidFill>
            </a:endParaRPr>
          </a:p>
        </p:txBody>
      </p:sp>
      <p:sp>
        <p:nvSpPr>
          <p:cNvPr id="133" name="Google Shape;133;g2e128a0a6b7_0_65"/>
          <p:cNvSpPr txBox="1">
            <a:spLocks noGrp="1"/>
          </p:cNvSpPr>
          <p:nvPr>
            <p:ph type="body" idx="1"/>
          </p:nvPr>
        </p:nvSpPr>
        <p:spPr>
          <a:xfrm>
            <a:off x="838200" y="2434500"/>
            <a:ext cx="105156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+mn-lt"/>
              </a:rPr>
              <a:t>Porque quando a gente trata de transformação digital, os equipamentos e softwares não são o cerne da coisa, mas sim as pessoas e os processos... No final das contas... O sistema é um meio pelo qual profissionais conseguem encontrar recursos para proteger a saúde e a vida de tantas outras pessoas.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4730CC-3551-F89D-A098-3D0C78215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027" y="5140870"/>
            <a:ext cx="2427889" cy="151743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ABF95D-8A6F-F67C-5E34-359697BF4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489" y="5410691"/>
            <a:ext cx="1958538" cy="12476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607</Words>
  <Application>Microsoft Office PowerPoint</Application>
  <PresentationFormat>Widescreen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Calibri</vt:lpstr>
      <vt:lpstr>Arial</vt:lpstr>
      <vt:lpstr>Arial Black</vt:lpstr>
      <vt:lpstr>Quattrocento Sans</vt:lpstr>
      <vt:lpstr>Noto Sans Symbols</vt:lpstr>
      <vt:lpstr>Wingdings</vt:lpstr>
      <vt:lpstr>Tema do Office</vt:lpstr>
      <vt:lpstr>Apresentação do PowerPoint</vt:lpstr>
      <vt:lpstr>Diagnóstico: O ANTES</vt:lpstr>
      <vt:lpstr>Diagnóstico: O ANTES</vt:lpstr>
      <vt:lpstr>Solução</vt:lpstr>
      <vt:lpstr>Plataforma única e integrada</vt:lpstr>
      <vt:lpstr>Benefícios</vt:lpstr>
      <vt:lpstr> Benefícios</vt:lpstr>
      <vt:lpstr>Oportunidades</vt:lpstr>
      <vt:lpstr>SISVISA... Mais que um sistema...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SESAB</dc:creator>
  <cp:lastModifiedBy>SESAB</cp:lastModifiedBy>
  <cp:revision>29</cp:revision>
  <dcterms:created xsi:type="dcterms:W3CDTF">2024-05-30T01:57:56Z</dcterms:created>
  <dcterms:modified xsi:type="dcterms:W3CDTF">2024-06-03T05:09:20Z</dcterms:modified>
</cp:coreProperties>
</file>