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70" r:id="rId2"/>
  </p:sldIdLst>
  <p:sldSz cx="25199975" cy="34199513"/>
  <p:notesSz cx="10020300" cy="6888163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15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358775" indent="98425" algn="l" rtl="0" eaLnBrk="0" fontAlgn="base" hangingPunct="0">
      <a:spcBef>
        <a:spcPct val="0"/>
      </a:spcBef>
      <a:spcAft>
        <a:spcPct val="0"/>
      </a:spcAft>
      <a:defRPr sz="15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717550" indent="196850" algn="l" rtl="0" eaLnBrk="0" fontAlgn="base" hangingPunct="0">
      <a:spcBef>
        <a:spcPct val="0"/>
      </a:spcBef>
      <a:spcAft>
        <a:spcPct val="0"/>
      </a:spcAft>
      <a:defRPr sz="15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076325" indent="295275" algn="l" rtl="0" eaLnBrk="0" fontAlgn="base" hangingPunct="0">
      <a:spcBef>
        <a:spcPct val="0"/>
      </a:spcBef>
      <a:spcAft>
        <a:spcPct val="0"/>
      </a:spcAft>
      <a:defRPr sz="15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436688" indent="392113" algn="l" rtl="0" eaLnBrk="0" fontAlgn="base" hangingPunct="0">
      <a:spcBef>
        <a:spcPct val="0"/>
      </a:spcBef>
      <a:spcAft>
        <a:spcPct val="0"/>
      </a:spcAft>
      <a:defRPr sz="15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5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15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15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15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772">
          <p15:clr>
            <a:srgbClr val="A4A3A4"/>
          </p15:clr>
        </p15:guide>
        <p15:guide id="2" pos="793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4D4F4"/>
    <a:srgbClr val="3333CC"/>
    <a:srgbClr val="E3F3D1"/>
    <a:srgbClr val="DDF9FF"/>
    <a:srgbClr val="B7F1FF"/>
    <a:srgbClr val="00CCFF"/>
    <a:srgbClr val="FFC775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0" autoAdjust="0"/>
    <p:restoredTop sz="93778" autoAdjust="0"/>
  </p:normalViewPr>
  <p:slideViewPr>
    <p:cSldViewPr>
      <p:cViewPr varScale="1">
        <p:scale>
          <a:sx n="14" d="100"/>
          <a:sy n="14" d="100"/>
        </p:scale>
        <p:origin x="2688" y="96"/>
      </p:cViewPr>
      <p:guideLst>
        <p:guide orient="horz" pos="10772"/>
        <p:guide pos="7937"/>
      </p:guideLst>
    </p:cSldViewPr>
  </p:slideViewPr>
  <p:outlineViewPr>
    <p:cViewPr>
      <p:scale>
        <a:sx n="20" d="100"/>
        <a:sy n="2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5" d="100"/>
        <a:sy n="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979FCB52-4322-7E7A-4BDE-16A5D8DD66F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43400" cy="34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95" tIns="46548" rIns="93095" bIns="46548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F84D5FA6-4278-A1D4-6F45-A97584FC2DF2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76900" y="0"/>
            <a:ext cx="4343400" cy="34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95" tIns="46548" rIns="93095" bIns="4654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2772" name="Rectangle 4">
            <a:extLst>
              <a:ext uri="{FF2B5EF4-FFF2-40B4-BE49-F238E27FC236}">
                <a16:creationId xmlns:a16="http://schemas.microsoft.com/office/drawing/2014/main" id="{2F782DE2-1FAE-19D7-5EBB-8BF1FFEE65A5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43675"/>
            <a:ext cx="4343400" cy="34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95" tIns="46548" rIns="93095" bIns="46548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2773" name="Rectangle 5">
            <a:extLst>
              <a:ext uri="{FF2B5EF4-FFF2-40B4-BE49-F238E27FC236}">
                <a16:creationId xmlns:a16="http://schemas.microsoft.com/office/drawing/2014/main" id="{C1F7F945-CE39-196A-A62F-912AE7532387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76900" y="6543675"/>
            <a:ext cx="4343400" cy="34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95" tIns="46548" rIns="93095" bIns="4654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D2BE7E6F-1816-4EA9-86E7-F74D7DCE4F49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890122" y="10624769"/>
            <a:ext cx="21419732" cy="7329976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780243" y="19379724"/>
            <a:ext cx="17639489" cy="8739876"/>
          </a:xfrm>
        </p:spPr>
        <p:txBody>
          <a:bodyPr/>
          <a:lstStyle>
            <a:lvl1pPr marL="0" indent="0" algn="ctr">
              <a:buNone/>
              <a:defRPr/>
            </a:lvl1pPr>
            <a:lvl2pPr marL="355564" indent="0" algn="ctr">
              <a:buNone/>
              <a:defRPr/>
            </a:lvl2pPr>
            <a:lvl3pPr marL="711129" indent="0" algn="ctr">
              <a:buNone/>
              <a:defRPr/>
            </a:lvl3pPr>
            <a:lvl4pPr marL="1066693" indent="0" algn="ctr">
              <a:buNone/>
              <a:defRPr/>
            </a:lvl4pPr>
            <a:lvl5pPr marL="1422258" indent="0" algn="ctr">
              <a:buNone/>
              <a:defRPr/>
            </a:lvl5pPr>
            <a:lvl6pPr marL="1777822" indent="0" algn="ctr">
              <a:buNone/>
              <a:defRPr/>
            </a:lvl6pPr>
            <a:lvl7pPr marL="2133387" indent="0" algn="ctr">
              <a:buNone/>
              <a:defRPr/>
            </a:lvl7pPr>
            <a:lvl8pPr marL="2488951" indent="0" algn="ctr">
              <a:buNone/>
              <a:defRPr/>
            </a:lvl8pPr>
            <a:lvl9pPr marL="2844516" indent="0" algn="ctr">
              <a:buNone/>
              <a:defRPr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19BA7F8-A3FD-7352-F02B-E999C318A8B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2D899E0-2192-2267-CD38-18CB6B86A34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1132964-2191-7BE7-83E0-D83598175EC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84F4DB-9407-461C-9735-7C2533564AF2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539346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DDE75FD-B188-16A3-EA2F-2135C2BEFDA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098B896-CBDB-7AE6-952C-6C092CAACB0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0C26D2E-A865-05D3-5DB7-AA1F1491C1B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66D871-3784-4AF7-BA56-F18BEFF2B454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143633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7955538" y="3041466"/>
            <a:ext cx="5354316" cy="27359610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890123" y="3041466"/>
            <a:ext cx="15946897" cy="27359610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9D2D970-9DC9-7B19-A79C-AD727ACC88B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6F8B1BE-A326-E3C3-3332-4BDE5E7C60E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B65C919-8ABA-8DDC-909A-A6E9F4A807B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5C6F19-B2BC-4447-BA98-0DF72D31CA06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134787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9C65067-CA02-7203-86DC-260FC672766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2BAF839-EA6C-0592-E096-A1AADF1AE31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FFD69E3-CB88-C974-F9BB-A85EAF3C3CA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FD7FD0-D9B4-466C-BE1A-242933DBC49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222861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90123" y="21976354"/>
            <a:ext cx="21420967" cy="6793158"/>
          </a:xfrm>
        </p:spPr>
        <p:txBody>
          <a:bodyPr anchor="t"/>
          <a:lstStyle>
            <a:lvl1pPr algn="l">
              <a:defRPr sz="3111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990123" y="14495588"/>
            <a:ext cx="21420967" cy="7480766"/>
          </a:xfrm>
        </p:spPr>
        <p:txBody>
          <a:bodyPr anchor="b"/>
          <a:lstStyle>
            <a:lvl1pPr marL="0" indent="0">
              <a:buNone/>
              <a:defRPr sz="1555"/>
            </a:lvl1pPr>
            <a:lvl2pPr marL="355564" indent="0">
              <a:buNone/>
              <a:defRPr sz="1400"/>
            </a:lvl2pPr>
            <a:lvl3pPr marL="711129" indent="0">
              <a:buNone/>
              <a:defRPr sz="1244"/>
            </a:lvl3pPr>
            <a:lvl4pPr marL="1066693" indent="0">
              <a:buNone/>
              <a:defRPr sz="1089"/>
            </a:lvl4pPr>
            <a:lvl5pPr marL="1422258" indent="0">
              <a:buNone/>
              <a:defRPr sz="1089"/>
            </a:lvl5pPr>
            <a:lvl6pPr marL="1777822" indent="0">
              <a:buNone/>
              <a:defRPr sz="1089"/>
            </a:lvl6pPr>
            <a:lvl7pPr marL="2133387" indent="0">
              <a:buNone/>
              <a:defRPr sz="1089"/>
            </a:lvl7pPr>
            <a:lvl8pPr marL="2488951" indent="0">
              <a:buNone/>
              <a:defRPr sz="1089"/>
            </a:lvl8pPr>
            <a:lvl9pPr marL="2844516" indent="0">
              <a:buNone/>
              <a:defRPr sz="1089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0F31149-D6FF-D07F-F6D6-58F4CA63B66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1238D45-8D6F-DB44-90C6-C1DDAE37D99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276F86B-0A4E-8CE0-B46A-4E584D913B9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5026D8-4CB4-471D-A7F9-C4DF830066B4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151582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890122" y="9881368"/>
            <a:ext cx="10650606" cy="20519708"/>
          </a:xfrm>
        </p:spPr>
        <p:txBody>
          <a:bodyPr/>
          <a:lstStyle>
            <a:lvl1pPr>
              <a:defRPr sz="2178"/>
            </a:lvl1pPr>
            <a:lvl2pPr>
              <a:defRPr sz="1866"/>
            </a:lvl2pPr>
            <a:lvl3pPr>
              <a:defRPr sz="1555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2659248" y="9881368"/>
            <a:ext cx="10650607" cy="20519708"/>
          </a:xfrm>
        </p:spPr>
        <p:txBody>
          <a:bodyPr/>
          <a:lstStyle>
            <a:lvl1pPr>
              <a:defRPr sz="2178"/>
            </a:lvl1pPr>
            <a:lvl2pPr>
              <a:defRPr sz="1866"/>
            </a:lvl2pPr>
            <a:lvl3pPr>
              <a:defRPr sz="1555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8B81858-16B2-9DCA-A85F-CF78D23565E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D3E793D-A3FD-378C-4769-E3C90687318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B5BCCF6-856B-060E-D588-AE81810B74E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3AE55-9C93-4BD3-ACB0-69229CDFADD3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769375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60493" y="1369187"/>
            <a:ext cx="22678990" cy="5699919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260494" y="7655686"/>
            <a:ext cx="11133322" cy="3190748"/>
          </a:xfrm>
        </p:spPr>
        <p:txBody>
          <a:bodyPr anchor="b"/>
          <a:lstStyle>
            <a:lvl1pPr marL="0" indent="0">
              <a:buNone/>
              <a:defRPr sz="1866" b="1"/>
            </a:lvl1pPr>
            <a:lvl2pPr marL="355564" indent="0">
              <a:buNone/>
              <a:defRPr sz="1555" b="1"/>
            </a:lvl2pPr>
            <a:lvl3pPr marL="711129" indent="0">
              <a:buNone/>
              <a:defRPr sz="1400" b="1"/>
            </a:lvl3pPr>
            <a:lvl4pPr marL="1066693" indent="0">
              <a:buNone/>
              <a:defRPr sz="1244" b="1"/>
            </a:lvl4pPr>
            <a:lvl5pPr marL="1422258" indent="0">
              <a:buNone/>
              <a:defRPr sz="1244" b="1"/>
            </a:lvl5pPr>
            <a:lvl6pPr marL="1777822" indent="0">
              <a:buNone/>
              <a:defRPr sz="1244" b="1"/>
            </a:lvl6pPr>
            <a:lvl7pPr marL="2133387" indent="0">
              <a:buNone/>
              <a:defRPr sz="1244" b="1"/>
            </a:lvl7pPr>
            <a:lvl8pPr marL="2488951" indent="0">
              <a:buNone/>
              <a:defRPr sz="1244" b="1"/>
            </a:lvl8pPr>
            <a:lvl9pPr marL="2844516" indent="0">
              <a:buNone/>
              <a:defRPr sz="1244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260494" y="10846434"/>
            <a:ext cx="11133322" cy="19703925"/>
          </a:xfrm>
        </p:spPr>
        <p:txBody>
          <a:bodyPr/>
          <a:lstStyle>
            <a:lvl1pPr>
              <a:defRPr sz="1866"/>
            </a:lvl1pPr>
            <a:lvl2pPr>
              <a:defRPr sz="1555"/>
            </a:lvl2pPr>
            <a:lvl3pPr>
              <a:defRPr sz="1400"/>
            </a:lvl3pPr>
            <a:lvl4pPr>
              <a:defRPr sz="1244"/>
            </a:lvl4pPr>
            <a:lvl5pPr>
              <a:defRPr sz="1244"/>
            </a:lvl5pPr>
            <a:lvl6pPr>
              <a:defRPr sz="1244"/>
            </a:lvl6pPr>
            <a:lvl7pPr>
              <a:defRPr sz="1244"/>
            </a:lvl7pPr>
            <a:lvl8pPr>
              <a:defRPr sz="1244"/>
            </a:lvl8pPr>
            <a:lvl9pPr>
              <a:defRPr sz="1244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2801223" y="7655686"/>
            <a:ext cx="11138261" cy="3190748"/>
          </a:xfrm>
        </p:spPr>
        <p:txBody>
          <a:bodyPr anchor="b"/>
          <a:lstStyle>
            <a:lvl1pPr marL="0" indent="0">
              <a:buNone/>
              <a:defRPr sz="1866" b="1"/>
            </a:lvl1pPr>
            <a:lvl2pPr marL="355564" indent="0">
              <a:buNone/>
              <a:defRPr sz="1555" b="1"/>
            </a:lvl2pPr>
            <a:lvl3pPr marL="711129" indent="0">
              <a:buNone/>
              <a:defRPr sz="1400" b="1"/>
            </a:lvl3pPr>
            <a:lvl4pPr marL="1066693" indent="0">
              <a:buNone/>
              <a:defRPr sz="1244" b="1"/>
            </a:lvl4pPr>
            <a:lvl5pPr marL="1422258" indent="0">
              <a:buNone/>
              <a:defRPr sz="1244" b="1"/>
            </a:lvl5pPr>
            <a:lvl6pPr marL="1777822" indent="0">
              <a:buNone/>
              <a:defRPr sz="1244" b="1"/>
            </a:lvl6pPr>
            <a:lvl7pPr marL="2133387" indent="0">
              <a:buNone/>
              <a:defRPr sz="1244" b="1"/>
            </a:lvl7pPr>
            <a:lvl8pPr marL="2488951" indent="0">
              <a:buNone/>
              <a:defRPr sz="1244" b="1"/>
            </a:lvl8pPr>
            <a:lvl9pPr marL="2844516" indent="0">
              <a:buNone/>
              <a:defRPr sz="1244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2801223" y="10846434"/>
            <a:ext cx="11138261" cy="19703925"/>
          </a:xfrm>
        </p:spPr>
        <p:txBody>
          <a:bodyPr/>
          <a:lstStyle>
            <a:lvl1pPr>
              <a:defRPr sz="1866"/>
            </a:lvl1pPr>
            <a:lvl2pPr>
              <a:defRPr sz="1555"/>
            </a:lvl2pPr>
            <a:lvl3pPr>
              <a:defRPr sz="1400"/>
            </a:lvl3pPr>
            <a:lvl4pPr>
              <a:defRPr sz="1244"/>
            </a:lvl4pPr>
            <a:lvl5pPr>
              <a:defRPr sz="1244"/>
            </a:lvl5pPr>
            <a:lvl6pPr>
              <a:defRPr sz="1244"/>
            </a:lvl6pPr>
            <a:lvl7pPr>
              <a:defRPr sz="1244"/>
            </a:lvl7pPr>
            <a:lvl8pPr>
              <a:defRPr sz="1244"/>
            </a:lvl8pPr>
            <a:lvl9pPr>
              <a:defRPr sz="1244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6882C68C-72EA-B931-68ED-4AA56643C25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1A6E5497-95EA-29CC-F4B9-B360968087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A45EECA2-97B1-BF6A-FFC1-31D73D08A26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808901-73E8-4553-AEE2-32A9738F47FB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204664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9968FFD3-72E1-52B0-9DB6-F53A55FF367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C4EFE84-CB16-B407-74F3-E2936650837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5EAD9E8-9AF6-25F6-0709-6CA43CDCE54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4B56AF-6473-4CEE-BA91-4A4E7815B5B8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01303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2FDD1E9E-D12B-156E-DF85-915AFC4ED65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B8F5918D-E08F-B884-16ED-3ECCA4BEF6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0C662DA1-1AA3-071A-7334-337E544796C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E84C71-346C-4A6A-903F-04F76E8086A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238379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60493" y="1361648"/>
            <a:ext cx="8290115" cy="5794917"/>
          </a:xfrm>
        </p:spPr>
        <p:txBody>
          <a:bodyPr anchor="b"/>
          <a:lstStyle>
            <a:lvl1pPr algn="l">
              <a:defRPr sz="1555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853078" y="1361648"/>
            <a:ext cx="14086406" cy="29188711"/>
          </a:xfrm>
        </p:spPr>
        <p:txBody>
          <a:bodyPr/>
          <a:lstStyle>
            <a:lvl1pPr>
              <a:defRPr sz="2489"/>
            </a:lvl1pPr>
            <a:lvl2pPr>
              <a:defRPr sz="2178"/>
            </a:lvl2pPr>
            <a:lvl3pPr>
              <a:defRPr sz="1866"/>
            </a:lvl3pPr>
            <a:lvl4pPr>
              <a:defRPr sz="1555"/>
            </a:lvl4pPr>
            <a:lvl5pPr>
              <a:defRPr sz="1555"/>
            </a:lvl5pPr>
            <a:lvl6pPr>
              <a:defRPr sz="1555"/>
            </a:lvl6pPr>
            <a:lvl7pPr>
              <a:defRPr sz="1555"/>
            </a:lvl7pPr>
            <a:lvl8pPr>
              <a:defRPr sz="1555"/>
            </a:lvl8pPr>
            <a:lvl9pPr>
              <a:defRPr sz="1555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260493" y="7156565"/>
            <a:ext cx="8290115" cy="23393794"/>
          </a:xfrm>
        </p:spPr>
        <p:txBody>
          <a:bodyPr/>
          <a:lstStyle>
            <a:lvl1pPr marL="0" indent="0">
              <a:buNone/>
              <a:defRPr sz="1089"/>
            </a:lvl1pPr>
            <a:lvl2pPr marL="355564" indent="0">
              <a:buNone/>
              <a:defRPr sz="933"/>
            </a:lvl2pPr>
            <a:lvl3pPr marL="711129" indent="0">
              <a:buNone/>
              <a:defRPr sz="778"/>
            </a:lvl3pPr>
            <a:lvl4pPr marL="1066693" indent="0">
              <a:buNone/>
              <a:defRPr sz="700"/>
            </a:lvl4pPr>
            <a:lvl5pPr marL="1422258" indent="0">
              <a:buNone/>
              <a:defRPr sz="700"/>
            </a:lvl5pPr>
            <a:lvl6pPr marL="1777822" indent="0">
              <a:buNone/>
              <a:defRPr sz="700"/>
            </a:lvl6pPr>
            <a:lvl7pPr marL="2133387" indent="0">
              <a:buNone/>
              <a:defRPr sz="700"/>
            </a:lvl7pPr>
            <a:lvl8pPr marL="2488951" indent="0">
              <a:buNone/>
              <a:defRPr sz="700"/>
            </a:lvl8pPr>
            <a:lvl9pPr marL="2844516" indent="0">
              <a:buNone/>
              <a:defRPr sz="7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24A68A3-23E8-D706-71A2-B30E413AB86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B3DAE63-1FC9-E7E7-51A5-F2C071C4890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4E68DED-7DE1-C8F8-DC21-37BA5D12147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F963C9-5B1D-400C-92B5-8A2864F1995A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19019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39502" y="23939660"/>
            <a:ext cx="15119738" cy="2825833"/>
          </a:xfrm>
        </p:spPr>
        <p:txBody>
          <a:bodyPr anchor="b"/>
          <a:lstStyle>
            <a:lvl1pPr algn="l">
              <a:defRPr sz="1555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939502" y="3056544"/>
            <a:ext cx="15119738" cy="20519708"/>
          </a:xfrm>
        </p:spPr>
        <p:txBody>
          <a:bodyPr/>
          <a:lstStyle>
            <a:lvl1pPr marL="0" indent="0">
              <a:buNone/>
              <a:defRPr sz="2489"/>
            </a:lvl1pPr>
            <a:lvl2pPr marL="355564" indent="0">
              <a:buNone/>
              <a:defRPr sz="2178"/>
            </a:lvl2pPr>
            <a:lvl3pPr marL="711129" indent="0">
              <a:buNone/>
              <a:defRPr sz="1866"/>
            </a:lvl3pPr>
            <a:lvl4pPr marL="1066693" indent="0">
              <a:buNone/>
              <a:defRPr sz="1555"/>
            </a:lvl4pPr>
            <a:lvl5pPr marL="1422258" indent="0">
              <a:buNone/>
              <a:defRPr sz="1555"/>
            </a:lvl5pPr>
            <a:lvl6pPr marL="1777822" indent="0">
              <a:buNone/>
              <a:defRPr sz="1555"/>
            </a:lvl6pPr>
            <a:lvl7pPr marL="2133387" indent="0">
              <a:buNone/>
              <a:defRPr sz="1555"/>
            </a:lvl7pPr>
            <a:lvl8pPr marL="2488951" indent="0">
              <a:buNone/>
              <a:defRPr sz="1555"/>
            </a:lvl8pPr>
            <a:lvl9pPr marL="2844516" indent="0">
              <a:buNone/>
              <a:defRPr sz="1555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939502" y="26765493"/>
            <a:ext cx="15119738" cy="4014070"/>
          </a:xfrm>
        </p:spPr>
        <p:txBody>
          <a:bodyPr/>
          <a:lstStyle>
            <a:lvl1pPr marL="0" indent="0">
              <a:buNone/>
              <a:defRPr sz="1089"/>
            </a:lvl1pPr>
            <a:lvl2pPr marL="355564" indent="0">
              <a:buNone/>
              <a:defRPr sz="933"/>
            </a:lvl2pPr>
            <a:lvl3pPr marL="711129" indent="0">
              <a:buNone/>
              <a:defRPr sz="778"/>
            </a:lvl3pPr>
            <a:lvl4pPr marL="1066693" indent="0">
              <a:buNone/>
              <a:defRPr sz="700"/>
            </a:lvl4pPr>
            <a:lvl5pPr marL="1422258" indent="0">
              <a:buNone/>
              <a:defRPr sz="700"/>
            </a:lvl5pPr>
            <a:lvl6pPr marL="1777822" indent="0">
              <a:buNone/>
              <a:defRPr sz="700"/>
            </a:lvl6pPr>
            <a:lvl7pPr marL="2133387" indent="0">
              <a:buNone/>
              <a:defRPr sz="700"/>
            </a:lvl7pPr>
            <a:lvl8pPr marL="2488951" indent="0">
              <a:buNone/>
              <a:defRPr sz="700"/>
            </a:lvl8pPr>
            <a:lvl9pPr marL="2844516" indent="0">
              <a:buNone/>
              <a:defRPr sz="7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59693E4-11F0-FFCF-E6C8-79708A58BB1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0773833-D0F8-D20A-951B-90F5C7124AE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BDD3564-A9D5-1CBA-3165-FC19A422AA6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F2778B-C6C4-40FD-8CFD-F0BC2EAA16E0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72248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3A290C1-6870-4503-72CA-0881115793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890713" y="3041650"/>
            <a:ext cx="21418550" cy="569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10247" tIns="205124" rIns="410247" bIns="20512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estilo do título mestre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44401B36-5C0F-B02A-348C-407A7DEF70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890713" y="9882188"/>
            <a:ext cx="21418550" cy="2051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10247" tIns="205124" rIns="410247" bIns="2051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os estilos do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822C1C7-C6AE-84E3-B5DF-679462C408F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890713" y="31157863"/>
            <a:ext cx="5248275" cy="227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10247" tIns="205124" rIns="410247" bIns="20512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4744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9CDB154C-B3AB-E3A8-C795-6924E67BA5C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8610600" y="31157863"/>
            <a:ext cx="7978775" cy="227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10247" tIns="205124" rIns="410247" bIns="20512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4744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D07C4DBA-AECF-8062-68C1-CF995876640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8060988" y="31157863"/>
            <a:ext cx="5248275" cy="227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10247" tIns="205124" rIns="410247" bIns="20512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4744"/>
            </a:lvl1pPr>
          </a:lstStyle>
          <a:p>
            <a:pPr>
              <a:defRPr/>
            </a:pPr>
            <a:fld id="{B884F3BA-6E8C-43A9-ACB9-793385AE54CE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192463" rtl="0" eaLnBrk="0" fontAlgn="base" hangingPunct="0">
        <a:spcBef>
          <a:spcPct val="0"/>
        </a:spcBef>
        <a:spcAft>
          <a:spcPct val="0"/>
        </a:spcAft>
        <a:defRPr sz="15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3192463" rtl="0" eaLnBrk="0" fontAlgn="base" hangingPunct="0">
        <a:spcBef>
          <a:spcPct val="0"/>
        </a:spcBef>
        <a:spcAft>
          <a:spcPct val="0"/>
        </a:spcAft>
        <a:defRPr sz="15200">
          <a:solidFill>
            <a:schemeClr val="tx2"/>
          </a:solidFill>
          <a:latin typeface="Times New Roman" pitchFamily="18" charset="0"/>
        </a:defRPr>
      </a:lvl2pPr>
      <a:lvl3pPr algn="ctr" defTabSz="3192463" rtl="0" eaLnBrk="0" fontAlgn="base" hangingPunct="0">
        <a:spcBef>
          <a:spcPct val="0"/>
        </a:spcBef>
        <a:spcAft>
          <a:spcPct val="0"/>
        </a:spcAft>
        <a:defRPr sz="15200">
          <a:solidFill>
            <a:schemeClr val="tx2"/>
          </a:solidFill>
          <a:latin typeface="Times New Roman" pitchFamily="18" charset="0"/>
        </a:defRPr>
      </a:lvl3pPr>
      <a:lvl4pPr algn="ctr" defTabSz="3192463" rtl="0" eaLnBrk="0" fontAlgn="base" hangingPunct="0">
        <a:spcBef>
          <a:spcPct val="0"/>
        </a:spcBef>
        <a:spcAft>
          <a:spcPct val="0"/>
        </a:spcAft>
        <a:defRPr sz="15200">
          <a:solidFill>
            <a:schemeClr val="tx2"/>
          </a:solidFill>
          <a:latin typeface="Times New Roman" pitchFamily="18" charset="0"/>
        </a:defRPr>
      </a:lvl4pPr>
      <a:lvl5pPr algn="ctr" defTabSz="3192463" rtl="0" eaLnBrk="0" fontAlgn="base" hangingPunct="0">
        <a:spcBef>
          <a:spcPct val="0"/>
        </a:spcBef>
        <a:spcAft>
          <a:spcPct val="0"/>
        </a:spcAft>
        <a:defRPr sz="15200">
          <a:solidFill>
            <a:schemeClr val="tx2"/>
          </a:solidFill>
          <a:latin typeface="Times New Roman" pitchFamily="18" charset="0"/>
        </a:defRPr>
      </a:lvl5pPr>
      <a:lvl6pPr marL="355564" algn="ctr" defTabSz="3193907" rtl="0" fontAlgn="base">
        <a:spcBef>
          <a:spcPct val="0"/>
        </a:spcBef>
        <a:spcAft>
          <a:spcPct val="0"/>
        </a:spcAft>
        <a:defRPr sz="15243">
          <a:solidFill>
            <a:schemeClr val="tx2"/>
          </a:solidFill>
          <a:latin typeface="Times New Roman" pitchFamily="18" charset="0"/>
        </a:defRPr>
      </a:lvl6pPr>
      <a:lvl7pPr marL="711129" algn="ctr" defTabSz="3193907" rtl="0" fontAlgn="base">
        <a:spcBef>
          <a:spcPct val="0"/>
        </a:spcBef>
        <a:spcAft>
          <a:spcPct val="0"/>
        </a:spcAft>
        <a:defRPr sz="15243">
          <a:solidFill>
            <a:schemeClr val="tx2"/>
          </a:solidFill>
          <a:latin typeface="Times New Roman" pitchFamily="18" charset="0"/>
        </a:defRPr>
      </a:lvl7pPr>
      <a:lvl8pPr marL="1066693" algn="ctr" defTabSz="3193907" rtl="0" fontAlgn="base">
        <a:spcBef>
          <a:spcPct val="0"/>
        </a:spcBef>
        <a:spcAft>
          <a:spcPct val="0"/>
        </a:spcAft>
        <a:defRPr sz="15243">
          <a:solidFill>
            <a:schemeClr val="tx2"/>
          </a:solidFill>
          <a:latin typeface="Times New Roman" pitchFamily="18" charset="0"/>
        </a:defRPr>
      </a:lvl8pPr>
      <a:lvl9pPr marL="1422258" algn="ctr" defTabSz="3193907" rtl="0" fontAlgn="base">
        <a:spcBef>
          <a:spcPct val="0"/>
        </a:spcBef>
        <a:spcAft>
          <a:spcPct val="0"/>
        </a:spcAft>
        <a:defRPr sz="15243">
          <a:solidFill>
            <a:schemeClr val="tx2"/>
          </a:solidFill>
          <a:latin typeface="Times New Roman" pitchFamily="18" charset="0"/>
        </a:defRPr>
      </a:lvl9pPr>
    </p:titleStyle>
    <p:bodyStyle>
      <a:lvl1pPr marL="1198563" indent="-1198563" algn="l" defTabSz="3192463" rtl="0" eaLnBrk="0" fontAlgn="base" hangingPunct="0">
        <a:spcBef>
          <a:spcPct val="20000"/>
        </a:spcBef>
        <a:spcAft>
          <a:spcPct val="0"/>
        </a:spcAft>
        <a:buChar char="•"/>
        <a:defRPr sz="11100">
          <a:solidFill>
            <a:schemeClr val="tx1"/>
          </a:solidFill>
          <a:latin typeface="+mn-lt"/>
          <a:ea typeface="+mn-ea"/>
          <a:cs typeface="+mn-cs"/>
        </a:defRPr>
      </a:lvl1pPr>
      <a:lvl2pPr marL="2593975" indent="-996950" algn="l" defTabSz="3192463" rtl="0" eaLnBrk="0" fontAlgn="base" hangingPunct="0">
        <a:spcBef>
          <a:spcPct val="20000"/>
        </a:spcBef>
        <a:spcAft>
          <a:spcPct val="0"/>
        </a:spcAft>
        <a:buChar char="–"/>
        <a:defRPr sz="9700">
          <a:solidFill>
            <a:schemeClr val="tx1"/>
          </a:solidFill>
          <a:latin typeface="+mn-lt"/>
        </a:defRPr>
      </a:lvl2pPr>
      <a:lvl3pPr marL="3989388" indent="-795338" algn="l" defTabSz="3192463" rtl="0" eaLnBrk="0" fontAlgn="base" hangingPunct="0">
        <a:spcBef>
          <a:spcPct val="20000"/>
        </a:spcBef>
        <a:spcAft>
          <a:spcPct val="0"/>
        </a:spcAft>
        <a:buChar char="•"/>
        <a:defRPr sz="8200">
          <a:solidFill>
            <a:schemeClr val="tx1"/>
          </a:solidFill>
          <a:latin typeface="+mn-lt"/>
        </a:defRPr>
      </a:lvl3pPr>
      <a:lvl4pPr marL="5586413" indent="-798513" algn="l" defTabSz="3192463" rtl="0" eaLnBrk="0" fontAlgn="base" hangingPunct="0">
        <a:spcBef>
          <a:spcPct val="20000"/>
        </a:spcBef>
        <a:spcAft>
          <a:spcPct val="0"/>
        </a:spcAft>
        <a:buChar char="–"/>
        <a:defRPr sz="6900">
          <a:solidFill>
            <a:schemeClr val="tx1"/>
          </a:solidFill>
          <a:latin typeface="+mn-lt"/>
        </a:defRPr>
      </a:lvl4pPr>
      <a:lvl5pPr marL="7183438" indent="-800100" algn="l" defTabSz="3192463" rtl="0" eaLnBrk="0" fontAlgn="base" hangingPunct="0">
        <a:spcBef>
          <a:spcPct val="20000"/>
        </a:spcBef>
        <a:spcAft>
          <a:spcPct val="0"/>
        </a:spcAft>
        <a:buChar char="»"/>
        <a:defRPr sz="6900">
          <a:solidFill>
            <a:schemeClr val="tx1"/>
          </a:solidFill>
          <a:latin typeface="+mn-lt"/>
        </a:defRPr>
      </a:lvl5pPr>
      <a:lvl6pPr marL="7539695" indent="-801255" algn="l" defTabSz="3193907" rtl="0" fontAlgn="base">
        <a:spcBef>
          <a:spcPct val="20000"/>
        </a:spcBef>
        <a:spcAft>
          <a:spcPct val="0"/>
        </a:spcAft>
        <a:buChar char="»"/>
        <a:defRPr sz="6999">
          <a:solidFill>
            <a:schemeClr val="tx1"/>
          </a:solidFill>
          <a:latin typeface="+mn-lt"/>
        </a:defRPr>
      </a:lvl6pPr>
      <a:lvl7pPr marL="7895259" indent="-801255" algn="l" defTabSz="3193907" rtl="0" fontAlgn="base">
        <a:spcBef>
          <a:spcPct val="20000"/>
        </a:spcBef>
        <a:spcAft>
          <a:spcPct val="0"/>
        </a:spcAft>
        <a:buChar char="»"/>
        <a:defRPr sz="6999">
          <a:solidFill>
            <a:schemeClr val="tx1"/>
          </a:solidFill>
          <a:latin typeface="+mn-lt"/>
        </a:defRPr>
      </a:lvl7pPr>
      <a:lvl8pPr marL="8250824" indent="-801255" algn="l" defTabSz="3193907" rtl="0" fontAlgn="base">
        <a:spcBef>
          <a:spcPct val="20000"/>
        </a:spcBef>
        <a:spcAft>
          <a:spcPct val="0"/>
        </a:spcAft>
        <a:buChar char="»"/>
        <a:defRPr sz="6999">
          <a:solidFill>
            <a:schemeClr val="tx1"/>
          </a:solidFill>
          <a:latin typeface="+mn-lt"/>
        </a:defRPr>
      </a:lvl8pPr>
      <a:lvl9pPr marL="8606388" indent="-801255" algn="l" defTabSz="3193907" rtl="0" fontAlgn="base">
        <a:spcBef>
          <a:spcPct val="20000"/>
        </a:spcBef>
        <a:spcAft>
          <a:spcPct val="0"/>
        </a:spcAft>
        <a:buChar char="»"/>
        <a:defRPr sz="6999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71112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55564" algn="l" defTabSz="71112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11129" algn="l" defTabSz="71112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693" algn="l" defTabSz="71112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22258" algn="l" defTabSz="71112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77822" algn="l" defTabSz="71112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33387" algn="l" defTabSz="71112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88951" algn="l" defTabSz="71112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44516" algn="l" defTabSz="71112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42">
            <a:extLst>
              <a:ext uri="{FF2B5EF4-FFF2-40B4-BE49-F238E27FC236}">
                <a16:creationId xmlns:a16="http://schemas.microsoft.com/office/drawing/2014/main" id="{E021608D-5FEA-2E20-CE1C-338131E0F4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5530" y="29027337"/>
            <a:ext cx="21404177" cy="542925"/>
          </a:xfrm>
          <a:prstGeom prst="rect">
            <a:avLst/>
          </a:prstGeom>
          <a:solidFill>
            <a:srgbClr val="FFC77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3814" tIns="31905" rIns="63814" bIns="31905">
            <a:spAutoFit/>
          </a:bodyPr>
          <a:lstStyle>
            <a:lvl1pPr defTabSz="822325">
              <a:spcBef>
                <a:spcPct val="20000"/>
              </a:spcBef>
              <a:buChar char="•"/>
              <a:defRPr sz="11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822325">
              <a:spcBef>
                <a:spcPct val="20000"/>
              </a:spcBef>
              <a:buChar char="–"/>
              <a:defRPr sz="97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822325">
              <a:spcBef>
                <a:spcPct val="20000"/>
              </a:spcBef>
              <a:buChar char="•"/>
              <a:defRPr sz="8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822325">
              <a:spcBef>
                <a:spcPct val="20000"/>
              </a:spcBef>
              <a:buChar char="–"/>
              <a:defRPr sz="69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822325">
              <a:spcBef>
                <a:spcPct val="20000"/>
              </a:spcBef>
              <a:buChar char="»"/>
              <a:defRPr sz="69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8223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9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8223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9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8223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9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8223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9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pt-BR" altLang="pt-BR" sz="3100" b="1">
                <a:latin typeface="Arial" panose="020B0604020202020204" pitchFamily="34" charset="0"/>
                <a:cs typeface="Arial" panose="020B0604020202020204" pitchFamily="34" charset="0"/>
              </a:rPr>
              <a:t>REFERÊNCIAS BIBLIOGRÁFICAS</a:t>
            </a:r>
          </a:p>
        </p:txBody>
      </p:sp>
      <p:sp>
        <p:nvSpPr>
          <p:cNvPr id="3079" name="Text Box 57">
            <a:extLst>
              <a:ext uri="{FF2B5EF4-FFF2-40B4-BE49-F238E27FC236}">
                <a16:creationId xmlns:a16="http://schemas.microsoft.com/office/drawing/2014/main" id="{A6DB8E74-1A7B-00A9-7556-19C20515A6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76455" y="29849612"/>
            <a:ext cx="21432076" cy="381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0774" tIns="30386" rIns="60774" bIns="30386" anchor="t">
            <a:spAutoFit/>
          </a:bodyPr>
          <a:lstStyle>
            <a:lvl1pPr indent="719138" defTabSz="784225">
              <a:spcBef>
                <a:spcPct val="20000"/>
              </a:spcBef>
              <a:buChar char="•"/>
              <a:defRPr sz="11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84225">
              <a:spcBef>
                <a:spcPct val="20000"/>
              </a:spcBef>
              <a:buChar char="–"/>
              <a:defRPr sz="97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84225">
              <a:spcBef>
                <a:spcPct val="20000"/>
              </a:spcBef>
              <a:buChar char="•"/>
              <a:defRPr sz="8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84225">
              <a:spcBef>
                <a:spcPct val="20000"/>
              </a:spcBef>
              <a:buChar char="–"/>
              <a:defRPr sz="69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84225">
              <a:spcBef>
                <a:spcPct val="20000"/>
              </a:spcBef>
              <a:buChar char="»"/>
              <a:defRPr sz="69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842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9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842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9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842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9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842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9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indent="718820" algn="just">
              <a:buNone/>
            </a:pPr>
            <a:r>
              <a:rPr lang="pt-BR" sz="2600" dirty="0">
                <a:latin typeface="Times New Roman"/>
                <a:ea typeface="Calibri"/>
                <a:cs typeface="Times New Roman"/>
              </a:rPr>
              <a:t>BRASIL, Ministério da Previdência e Assistência Social: Lei Federal nº 8.842. Política Nacional do Idoso. Brasília: DF, 4 de janeiro de 1994.</a:t>
            </a:r>
            <a:endParaRPr lang="pt-BR" sz="2600" dirty="0">
              <a:latin typeface="Times New Roman"/>
              <a:cs typeface="Times New Roman"/>
            </a:endParaRPr>
          </a:p>
          <a:p>
            <a:pPr indent="718820" algn="just">
              <a:buNone/>
            </a:pPr>
            <a:r>
              <a:rPr lang="pt-BR" sz="2600" dirty="0">
                <a:latin typeface="Times New Roman"/>
                <a:ea typeface="Calibri"/>
                <a:cs typeface="Times New Roman"/>
              </a:rPr>
              <a:t>BRASIL, Secretaria Especial dos Direitos Humanos: Lei Federal nº 10.741. Estatuto do Idoso. Brasília: DF, 1 de outubro de 2003.</a:t>
            </a:r>
            <a:endParaRPr lang="pt-BR" sz="2600" dirty="0">
              <a:latin typeface="Times New Roman"/>
              <a:cs typeface="Times New Roman"/>
            </a:endParaRPr>
          </a:p>
          <a:p>
            <a:pPr indent="718820" algn="just">
              <a:buNone/>
            </a:pPr>
            <a:r>
              <a:rPr lang="pt-BR" sz="2600" dirty="0">
                <a:latin typeface="Times New Roman"/>
                <a:ea typeface="Calibri"/>
                <a:cs typeface="Times New Roman"/>
              </a:rPr>
              <a:t>GLIDDEN, R. F. et al. A participação de idosos em grupos de terceira idade e sua relação com satisfação com suporte social e otimismo. Boletim Academia Paulista de Psicologia, São Paulo, v. 39, n. 97, p. 261-275, jul./dez. 2019. Disponível em: http://pepsic.bvsalud.org/scielo.php?script=sci_arttext&amp;pid=S1415-711X2019000200011.Acesso em: 25 jun. 2024.</a:t>
            </a:r>
            <a:endParaRPr lang="pt-BR" sz="2600" dirty="0">
              <a:latin typeface="Times New Roman"/>
              <a:cs typeface="Times New Roman"/>
            </a:endParaRPr>
          </a:p>
          <a:p>
            <a:pPr indent="718820" algn="just">
              <a:buNone/>
            </a:pPr>
            <a:r>
              <a:rPr lang="pt-BR" sz="2600" dirty="0">
                <a:latin typeface="Times New Roman"/>
                <a:ea typeface="Calibri"/>
                <a:cs typeface="Times New Roman"/>
              </a:rPr>
              <a:t>OLIVEIRA, J. Por que importa o envelhecimento populacional? In: OLIVEIRA, J. (Org.) A complexidade do envelhecimento humano: para além da dimensão biológica. Curitiba: CRV, 2023.</a:t>
            </a:r>
            <a:endParaRPr lang="pt-BR" sz="2600" dirty="0">
              <a:latin typeface="Times New Roman"/>
              <a:cs typeface="Times New Roman"/>
            </a:endParaRPr>
          </a:p>
          <a:p>
            <a:pPr indent="718820" algn="just">
              <a:spcBef>
                <a:spcPts val="1400"/>
              </a:spcBef>
              <a:buNone/>
            </a:pPr>
            <a:endParaRPr lang="pt-BR" altLang="pt-BR" sz="2600" dirty="0">
              <a:latin typeface="Times New Roman"/>
              <a:ea typeface="Calibri"/>
              <a:cs typeface="Times New Roman"/>
            </a:endParaRPr>
          </a:p>
        </p:txBody>
      </p:sp>
      <p:sp>
        <p:nvSpPr>
          <p:cNvPr id="3091" name="CaixaDeTexto 58">
            <a:extLst>
              <a:ext uri="{FF2B5EF4-FFF2-40B4-BE49-F238E27FC236}">
                <a16:creationId xmlns:a16="http://schemas.microsoft.com/office/drawing/2014/main" id="{97FFCD90-A465-7596-376E-F21307DE9E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6338" y="14411325"/>
            <a:ext cx="952500" cy="331788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143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12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0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pt-BR" altLang="pt-BR" sz="1555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083" name="Agrupar 2">
            <a:extLst>
              <a:ext uri="{FF2B5EF4-FFF2-40B4-BE49-F238E27FC236}">
                <a16:creationId xmlns:a16="http://schemas.microsoft.com/office/drawing/2014/main" id="{59B7BFDE-7AC8-070F-E43C-A480520DC771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11510169" y="-11567319"/>
            <a:ext cx="2160588" cy="25219025"/>
            <a:chOff x="2" y="4"/>
            <a:chExt cx="595861" cy="6857999"/>
          </a:xfrm>
          <a:solidFill>
            <a:srgbClr val="FF9900"/>
          </a:solidFill>
        </p:grpSpPr>
        <p:sp>
          <p:nvSpPr>
            <p:cNvPr id="4" name="Retângulo 3">
              <a:extLst>
                <a:ext uri="{FF2B5EF4-FFF2-40B4-BE49-F238E27FC236}">
                  <a16:creationId xmlns:a16="http://schemas.microsoft.com/office/drawing/2014/main" id="{FF55C1BC-581A-C502-0465-2C2AA9A94B20}"/>
                </a:ext>
              </a:extLst>
            </p:cNvPr>
            <p:cNvSpPr/>
            <p:nvPr/>
          </p:nvSpPr>
          <p:spPr>
            <a:xfrm>
              <a:off x="2" y="4"/>
              <a:ext cx="595861" cy="6857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sz="3600" dirty="0"/>
            </a:p>
          </p:txBody>
        </p:sp>
        <p:sp>
          <p:nvSpPr>
            <p:cNvPr id="5" name="CaixaDeTexto 4">
              <a:extLst>
                <a:ext uri="{FF2B5EF4-FFF2-40B4-BE49-F238E27FC236}">
                  <a16:creationId xmlns:a16="http://schemas.microsoft.com/office/drawing/2014/main" id="{E90C9028-0628-A611-5839-49BCB681D408}"/>
                </a:ext>
              </a:extLst>
            </p:cNvPr>
            <p:cNvSpPr txBox="1"/>
            <p:nvPr/>
          </p:nvSpPr>
          <p:spPr>
            <a:xfrm rot="16200000">
              <a:off x="-1674697" y="2730676"/>
              <a:ext cx="3670752" cy="254806"/>
            </a:xfrm>
            <a:prstGeom prst="rect">
              <a:avLst/>
            </a:prstGeom>
            <a:grpFill/>
            <a:ln>
              <a:noFill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pt-BR" sz="5400" dirty="0">
                  <a:solidFill>
                    <a:schemeClr val="bg1"/>
                  </a:solidFill>
                  <a:latin typeface="Franklin Gothic Demi" panose="020B0703020102020204" pitchFamily="34" charset="0"/>
                </a:rPr>
                <a:t>III MOSTRA CIENTÍFICA DO CREASI</a:t>
              </a:r>
            </a:p>
          </p:txBody>
        </p:sp>
        <p:sp>
          <p:nvSpPr>
            <p:cNvPr id="6" name="CaixaDeTexto 5">
              <a:extLst>
                <a:ext uri="{FF2B5EF4-FFF2-40B4-BE49-F238E27FC236}">
                  <a16:creationId xmlns:a16="http://schemas.microsoft.com/office/drawing/2014/main" id="{23186BEA-6C85-D30E-8A3B-9ED01E69DA0D}"/>
                </a:ext>
              </a:extLst>
            </p:cNvPr>
            <p:cNvSpPr txBox="1"/>
            <p:nvPr/>
          </p:nvSpPr>
          <p:spPr>
            <a:xfrm rot="16200000">
              <a:off x="-571811" y="5594695"/>
              <a:ext cx="1727667" cy="330985"/>
            </a:xfrm>
            <a:prstGeom prst="rect">
              <a:avLst/>
            </a:prstGeom>
            <a:grpFill/>
            <a:ln>
              <a:noFill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pt-BR" sz="3600" dirty="0">
                  <a:solidFill>
                    <a:schemeClr val="bg1"/>
                  </a:solidFill>
                  <a:latin typeface="Franklin Gothic Book" panose="020B0503020102020204" pitchFamily="34" charset="0"/>
                </a:rPr>
                <a:t>02 DE OUTUBRO DE 2024</a:t>
              </a:r>
            </a:p>
            <a:p>
              <a:pPr>
                <a:defRPr/>
              </a:pPr>
              <a:r>
                <a:rPr lang="pt-BR" sz="3600" dirty="0">
                  <a:solidFill>
                    <a:schemeClr val="bg1"/>
                  </a:solidFill>
                  <a:latin typeface="Franklin Gothic Demi" panose="020B0703020102020204" pitchFamily="34" charset="0"/>
                </a:rPr>
                <a:t>SALVADOR - BAHIA</a:t>
              </a:r>
            </a:p>
          </p:txBody>
        </p:sp>
        <p:sp>
          <p:nvSpPr>
            <p:cNvPr id="8" name="CaixaDeTexto 7">
              <a:extLst>
                <a:ext uri="{FF2B5EF4-FFF2-40B4-BE49-F238E27FC236}">
                  <a16:creationId xmlns:a16="http://schemas.microsoft.com/office/drawing/2014/main" id="{666121CB-948C-5FE9-CDE4-2677BF82E3A5}"/>
                </a:ext>
              </a:extLst>
            </p:cNvPr>
            <p:cNvSpPr txBox="1"/>
            <p:nvPr/>
          </p:nvSpPr>
          <p:spPr>
            <a:xfrm rot="16200000">
              <a:off x="-1428209" y="2935734"/>
              <a:ext cx="3670752" cy="254806"/>
            </a:xfrm>
            <a:prstGeom prst="rect">
              <a:avLst/>
            </a:prstGeom>
            <a:grpFill/>
            <a:ln>
              <a:noFill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pt-BR" sz="5400" dirty="0">
                  <a:solidFill>
                    <a:schemeClr val="bg1"/>
                  </a:solidFill>
                  <a:latin typeface="Franklin Gothic Book" panose="020B0503020102020204" pitchFamily="34" charset="0"/>
                </a:rPr>
                <a:t>25 ANOS DE INOVAÇÃO</a:t>
              </a:r>
            </a:p>
          </p:txBody>
        </p:sp>
      </p:grpSp>
      <p:sp>
        <p:nvSpPr>
          <p:cNvPr id="3084" name="CaixaDeTexto 9">
            <a:extLst>
              <a:ext uri="{FF2B5EF4-FFF2-40B4-BE49-F238E27FC236}">
                <a16:creationId xmlns:a16="http://schemas.microsoft.com/office/drawing/2014/main" id="{61936616-D3AF-D01F-47EC-45565DE189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4801" y="4491302"/>
            <a:ext cx="22225000" cy="569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t">
            <a:spAutoFit/>
          </a:bodyPr>
          <a:lstStyle>
            <a:lvl1pPr>
              <a:defRPr sz="1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5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5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5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5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pt-BR" sz="3100" dirty="0">
                <a:latin typeface="Times New Roman"/>
                <a:cs typeface="Times New Roman"/>
              </a:rPr>
              <a:t>Aline Silva de Souza¹; </a:t>
            </a:r>
            <a:r>
              <a:rPr lang="pt-BR" sz="3100" dirty="0" err="1">
                <a:latin typeface="Times New Roman"/>
                <a:cs typeface="Times New Roman"/>
              </a:rPr>
              <a:t>Laiana</a:t>
            </a:r>
            <a:r>
              <a:rPr lang="pt-BR" sz="3100" dirty="0">
                <a:latin typeface="Times New Roman"/>
                <a:cs typeface="Times New Roman"/>
              </a:rPr>
              <a:t> Silva Reis</a:t>
            </a:r>
            <a:r>
              <a:rPr lang="pt-BR" sz="3100" baseline="30000" dirty="0">
                <a:latin typeface="Times New Roman"/>
                <a:cs typeface="Times New Roman"/>
              </a:rPr>
              <a:t>2</a:t>
            </a:r>
            <a:endParaRPr lang="pt-BR" dirty="0"/>
          </a:p>
        </p:txBody>
      </p:sp>
      <p:sp>
        <p:nvSpPr>
          <p:cNvPr id="3085" name="CaixaDeTexto 10">
            <a:extLst>
              <a:ext uri="{FF2B5EF4-FFF2-40B4-BE49-F238E27FC236}">
                <a16:creationId xmlns:a16="http://schemas.microsoft.com/office/drawing/2014/main" id="{5D1D5929-BB40-3D4B-EE00-C5C283C90C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8092" y="5276907"/>
            <a:ext cx="23025088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anchor="t">
            <a:spAutoFit/>
          </a:bodyPr>
          <a:lstStyle>
            <a:lvl1pPr>
              <a:defRPr sz="1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5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5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5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5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pt-BR" sz="2700" baseline="30000" dirty="0">
                <a:latin typeface="Times New Roman"/>
                <a:cs typeface="Times New Roman"/>
              </a:rPr>
              <a:t>1</a:t>
            </a:r>
            <a:r>
              <a:rPr lang="pt-BR" sz="2700" dirty="0">
                <a:latin typeface="Times New Roman"/>
                <a:cs typeface="Times New Roman"/>
              </a:rPr>
              <a:t>Fisioterapeuta, atua nos ambulatórios Lilás e Verde, nas </a:t>
            </a:r>
            <a:r>
              <a:rPr lang="pt-BR" sz="2700" dirty="0" err="1">
                <a:latin typeface="Times New Roman"/>
                <a:cs typeface="Times New Roman"/>
              </a:rPr>
              <a:t>PIC’s</a:t>
            </a:r>
            <a:r>
              <a:rPr lang="pt-BR" sz="2700" dirty="0">
                <a:latin typeface="Times New Roman"/>
                <a:cs typeface="Times New Roman"/>
              </a:rPr>
              <a:t>, no SIAST e no setor da Fisioterapia do CREASI, aline1987_souza@hotmail.com; </a:t>
            </a:r>
            <a:r>
              <a:rPr lang="pt-BR" sz="2700" baseline="30000" dirty="0">
                <a:latin typeface="Times New Roman"/>
                <a:cs typeface="Times New Roman"/>
              </a:rPr>
              <a:t>2</a:t>
            </a:r>
            <a:r>
              <a:rPr lang="pt-BR" sz="2700" dirty="0">
                <a:latin typeface="Times New Roman"/>
                <a:cs typeface="Times New Roman"/>
              </a:rPr>
              <a:t>Fonoaudióloga, atua no Núcleo de Atenção </a:t>
            </a:r>
            <a:r>
              <a:rPr lang="pt-BR" sz="2700" dirty="0" err="1">
                <a:latin typeface="Times New Roman"/>
                <a:cs typeface="Times New Roman"/>
              </a:rPr>
              <a:t>Gerontológica</a:t>
            </a:r>
            <a:r>
              <a:rPr lang="pt-BR" sz="2700" dirty="0">
                <a:latin typeface="Times New Roman"/>
                <a:cs typeface="Times New Roman"/>
              </a:rPr>
              <a:t> do CREASI, laiana.reiss@gmail.com</a:t>
            </a:r>
          </a:p>
        </p:txBody>
      </p:sp>
      <p:sp>
        <p:nvSpPr>
          <p:cNvPr id="3087" name="CaixaDeTexto 14">
            <a:extLst>
              <a:ext uri="{FF2B5EF4-FFF2-40B4-BE49-F238E27FC236}">
                <a16:creationId xmlns:a16="http://schemas.microsoft.com/office/drawing/2014/main" id="{47EA906C-9E8D-CC3B-3A33-AF3CDA4649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42284" y="7543503"/>
            <a:ext cx="10082169" cy="65556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anchor="t">
            <a:spAutoFit/>
          </a:bodyPr>
          <a:lstStyle>
            <a:lvl1pPr indent="719138">
              <a:defRPr sz="1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5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5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5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5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indent="718820" algn="just"/>
            <a:r>
              <a:rPr lang="pt-BR" sz="3000" dirty="0">
                <a:latin typeface="Times New Roman"/>
                <a:cs typeface="Times New Roman"/>
              </a:rPr>
              <a:t>O grupo “Desafiantes do Tempo”, é formado por idosos e idosas e acontece às sextas-feiras, no turno vespertino com duração de  90 minutos. Nos encontros são realizadas práticas fonoaudiológicas e fisioterapêuticas que contemplam os </a:t>
            </a:r>
            <a:r>
              <a:rPr lang="pt-BR" sz="3000" dirty="0" err="1">
                <a:latin typeface="Times New Roman"/>
                <a:cs typeface="Times New Roman"/>
              </a:rPr>
              <a:t>obje-tivos</a:t>
            </a:r>
            <a:r>
              <a:rPr lang="pt-BR" sz="3000" dirty="0">
                <a:latin typeface="Times New Roman"/>
                <a:cs typeface="Times New Roman"/>
              </a:rPr>
              <a:t> estimulando a construção afetiva, socialização e </a:t>
            </a:r>
            <a:r>
              <a:rPr lang="pt-BR" sz="3000" dirty="0" err="1">
                <a:latin typeface="Times New Roman"/>
                <a:cs typeface="Times New Roman"/>
              </a:rPr>
              <a:t>autono-mia</a:t>
            </a:r>
            <a:r>
              <a:rPr lang="pt-BR" sz="3000" dirty="0">
                <a:latin typeface="Times New Roman"/>
                <a:cs typeface="Times New Roman"/>
              </a:rPr>
              <a:t>. Uma das práticas realizadas foi a elaboração do Cordel “A vida é um presente”. A atividade foi realizada em dois </a:t>
            </a:r>
            <a:r>
              <a:rPr lang="pt-BR" sz="3000" dirty="0" err="1">
                <a:latin typeface="Times New Roman"/>
                <a:cs typeface="Times New Roman"/>
              </a:rPr>
              <a:t>momen-tos</a:t>
            </a:r>
            <a:r>
              <a:rPr lang="pt-BR" sz="3000" dirty="0">
                <a:latin typeface="Times New Roman"/>
                <a:cs typeface="Times New Roman"/>
              </a:rPr>
              <a:t>. No primeiro encontro, os participantes foram organizados em círculo para favorecer a escuta afetiva e foi solicitado que discorressem sobre o tema </a:t>
            </a:r>
            <a:r>
              <a:rPr lang="pt-BR" sz="3000" i="1" dirty="0">
                <a:latin typeface="Times New Roman"/>
                <a:cs typeface="Times New Roman"/>
              </a:rPr>
              <a:t>Envelhecimento</a:t>
            </a:r>
            <a:r>
              <a:rPr lang="pt-BR" sz="3000" dirty="0">
                <a:latin typeface="Times New Roman"/>
                <a:cs typeface="Times New Roman"/>
              </a:rPr>
              <a:t> citando, em formato de frases, os pontos relacionados a sua experiência no envelhecer. As frases foram transcritas e estruturadas em versos rimados pelas terapeutas para que, no encontro seguinte, fossem revisadas pelos participantes do grupo.     </a:t>
            </a:r>
            <a:endParaRPr lang="pt-BR" sz="3000" dirty="0">
              <a:cs typeface="Times New Roman"/>
            </a:endParaRPr>
          </a:p>
        </p:txBody>
      </p:sp>
      <p:grpSp>
        <p:nvGrpSpPr>
          <p:cNvPr id="13" name="Agrupar 12">
            <a:extLst>
              <a:ext uri="{FF2B5EF4-FFF2-40B4-BE49-F238E27FC236}">
                <a16:creationId xmlns:a16="http://schemas.microsoft.com/office/drawing/2014/main" id="{92BF81E6-4A82-B52E-F8F8-3B645CF041A9}"/>
              </a:ext>
            </a:extLst>
          </p:cNvPr>
          <p:cNvGrpSpPr/>
          <p:nvPr/>
        </p:nvGrpSpPr>
        <p:grpSpPr>
          <a:xfrm>
            <a:off x="13484694" y="24597542"/>
            <a:ext cx="9935625" cy="4004700"/>
            <a:chOff x="13465673" y="23633142"/>
            <a:chExt cx="9935625" cy="4004700"/>
          </a:xfrm>
        </p:grpSpPr>
        <p:sp>
          <p:nvSpPr>
            <p:cNvPr id="3089" name="Text Box 44">
              <a:extLst>
                <a:ext uri="{FF2B5EF4-FFF2-40B4-BE49-F238E27FC236}">
                  <a16:creationId xmlns:a16="http://schemas.microsoft.com/office/drawing/2014/main" id="{EF9FF0CB-C7A9-0D2D-92DE-AE4D1BC25DE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465673" y="23633142"/>
              <a:ext cx="9935624" cy="541337"/>
            </a:xfrm>
            <a:prstGeom prst="rect">
              <a:avLst/>
            </a:prstGeom>
            <a:solidFill>
              <a:srgbClr val="FFC77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63814" tIns="31905" rIns="63814" bIns="31905">
              <a:spAutoFit/>
            </a:bodyPr>
            <a:lstStyle>
              <a:lvl1pPr defTabSz="822325">
                <a:spcBef>
                  <a:spcPct val="20000"/>
                </a:spcBef>
                <a:buChar char="•"/>
                <a:defRPr sz="111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822325">
                <a:spcBef>
                  <a:spcPct val="20000"/>
                </a:spcBef>
                <a:buChar char="–"/>
                <a:defRPr sz="97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822325">
                <a:spcBef>
                  <a:spcPct val="20000"/>
                </a:spcBef>
                <a:buChar char="•"/>
                <a:defRPr sz="8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822325">
                <a:spcBef>
                  <a:spcPct val="20000"/>
                </a:spcBef>
                <a:buChar char="–"/>
                <a:defRPr sz="69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822325">
                <a:spcBef>
                  <a:spcPct val="20000"/>
                </a:spcBef>
                <a:buChar char="»"/>
                <a:defRPr sz="69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82232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69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82232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69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82232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69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82232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69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pt-BR" altLang="pt-BR" sz="3100" b="1" dirty="0">
                  <a:latin typeface="Arial" panose="020B0604020202020204" pitchFamily="34" charset="0"/>
                  <a:cs typeface="Arial" panose="020B0604020202020204" pitchFamily="34" charset="0"/>
                </a:rPr>
                <a:t>CONCLUSÃO</a:t>
              </a:r>
            </a:p>
          </p:txBody>
        </p:sp>
        <p:sp>
          <p:nvSpPr>
            <p:cNvPr id="3093" name="CaixaDeTexto 20">
              <a:extLst>
                <a:ext uri="{FF2B5EF4-FFF2-40B4-BE49-F238E27FC236}">
                  <a16:creationId xmlns:a16="http://schemas.microsoft.com/office/drawing/2014/main" id="{86F6DE79-19DD-19B6-6933-962404B2234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465674" y="24313855"/>
              <a:ext cx="9935624" cy="33239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91440" tIns="45720" rIns="91440" bIns="45720" anchor="t">
              <a:spAutoFit/>
            </a:bodyPr>
            <a:lstStyle>
              <a:lvl1pPr indent="719138">
                <a:defRPr sz="1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indent="718820" algn="just"/>
              <a:r>
                <a:rPr lang="pt-BR" sz="3000" dirty="0">
                  <a:latin typeface="Times New Roman"/>
                  <a:ea typeface="Calibri"/>
                  <a:cs typeface="Times New Roman"/>
                </a:rPr>
                <a:t>A prática realizada em contexto grupal com a intervenção </a:t>
              </a:r>
              <a:r>
                <a:rPr lang="pt-BR" sz="3000" dirty="0" err="1">
                  <a:latin typeface="Times New Roman"/>
                  <a:ea typeface="Calibri"/>
                  <a:cs typeface="Times New Roman"/>
                </a:rPr>
                <a:t>multi</a:t>
              </a:r>
              <a:r>
                <a:rPr lang="pt-BR" sz="3000" dirty="0">
                  <a:latin typeface="Times New Roman"/>
                  <a:ea typeface="Calibri"/>
                  <a:cs typeface="Times New Roman"/>
                </a:rPr>
                <a:t> e interdisciplinar exerce papel imprescindível no cuidado do idoso. Através desta, com o olhar da clínica ampliada, observou-se a valorização e pertencimento desses sujeitos nos diversos contextos de vida, ressignificação da identidade, resgate da autobiografia e apoio emocional, permitindo potencializar talentos e desejos através das trocas e vivências.</a:t>
              </a:r>
              <a:endParaRPr lang="pt-BR" sz="3000" dirty="0">
                <a:latin typeface="Times New Roman"/>
                <a:cs typeface="Times New Roman"/>
              </a:endParaRPr>
            </a:p>
          </p:txBody>
        </p:sp>
      </p:grpSp>
      <p:pic>
        <p:nvPicPr>
          <p:cNvPr id="3094" name="Imagem 9">
            <a:extLst>
              <a:ext uri="{FF2B5EF4-FFF2-40B4-BE49-F238E27FC236}">
                <a16:creationId xmlns:a16="http://schemas.microsoft.com/office/drawing/2014/main" id="{70455836-59A2-8299-4C2F-1D693AFA05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93050" y="-325438"/>
            <a:ext cx="4292600" cy="303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5" name="Imagem 1">
            <a:extLst>
              <a:ext uri="{FF2B5EF4-FFF2-40B4-BE49-F238E27FC236}">
                <a16:creationId xmlns:a16="http://schemas.microsoft.com/office/drawing/2014/main" id="{BB8CACA2-0C12-16F8-7445-8E835799EC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2875" y="32869188"/>
            <a:ext cx="4924425" cy="1008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Agrupar 10">
            <a:extLst>
              <a:ext uri="{FF2B5EF4-FFF2-40B4-BE49-F238E27FC236}">
                <a16:creationId xmlns:a16="http://schemas.microsoft.com/office/drawing/2014/main" id="{7A0E67B8-9EB2-66E3-E639-77AE68AEBB5F}"/>
              </a:ext>
            </a:extLst>
          </p:cNvPr>
          <p:cNvGrpSpPr/>
          <p:nvPr/>
        </p:nvGrpSpPr>
        <p:grpSpPr>
          <a:xfrm>
            <a:off x="2123298" y="22277474"/>
            <a:ext cx="10126629" cy="5844319"/>
            <a:chOff x="1995530" y="16087071"/>
            <a:chExt cx="10126629" cy="5844319"/>
          </a:xfrm>
        </p:grpSpPr>
        <p:sp>
          <p:nvSpPr>
            <p:cNvPr id="3076" name="Text Box 46">
              <a:extLst>
                <a:ext uri="{FF2B5EF4-FFF2-40B4-BE49-F238E27FC236}">
                  <a16:creationId xmlns:a16="http://schemas.microsoft.com/office/drawing/2014/main" id="{BB08695C-9C95-D995-9048-ECBD5BEEBC6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95530" y="16087071"/>
              <a:ext cx="10126629" cy="541338"/>
            </a:xfrm>
            <a:prstGeom prst="rect">
              <a:avLst/>
            </a:prstGeom>
            <a:solidFill>
              <a:srgbClr val="FFC77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63814" tIns="31905" rIns="63814" bIns="31905">
              <a:spAutoFit/>
            </a:bodyPr>
            <a:lstStyle>
              <a:lvl1pPr defTabSz="822325">
                <a:spcBef>
                  <a:spcPct val="20000"/>
                </a:spcBef>
                <a:buChar char="•"/>
                <a:defRPr sz="111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822325">
                <a:spcBef>
                  <a:spcPct val="20000"/>
                </a:spcBef>
                <a:buChar char="–"/>
                <a:defRPr sz="97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822325">
                <a:spcBef>
                  <a:spcPct val="20000"/>
                </a:spcBef>
                <a:buChar char="•"/>
                <a:defRPr sz="8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822325">
                <a:spcBef>
                  <a:spcPct val="20000"/>
                </a:spcBef>
                <a:buChar char="–"/>
                <a:defRPr sz="69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822325">
                <a:spcBef>
                  <a:spcPct val="20000"/>
                </a:spcBef>
                <a:buChar char="»"/>
                <a:defRPr sz="69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82232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69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82232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69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82232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69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82232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69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pt-BR" altLang="pt-BR" sz="3100" b="1">
                  <a:latin typeface="Arial" panose="020B0604020202020204" pitchFamily="34" charset="0"/>
                  <a:cs typeface="Arial" panose="020B0604020202020204" pitchFamily="34" charset="0"/>
                </a:rPr>
                <a:t>OBJETIVOS</a:t>
              </a:r>
            </a:p>
          </p:txBody>
        </p:sp>
        <p:sp>
          <p:nvSpPr>
            <p:cNvPr id="7" name="CaixaDeTexto 14">
              <a:extLst>
                <a:ext uri="{FF2B5EF4-FFF2-40B4-BE49-F238E27FC236}">
                  <a16:creationId xmlns:a16="http://schemas.microsoft.com/office/drawing/2014/main" id="{9E72B36F-DA33-87DC-D01C-7CDDE4890E9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20940" y="16791521"/>
              <a:ext cx="9937896" cy="51398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91440" tIns="45720" rIns="91440" bIns="45720" anchor="t">
              <a:spAutoFit/>
            </a:bodyPr>
            <a:lstStyle>
              <a:lvl1pPr indent="719138">
                <a:defRPr sz="1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indent="718820" algn="just"/>
              <a:r>
                <a:rPr lang="pt-BR" sz="3000" b="1" dirty="0">
                  <a:latin typeface="Times New Roman"/>
                  <a:cs typeface="Times New Roman"/>
                </a:rPr>
                <a:t>Geral: </a:t>
              </a:r>
              <a:r>
                <a:rPr lang="pt-BR" sz="3000" dirty="0">
                  <a:latin typeface="Times New Roman"/>
                  <a:cs typeface="Times New Roman"/>
                </a:rPr>
                <a:t>Favorecer um espaço efetivo com foco na clínica ampliada de cuidado para o processo de envelhecimento ativo e autônomo.</a:t>
              </a:r>
              <a:endParaRPr lang="pt-BR" sz="3000" dirty="0"/>
            </a:p>
            <a:p>
              <a:pPr indent="718820" algn="just"/>
              <a:endParaRPr lang="pt-BR" sz="2800" dirty="0">
                <a:latin typeface="Times New Roman"/>
                <a:cs typeface="Times New Roman"/>
              </a:endParaRPr>
            </a:p>
            <a:p>
              <a:pPr indent="718820" algn="just"/>
              <a:r>
                <a:rPr lang="pt-BR" sz="3000" b="1" dirty="0">
                  <a:latin typeface="Times New Roman"/>
                  <a:cs typeface="Times New Roman"/>
                </a:rPr>
                <a:t>Específicos:</a:t>
              </a:r>
              <a:r>
                <a:rPr lang="pt-BR" sz="3000" dirty="0">
                  <a:latin typeface="Times New Roman"/>
                  <a:cs typeface="Times New Roman"/>
                </a:rPr>
                <a:t> </a:t>
              </a:r>
            </a:p>
            <a:p>
              <a:pPr marL="285750" indent="-285750" algn="just">
                <a:buFont typeface="Arial"/>
                <a:buChar char="•"/>
              </a:pPr>
              <a:r>
                <a:rPr lang="pt-BR" sz="3000" dirty="0">
                  <a:latin typeface="Times New Roman"/>
                  <a:cs typeface="Times New Roman"/>
                </a:rPr>
                <a:t>Estimular a comunicação e expressividade;</a:t>
              </a:r>
            </a:p>
            <a:p>
              <a:pPr marL="285750" indent="-285750" algn="just">
                <a:buFont typeface="Arial"/>
                <a:buChar char="•"/>
              </a:pPr>
              <a:r>
                <a:rPr lang="pt-BR" sz="3000" dirty="0">
                  <a:latin typeface="Times New Roman"/>
                  <a:cs typeface="Times New Roman"/>
                </a:rPr>
                <a:t>Oferecer um espaço terapêutico que possibilite a ressignificação das atividades cotidianas e manutenção de habilidades funcionais; </a:t>
              </a:r>
            </a:p>
            <a:p>
              <a:pPr marL="285750" indent="-285750" algn="just">
                <a:buFont typeface="Arial"/>
                <a:buChar char="•"/>
              </a:pPr>
              <a:r>
                <a:rPr lang="pt-BR" sz="3000" dirty="0">
                  <a:latin typeface="Times New Roman"/>
                  <a:cs typeface="Times New Roman"/>
                </a:rPr>
                <a:t>Criar espaço de sociabilidades e fortalecer os vínculos entre os participantes e as profissionais de saúde.</a:t>
              </a:r>
            </a:p>
          </p:txBody>
        </p:sp>
      </p:grpSp>
      <p:grpSp>
        <p:nvGrpSpPr>
          <p:cNvPr id="21" name="Agrupar 20">
            <a:extLst>
              <a:ext uri="{FF2B5EF4-FFF2-40B4-BE49-F238E27FC236}">
                <a16:creationId xmlns:a16="http://schemas.microsoft.com/office/drawing/2014/main" id="{5B86D025-6D29-DA53-447C-E4057BD37B23}"/>
              </a:ext>
            </a:extLst>
          </p:cNvPr>
          <p:cNvGrpSpPr/>
          <p:nvPr/>
        </p:nvGrpSpPr>
        <p:grpSpPr>
          <a:xfrm>
            <a:off x="1152243" y="2745458"/>
            <a:ext cx="22876439" cy="1526445"/>
            <a:chOff x="973931" y="3049480"/>
            <a:chExt cx="22876439" cy="1526445"/>
          </a:xfrm>
        </p:grpSpPr>
        <p:sp>
          <p:nvSpPr>
            <p:cNvPr id="3077" name="Text Box 50">
              <a:extLst>
                <a:ext uri="{FF2B5EF4-FFF2-40B4-BE49-F238E27FC236}">
                  <a16:creationId xmlns:a16="http://schemas.microsoft.com/office/drawing/2014/main" id="{B68A1B20-B31D-54E4-98A7-6C46BEE4610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71645" y="3051944"/>
              <a:ext cx="20278725" cy="1523981"/>
            </a:xfrm>
            <a:prstGeom prst="rect">
              <a:avLst/>
            </a:prstGeom>
            <a:solidFill>
              <a:srgbClr val="FFC77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290036" tIns="145021" rIns="290036" bIns="145021" anchor="t">
              <a:spAutoFit/>
            </a:bodyPr>
            <a:lstStyle>
              <a:lvl1pPr defTabSz="822325">
                <a:spcBef>
                  <a:spcPct val="20000"/>
                </a:spcBef>
                <a:buChar char="•"/>
                <a:defRPr sz="111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822325">
                <a:spcBef>
                  <a:spcPct val="20000"/>
                </a:spcBef>
                <a:buChar char="–"/>
                <a:defRPr sz="97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822325">
                <a:spcBef>
                  <a:spcPct val="20000"/>
                </a:spcBef>
                <a:buChar char="•"/>
                <a:defRPr sz="8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822325">
                <a:spcBef>
                  <a:spcPct val="20000"/>
                </a:spcBef>
                <a:buChar char="–"/>
                <a:defRPr sz="69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822325">
                <a:spcBef>
                  <a:spcPct val="20000"/>
                </a:spcBef>
                <a:buChar char="»"/>
                <a:defRPr sz="69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82232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69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82232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69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82232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69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82232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69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buNone/>
              </a:pPr>
              <a:r>
                <a:rPr lang="pt-BR" sz="4000" b="1" dirty="0">
                  <a:latin typeface="Times New Roman"/>
                  <a:cs typeface="Times New Roman"/>
                </a:rPr>
                <a:t>PRÁTICA DESENVOLVIDA EM UM GRUPO DE INTERVENÇÃO MULTIPROFISSIONAL NO CREASI: </a:t>
              </a:r>
              <a:r>
                <a:rPr lang="pt-BR" sz="4000" b="1">
                  <a:latin typeface="Times New Roman"/>
                  <a:cs typeface="Times New Roman"/>
                </a:rPr>
                <a:t>CORDEL  “A  </a:t>
              </a:r>
              <a:r>
                <a:rPr lang="pt-BR" sz="4000" b="1" dirty="0">
                  <a:latin typeface="Times New Roman"/>
                  <a:cs typeface="Times New Roman"/>
                </a:rPr>
                <a:t>VIDA  É  </a:t>
              </a:r>
              <a:r>
                <a:rPr lang="pt-BR" sz="4000" b="1">
                  <a:latin typeface="Times New Roman"/>
                  <a:cs typeface="Times New Roman"/>
                </a:rPr>
                <a:t>UM  PRESENTE”</a:t>
              </a:r>
              <a:r>
                <a:rPr lang="pt-BR" sz="4000" i="1">
                  <a:latin typeface="Times New Roman"/>
                  <a:cs typeface="Times New Roman"/>
                </a:rPr>
                <a:t> </a:t>
              </a:r>
              <a:endParaRPr lang="pt-BR" dirty="0">
                <a:cs typeface="Times New Roman"/>
              </a:endParaRPr>
            </a:p>
          </p:txBody>
        </p:sp>
        <p:pic>
          <p:nvPicPr>
            <p:cNvPr id="3" name="Imagem 4" descr="Uma imagem contendo texto&#10;&#10;Descrição gerada com alta confiança">
              <a:extLst>
                <a:ext uri="{FF2B5EF4-FFF2-40B4-BE49-F238E27FC236}">
                  <a16:creationId xmlns:a16="http://schemas.microsoft.com/office/drawing/2014/main" id="{AA902262-FD98-D99C-C747-519B60D6929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0996"/>
            <a:stretch>
              <a:fillRect/>
            </a:stretch>
          </p:blipFill>
          <p:spPr bwMode="auto">
            <a:xfrm>
              <a:off x="973931" y="3049480"/>
              <a:ext cx="2309813" cy="1524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074" name="Text Box 41">
            <a:extLst>
              <a:ext uri="{FF2B5EF4-FFF2-40B4-BE49-F238E27FC236}">
                <a16:creationId xmlns:a16="http://schemas.microsoft.com/office/drawing/2014/main" id="{60C0D58A-123F-D0AE-AFED-4E8ED46580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0940" y="6802612"/>
            <a:ext cx="9996549" cy="541337"/>
          </a:xfrm>
          <a:prstGeom prst="rect">
            <a:avLst/>
          </a:prstGeom>
          <a:solidFill>
            <a:srgbClr val="FFC77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3814" tIns="31905" rIns="63814" bIns="31905">
            <a:spAutoFit/>
          </a:bodyPr>
          <a:lstStyle>
            <a:lvl1pPr defTabSz="822325">
              <a:spcBef>
                <a:spcPct val="20000"/>
              </a:spcBef>
              <a:buChar char="•"/>
              <a:defRPr sz="11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822325">
              <a:spcBef>
                <a:spcPct val="20000"/>
              </a:spcBef>
              <a:buChar char="–"/>
              <a:defRPr sz="97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822325">
              <a:spcBef>
                <a:spcPct val="20000"/>
              </a:spcBef>
              <a:buChar char="•"/>
              <a:defRPr sz="8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822325">
              <a:spcBef>
                <a:spcPct val="20000"/>
              </a:spcBef>
              <a:buChar char="–"/>
              <a:defRPr sz="69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822325">
              <a:spcBef>
                <a:spcPct val="20000"/>
              </a:spcBef>
              <a:buChar char="»"/>
              <a:defRPr sz="69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8223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9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8223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9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8223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9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8223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9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pt-BR" altLang="pt-BR" sz="3100" b="1" dirty="0">
                <a:latin typeface="Arial" panose="020B0604020202020204" pitchFamily="34" charset="0"/>
                <a:cs typeface="Arial" panose="020B0604020202020204" pitchFamily="34" charset="0"/>
              </a:rPr>
              <a:t>CONTEXTUALIZAÇÃO</a:t>
            </a:r>
          </a:p>
        </p:txBody>
      </p:sp>
      <p:sp>
        <p:nvSpPr>
          <p:cNvPr id="3078" name="Text Box 52">
            <a:extLst>
              <a:ext uri="{FF2B5EF4-FFF2-40B4-BE49-F238E27FC236}">
                <a16:creationId xmlns:a16="http://schemas.microsoft.com/office/drawing/2014/main" id="{51866305-783D-2B10-F1BD-2A335DD31F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90861" y="7458533"/>
            <a:ext cx="3651303" cy="11372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90036" tIns="145021" rIns="290036" bIns="145021" anchor="t">
            <a:spAutoFit/>
          </a:bodyPr>
          <a:lstStyle>
            <a:lvl1pPr indent="558800" defTabSz="3730625">
              <a:spcBef>
                <a:spcPct val="20000"/>
              </a:spcBef>
              <a:buChar char="•"/>
              <a:defRPr sz="11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3730625">
              <a:spcBef>
                <a:spcPct val="20000"/>
              </a:spcBef>
              <a:buChar char="–"/>
              <a:defRPr sz="97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3730625">
              <a:spcBef>
                <a:spcPct val="20000"/>
              </a:spcBef>
              <a:buChar char="•"/>
              <a:defRPr sz="8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3730625">
              <a:spcBef>
                <a:spcPct val="20000"/>
              </a:spcBef>
              <a:buChar char="–"/>
              <a:defRPr sz="69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3730625">
              <a:spcBef>
                <a:spcPct val="20000"/>
              </a:spcBef>
              <a:buChar char="»"/>
              <a:defRPr sz="69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37306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9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37306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9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37306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9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37306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9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>
              <a:buNone/>
            </a:pPr>
            <a:r>
              <a:rPr lang="pt-BR" sz="3000" dirty="0">
                <a:latin typeface="Times New Roman"/>
                <a:cs typeface="Times New Roman"/>
              </a:rPr>
              <a:t>O grupo “</a:t>
            </a:r>
            <a:r>
              <a:rPr lang="pt-BR" sz="3000" dirty="0" err="1">
                <a:latin typeface="Times New Roman"/>
                <a:cs typeface="Times New Roman"/>
              </a:rPr>
              <a:t>Desa-fiantes</a:t>
            </a:r>
            <a:r>
              <a:rPr lang="pt-BR" sz="3000" dirty="0">
                <a:latin typeface="Times New Roman"/>
                <a:cs typeface="Times New Roman"/>
              </a:rPr>
              <a:t> do Tempo”, autointitulado pelos participantes, é conduzido por uma fisioterapeuta e </a:t>
            </a:r>
            <a:r>
              <a:rPr lang="pt-BR" sz="3000" dirty="0" err="1">
                <a:latin typeface="Times New Roman"/>
                <a:cs typeface="Times New Roman"/>
              </a:rPr>
              <a:t>pe-la</a:t>
            </a:r>
            <a:r>
              <a:rPr lang="pt-BR" sz="3000" dirty="0">
                <a:latin typeface="Times New Roman"/>
                <a:cs typeface="Times New Roman"/>
              </a:rPr>
              <a:t> fonoaudióloga do CREASI. Foi </a:t>
            </a:r>
            <a:r>
              <a:rPr lang="pt-BR" sz="3000" dirty="0" err="1">
                <a:latin typeface="Times New Roman"/>
                <a:cs typeface="Times New Roman"/>
              </a:rPr>
              <a:t>ini-ciado</a:t>
            </a:r>
            <a:r>
              <a:rPr lang="pt-BR" sz="3000" dirty="0">
                <a:latin typeface="Times New Roman"/>
                <a:cs typeface="Times New Roman"/>
              </a:rPr>
              <a:t> em junho de 2024 a partir do compartilhamento de relatos entre as terapeutas, que </a:t>
            </a:r>
            <a:r>
              <a:rPr lang="pt-BR" sz="3000" dirty="0" err="1">
                <a:latin typeface="Times New Roman"/>
                <a:cs typeface="Times New Roman"/>
              </a:rPr>
              <a:t>ob-servaram</a:t>
            </a:r>
            <a:r>
              <a:rPr lang="pt-BR" sz="3000" dirty="0">
                <a:latin typeface="Times New Roman"/>
                <a:cs typeface="Times New Roman"/>
              </a:rPr>
              <a:t> a </a:t>
            </a:r>
            <a:r>
              <a:rPr lang="pt-BR" sz="3000" dirty="0" err="1">
                <a:latin typeface="Times New Roman"/>
                <a:cs typeface="Times New Roman"/>
              </a:rPr>
              <a:t>frequen-te</a:t>
            </a:r>
            <a:r>
              <a:rPr lang="pt-BR" sz="3000" dirty="0">
                <a:latin typeface="Times New Roman"/>
                <a:cs typeface="Times New Roman"/>
              </a:rPr>
              <a:t> demanda trazida durante </a:t>
            </a:r>
            <a:r>
              <a:rPr lang="pt-BR" sz="3000" dirty="0" err="1">
                <a:latin typeface="Times New Roman"/>
                <a:cs typeface="Times New Roman"/>
              </a:rPr>
              <a:t>acompa-nhamentos</a:t>
            </a:r>
            <a:r>
              <a:rPr lang="pt-BR" sz="3000" dirty="0">
                <a:latin typeface="Times New Roman"/>
                <a:cs typeface="Times New Roman"/>
              </a:rPr>
              <a:t> </a:t>
            </a:r>
            <a:r>
              <a:rPr lang="pt-BR" sz="3000" dirty="0" err="1">
                <a:latin typeface="Times New Roman"/>
                <a:cs typeface="Times New Roman"/>
              </a:rPr>
              <a:t>indivi-duais</a:t>
            </a:r>
            <a:r>
              <a:rPr lang="pt-BR" sz="3000" dirty="0">
                <a:latin typeface="Times New Roman"/>
                <a:cs typeface="Times New Roman"/>
              </a:rPr>
              <a:t>. Além de </a:t>
            </a:r>
            <a:r>
              <a:rPr lang="pt-BR" sz="3000" dirty="0" err="1">
                <a:latin typeface="Times New Roman"/>
                <a:cs typeface="Times New Roman"/>
              </a:rPr>
              <a:t>par-ticularidades</a:t>
            </a:r>
            <a:r>
              <a:rPr lang="pt-BR" sz="3000" dirty="0">
                <a:latin typeface="Times New Roman"/>
                <a:cs typeface="Times New Roman"/>
              </a:rPr>
              <a:t> </a:t>
            </a:r>
            <a:r>
              <a:rPr lang="pt-BR" sz="3000" dirty="0" err="1">
                <a:latin typeface="Times New Roman"/>
                <a:cs typeface="Times New Roman"/>
              </a:rPr>
              <a:t>fono-audiológicas</a:t>
            </a:r>
            <a:r>
              <a:rPr lang="pt-BR" sz="3000" dirty="0">
                <a:latin typeface="Times New Roman"/>
                <a:cs typeface="Times New Roman"/>
              </a:rPr>
              <a:t> e </a:t>
            </a:r>
            <a:r>
              <a:rPr lang="pt-BR" sz="3000" dirty="0" err="1">
                <a:latin typeface="Times New Roman"/>
                <a:cs typeface="Times New Roman"/>
              </a:rPr>
              <a:t>fi-sioterapêuticas</a:t>
            </a:r>
            <a:r>
              <a:rPr lang="pt-BR" sz="3000" dirty="0">
                <a:latin typeface="Times New Roman"/>
                <a:cs typeface="Times New Roman"/>
              </a:rPr>
              <a:t> </a:t>
            </a:r>
            <a:r>
              <a:rPr lang="pt-BR" sz="3000" dirty="0" err="1">
                <a:latin typeface="Times New Roman"/>
                <a:cs typeface="Times New Roman"/>
              </a:rPr>
              <a:t>i-dentificadas</a:t>
            </a:r>
            <a:r>
              <a:rPr lang="pt-BR" sz="3000" dirty="0">
                <a:latin typeface="Times New Roman"/>
                <a:cs typeface="Times New Roman"/>
              </a:rPr>
              <a:t>, os(as) pacientes </a:t>
            </a:r>
            <a:r>
              <a:rPr lang="pt-BR" sz="3000" dirty="0" err="1">
                <a:latin typeface="Times New Roman"/>
                <a:cs typeface="Times New Roman"/>
              </a:rPr>
              <a:t>manifes-tavam</a:t>
            </a:r>
            <a:r>
              <a:rPr lang="pt-BR" sz="3000" dirty="0">
                <a:latin typeface="Times New Roman"/>
                <a:cs typeface="Times New Roman"/>
              </a:rPr>
              <a:t>  o  desejo  de</a:t>
            </a:r>
          </a:p>
        </p:txBody>
      </p:sp>
      <p:sp>
        <p:nvSpPr>
          <p:cNvPr id="3090" name="CaixaDeTexto 17">
            <a:extLst>
              <a:ext uri="{FF2B5EF4-FFF2-40B4-BE49-F238E27FC236}">
                <a16:creationId xmlns:a16="http://schemas.microsoft.com/office/drawing/2014/main" id="{EBF167B8-0E40-C16C-B1FB-4F4F7D10F7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29463" y="7590304"/>
            <a:ext cx="612068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5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5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5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5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/>
            <a:r>
              <a:rPr lang="pt-BR" altLang="pt-BR" sz="2700" b="1" dirty="0">
                <a:latin typeface="+mn-lt"/>
                <a:cs typeface="Arial" panose="020B0604020202020204" pitchFamily="34" charset="0"/>
              </a:rPr>
              <a:t>Figura 1 </a:t>
            </a:r>
            <a:r>
              <a:rPr lang="pt-BR" altLang="pt-BR" sz="2700" dirty="0">
                <a:latin typeface="+mn-lt"/>
                <a:cs typeface="Arial" panose="020B0604020202020204" pitchFamily="34" charset="0"/>
              </a:rPr>
              <a:t>– Ilustração do Cordel </a:t>
            </a:r>
            <a:r>
              <a:rPr lang="pt-BR" altLang="pt-BR" sz="2700" dirty="0" err="1">
                <a:latin typeface="+mn-lt"/>
                <a:cs typeface="Arial" panose="020B0604020202020204" pitchFamily="34" charset="0"/>
              </a:rPr>
              <a:t>desen-volvido</a:t>
            </a:r>
            <a:r>
              <a:rPr lang="pt-BR" altLang="pt-BR" sz="2700" dirty="0">
                <a:latin typeface="+mn-lt"/>
                <a:cs typeface="Arial" panose="020B0604020202020204" pitchFamily="34" charset="0"/>
              </a:rPr>
              <a:t> pelo Grupo Desafiantes do Tempo. </a:t>
            </a:r>
          </a:p>
        </p:txBody>
      </p:sp>
      <p:pic>
        <p:nvPicPr>
          <p:cNvPr id="18" name="Imagem 17">
            <a:extLst>
              <a:ext uri="{FF2B5EF4-FFF2-40B4-BE49-F238E27FC236}">
                <a16:creationId xmlns:a16="http://schemas.microsoft.com/office/drawing/2014/main" id="{804CF6E1-150E-2BC5-3DFC-665A1D156E7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5193" y="8823917"/>
            <a:ext cx="6120680" cy="8635879"/>
          </a:xfrm>
          <a:prstGeom prst="rect">
            <a:avLst/>
          </a:prstGeom>
        </p:spPr>
      </p:pic>
      <p:sp>
        <p:nvSpPr>
          <p:cNvPr id="19" name="CaixaDeTexto 18">
            <a:extLst>
              <a:ext uri="{FF2B5EF4-FFF2-40B4-BE49-F238E27FC236}">
                <a16:creationId xmlns:a16="http://schemas.microsoft.com/office/drawing/2014/main" id="{696029CE-3B93-9FD3-77B6-260A531C9D26}"/>
              </a:ext>
            </a:extLst>
          </p:cNvPr>
          <p:cNvSpPr txBox="1"/>
          <p:nvPr/>
        </p:nvSpPr>
        <p:spPr>
          <a:xfrm>
            <a:off x="2071085" y="18558520"/>
            <a:ext cx="9996549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None/>
            </a:pPr>
            <a:r>
              <a:rPr lang="pt-BR" sz="3000" dirty="0">
                <a:latin typeface="Times New Roman"/>
                <a:cs typeface="Times New Roman"/>
              </a:rPr>
              <a:t>estarem presentes em espaços de convivência  para </a:t>
            </a:r>
            <a:r>
              <a:rPr lang="pt-BR" sz="3000" dirty="0" err="1">
                <a:latin typeface="Times New Roman"/>
                <a:cs typeface="Times New Roman"/>
              </a:rPr>
              <a:t>compar</a:t>
            </a:r>
            <a:r>
              <a:rPr lang="pt-BR" sz="3000" dirty="0">
                <a:latin typeface="Times New Roman"/>
                <a:cs typeface="Times New Roman"/>
              </a:rPr>
              <a:t>- </a:t>
            </a:r>
            <a:r>
              <a:rPr lang="pt-BR" sz="3000" dirty="0" err="1">
                <a:latin typeface="Times New Roman"/>
                <a:cs typeface="Times New Roman"/>
              </a:rPr>
              <a:t>lhar</a:t>
            </a:r>
            <a:r>
              <a:rPr lang="pt-BR" sz="3000" dirty="0">
                <a:latin typeface="Times New Roman"/>
                <a:cs typeface="Times New Roman"/>
              </a:rPr>
              <a:t> experiências, escuta coletiva e acolhimento entre os pares.</a:t>
            </a:r>
            <a:endParaRPr lang="pt-BR" sz="3000" dirty="0"/>
          </a:p>
          <a:p>
            <a:pPr algn="just">
              <a:buNone/>
            </a:pPr>
            <a:r>
              <a:rPr lang="pt-BR" sz="3000" dirty="0">
                <a:latin typeface="Times New Roman"/>
                <a:cs typeface="Times New Roman"/>
              </a:rPr>
              <a:t>Dessa forma, o grupo foi organizado conforme o perfil dos idosos atendidos e, no curso das práticas desenvolvidas neste período, o Cordel “A vida é um presente” foi elaborado a partir da escuta e participação ativa dos componentes do grupo.</a:t>
            </a:r>
          </a:p>
          <a:p>
            <a:endParaRPr lang="pt-BR" sz="3000" dirty="0"/>
          </a:p>
        </p:txBody>
      </p:sp>
      <p:sp>
        <p:nvSpPr>
          <p:cNvPr id="20" name="CaixaDeTexto 17">
            <a:extLst>
              <a:ext uri="{FF2B5EF4-FFF2-40B4-BE49-F238E27FC236}">
                <a16:creationId xmlns:a16="http://schemas.microsoft.com/office/drawing/2014/main" id="{9E6CB445-6490-DC59-3CE3-86744F17E4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01104" y="17501890"/>
            <a:ext cx="5256584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5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5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5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5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/>
            <a:r>
              <a:rPr lang="pt-BR" altLang="pt-BR" sz="2400" dirty="0">
                <a:latin typeface="Arial" panose="020B0604020202020204" pitchFamily="34" charset="0"/>
                <a:cs typeface="Arial" panose="020B0604020202020204" pitchFamily="34" charset="0"/>
              </a:rPr>
              <a:t>Fonte: Autoria própria.</a:t>
            </a:r>
          </a:p>
        </p:txBody>
      </p:sp>
      <p:sp>
        <p:nvSpPr>
          <p:cNvPr id="3082" name="Text Box 43">
            <a:extLst>
              <a:ext uri="{FF2B5EF4-FFF2-40B4-BE49-F238E27FC236}">
                <a16:creationId xmlns:a16="http://schemas.microsoft.com/office/drawing/2014/main" id="{9ECD4E1D-BD44-1031-0611-CF5802D98B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20055" y="6793914"/>
            <a:ext cx="10126629" cy="541338"/>
          </a:xfrm>
          <a:prstGeom prst="rect">
            <a:avLst/>
          </a:prstGeom>
          <a:solidFill>
            <a:srgbClr val="FFC77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3814" tIns="31905" rIns="63814" bIns="31905">
            <a:spAutoFit/>
          </a:bodyPr>
          <a:lstStyle>
            <a:lvl1pPr defTabSz="822325">
              <a:spcBef>
                <a:spcPct val="20000"/>
              </a:spcBef>
              <a:buChar char="•"/>
              <a:defRPr sz="11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822325">
              <a:spcBef>
                <a:spcPct val="20000"/>
              </a:spcBef>
              <a:buChar char="–"/>
              <a:defRPr sz="97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822325">
              <a:spcBef>
                <a:spcPct val="20000"/>
              </a:spcBef>
              <a:buChar char="•"/>
              <a:defRPr sz="8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822325">
              <a:spcBef>
                <a:spcPct val="20000"/>
              </a:spcBef>
              <a:buChar char="–"/>
              <a:defRPr sz="69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822325">
              <a:spcBef>
                <a:spcPct val="20000"/>
              </a:spcBef>
              <a:buChar char="»"/>
              <a:defRPr sz="69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8223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9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8223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9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8223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9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8223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9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pt-BR" altLang="pt-BR" sz="3100" b="1">
                <a:latin typeface="Arial" panose="020B0604020202020204" pitchFamily="34" charset="0"/>
                <a:cs typeface="Arial" panose="020B0604020202020204" pitchFamily="34" charset="0"/>
              </a:rPr>
              <a:t>MATERIAIS E MÉTODOS</a:t>
            </a:r>
          </a:p>
        </p:txBody>
      </p:sp>
      <p:grpSp>
        <p:nvGrpSpPr>
          <p:cNvPr id="27" name="Agrupar 26">
            <a:extLst>
              <a:ext uri="{FF2B5EF4-FFF2-40B4-BE49-F238E27FC236}">
                <a16:creationId xmlns:a16="http://schemas.microsoft.com/office/drawing/2014/main" id="{A060642C-DB75-0960-AA13-583A158FE9AA}"/>
              </a:ext>
            </a:extLst>
          </p:cNvPr>
          <p:cNvGrpSpPr/>
          <p:nvPr/>
        </p:nvGrpSpPr>
        <p:grpSpPr>
          <a:xfrm>
            <a:off x="13396585" y="14429810"/>
            <a:ext cx="10055976" cy="9837066"/>
            <a:chOff x="13458452" y="13317574"/>
            <a:chExt cx="10055976" cy="9837066"/>
          </a:xfrm>
        </p:grpSpPr>
        <p:sp>
          <p:nvSpPr>
            <p:cNvPr id="3088" name="Text Box 44">
              <a:extLst>
                <a:ext uri="{FF2B5EF4-FFF2-40B4-BE49-F238E27FC236}">
                  <a16:creationId xmlns:a16="http://schemas.microsoft.com/office/drawing/2014/main" id="{BAE4C283-2608-4F62-EF5F-A90593350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479065" y="13317574"/>
              <a:ext cx="9935624" cy="541337"/>
            </a:xfrm>
            <a:prstGeom prst="rect">
              <a:avLst/>
            </a:prstGeom>
            <a:solidFill>
              <a:srgbClr val="FFC77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63814" tIns="31905" rIns="63814" bIns="31905">
              <a:spAutoFit/>
            </a:bodyPr>
            <a:lstStyle>
              <a:lvl1pPr defTabSz="822325">
                <a:spcBef>
                  <a:spcPct val="20000"/>
                </a:spcBef>
                <a:buChar char="•"/>
                <a:defRPr sz="111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822325">
                <a:spcBef>
                  <a:spcPct val="20000"/>
                </a:spcBef>
                <a:buChar char="–"/>
                <a:defRPr sz="97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822325">
                <a:spcBef>
                  <a:spcPct val="20000"/>
                </a:spcBef>
                <a:buChar char="•"/>
                <a:defRPr sz="8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822325">
                <a:spcBef>
                  <a:spcPct val="20000"/>
                </a:spcBef>
                <a:buChar char="–"/>
                <a:defRPr sz="69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822325">
                <a:spcBef>
                  <a:spcPct val="20000"/>
                </a:spcBef>
                <a:buChar char="»"/>
                <a:defRPr sz="69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82232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69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82232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69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82232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69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82232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69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pt-BR" altLang="pt-BR" sz="3100" b="1">
                  <a:latin typeface="Arial" panose="020B0604020202020204" pitchFamily="34" charset="0"/>
                  <a:cs typeface="Arial" panose="020B0604020202020204" pitchFamily="34" charset="0"/>
                </a:rPr>
                <a:t>RESULTADOS</a:t>
              </a:r>
            </a:p>
          </p:txBody>
        </p:sp>
        <p:sp>
          <p:nvSpPr>
            <p:cNvPr id="2" name="CaixaDeTexto 18">
              <a:extLst>
                <a:ext uri="{FF2B5EF4-FFF2-40B4-BE49-F238E27FC236}">
                  <a16:creationId xmlns:a16="http://schemas.microsoft.com/office/drawing/2014/main" id="{E09C00F9-6859-48BD-3B0D-7252DCE6E92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458452" y="13998287"/>
              <a:ext cx="4254103" cy="91563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91440" tIns="45720" rIns="91440" bIns="45720" anchor="t">
              <a:spAutoFit/>
            </a:bodyPr>
            <a:lstStyle>
              <a:lvl1pPr indent="719138">
                <a:defRPr sz="1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indent="718820" algn="just"/>
              <a:r>
                <a:rPr lang="pt-BR" altLang="pt-BR" sz="3100" dirty="0">
                  <a:latin typeface="Times New Roman"/>
                  <a:cs typeface="Times New Roman"/>
                </a:rPr>
                <a:t>Durante a realização da prática foi possível </a:t>
              </a:r>
              <a:r>
                <a:rPr lang="pt-BR" altLang="pt-BR" sz="3100" dirty="0" err="1">
                  <a:latin typeface="Times New Roman"/>
                  <a:cs typeface="Times New Roman"/>
                </a:rPr>
                <a:t>al-cançar</a:t>
              </a:r>
              <a:r>
                <a:rPr lang="pt-BR" altLang="pt-BR" sz="3100" dirty="0">
                  <a:latin typeface="Times New Roman"/>
                  <a:cs typeface="Times New Roman"/>
                </a:rPr>
                <a:t> os objetivos </a:t>
              </a:r>
              <a:r>
                <a:rPr lang="pt-BR" altLang="pt-BR" sz="3100" dirty="0" err="1">
                  <a:latin typeface="Times New Roman"/>
                  <a:cs typeface="Times New Roman"/>
                </a:rPr>
                <a:t>pro-postos</a:t>
              </a:r>
              <a:r>
                <a:rPr lang="pt-BR" altLang="pt-BR" sz="3100" dirty="0">
                  <a:latin typeface="Times New Roman"/>
                  <a:cs typeface="Times New Roman"/>
                </a:rPr>
                <a:t>. Os pacientes </a:t>
              </a:r>
              <a:r>
                <a:rPr lang="pt-BR" altLang="pt-BR" sz="3100" dirty="0" err="1">
                  <a:latin typeface="Times New Roman"/>
                  <a:cs typeface="Times New Roman"/>
                </a:rPr>
                <a:t>ex-pressaram-se</a:t>
              </a:r>
              <a:r>
                <a:rPr lang="pt-BR" altLang="pt-BR" sz="3100" dirty="0">
                  <a:latin typeface="Times New Roman"/>
                  <a:cs typeface="Times New Roman"/>
                </a:rPr>
                <a:t> de forma clara </a:t>
              </a:r>
              <a:r>
                <a:rPr lang="pt" sz="3100" dirty="0">
                  <a:latin typeface="Times New Roman"/>
                  <a:cs typeface="Times New Roman"/>
                </a:rPr>
                <a:t>através dos momen-tos de convivência har-moniosa e acolhedora com a troca de expe-riência e empoderamento desses sujeitos. Além disso, os(as) participantes relataram que o espaço do grupo tem oportuni-zado a expressão de </a:t>
              </a:r>
              <a:r>
                <a:rPr lang="pt-BR" sz="3100" dirty="0" err="1">
                  <a:latin typeface="Times New Roman"/>
                  <a:cs typeface="Times New Roman"/>
                </a:rPr>
                <a:t>indi-vidualidades</a:t>
              </a:r>
              <a:r>
                <a:rPr lang="pt-BR" sz="3100" dirty="0">
                  <a:latin typeface="Times New Roman"/>
                  <a:cs typeface="Times New Roman"/>
                </a:rPr>
                <a:t> e </a:t>
              </a:r>
              <a:r>
                <a:rPr lang="pt-BR" sz="3100" dirty="0" err="1">
                  <a:latin typeface="Times New Roman"/>
                  <a:cs typeface="Times New Roman"/>
                </a:rPr>
                <a:t>autovalo-rização</a:t>
              </a:r>
              <a:r>
                <a:rPr lang="pt-BR" sz="3100" dirty="0">
                  <a:latin typeface="Times New Roman"/>
                  <a:cs typeface="Times New Roman"/>
                </a:rPr>
                <a:t> como ser único e passível de novos aprendizados.  </a:t>
              </a:r>
            </a:p>
          </p:txBody>
        </p:sp>
        <p:pic>
          <p:nvPicPr>
            <p:cNvPr id="16" name="Imagem 15">
              <a:extLst>
                <a:ext uri="{FF2B5EF4-FFF2-40B4-BE49-F238E27FC236}">
                  <a16:creationId xmlns:a16="http://schemas.microsoft.com/office/drawing/2014/main" id="{D6F18721-4415-89C8-6D81-C651E803E7C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157" t="31453" r="2961" b="7567"/>
            <a:stretch/>
          </p:blipFill>
          <p:spPr>
            <a:xfrm>
              <a:off x="18056834" y="15515580"/>
              <a:ext cx="5457594" cy="6506668"/>
            </a:xfrm>
            <a:prstGeom prst="rect">
              <a:avLst/>
            </a:prstGeom>
          </p:spPr>
        </p:pic>
        <p:sp>
          <p:nvSpPr>
            <p:cNvPr id="25" name="CaixaDeTexto 17">
              <a:extLst>
                <a:ext uri="{FF2B5EF4-FFF2-40B4-BE49-F238E27FC236}">
                  <a16:creationId xmlns:a16="http://schemas.microsoft.com/office/drawing/2014/main" id="{DF9A4CBA-1D68-0ACC-1F73-99C362E76C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056834" y="21996300"/>
              <a:ext cx="5256584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1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just"/>
              <a:r>
                <a:rPr lang="pt-BR" altLang="pt-BR" sz="2400" dirty="0">
                  <a:latin typeface="Arial" panose="020B0604020202020204" pitchFamily="34" charset="0"/>
                  <a:cs typeface="Arial" panose="020B0604020202020204" pitchFamily="34" charset="0"/>
                </a:rPr>
                <a:t>Fonte: Autoria própria.</a:t>
              </a:r>
            </a:p>
          </p:txBody>
        </p:sp>
        <p:sp>
          <p:nvSpPr>
            <p:cNvPr id="26" name="CaixaDeTexto 17">
              <a:extLst>
                <a:ext uri="{FF2B5EF4-FFF2-40B4-BE49-F238E27FC236}">
                  <a16:creationId xmlns:a16="http://schemas.microsoft.com/office/drawing/2014/main" id="{3B5229D1-03FB-1625-D63F-E945F538DC6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999854" y="14075420"/>
              <a:ext cx="5370544" cy="13388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1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5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just"/>
              <a:r>
                <a:rPr lang="pt-BR" altLang="pt-BR" sz="2700" b="1" dirty="0">
                  <a:latin typeface="+mn-lt"/>
                  <a:cs typeface="Arial" panose="020B0604020202020204" pitchFamily="34" charset="0"/>
                </a:rPr>
                <a:t>Figura 2 </a:t>
              </a:r>
              <a:r>
                <a:rPr lang="pt-BR" altLang="pt-BR" sz="2700" dirty="0">
                  <a:latin typeface="+mn-lt"/>
                  <a:cs typeface="Arial" panose="020B0604020202020204" pitchFamily="34" charset="0"/>
                </a:rPr>
                <a:t>– Apresentação do Cordel “A vida é um presente” na festa </a:t>
              </a:r>
              <a:r>
                <a:rPr lang="pt-BR" altLang="pt-BR" sz="2700" dirty="0" err="1">
                  <a:latin typeface="+mn-lt"/>
                  <a:cs typeface="Arial" panose="020B0604020202020204" pitchFamily="34" charset="0"/>
                </a:rPr>
                <a:t>juni-na</a:t>
              </a:r>
              <a:r>
                <a:rPr lang="pt-BR" altLang="pt-BR" sz="2700" dirty="0">
                  <a:latin typeface="+mn-lt"/>
                  <a:cs typeface="Arial" panose="020B0604020202020204" pitchFamily="34" charset="0"/>
                </a:rPr>
                <a:t> do CREASI. 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Estrutura padrão">
  <a:themeElements>
    <a:clrScheme name="Estrutura padrão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82232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82232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C:\Arquivos de programas\Microsoft Office\Templates\Estruturas de apresentação\Quartz.pot</Template>
  <TotalTime>1446</TotalTime>
  <Words>789</Words>
  <Application>Microsoft Office PowerPoint</Application>
  <PresentationFormat>Personalizar</PresentationFormat>
  <Paragraphs>33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Franklin Gothic Book</vt:lpstr>
      <vt:lpstr>Franklin Gothic Demi</vt:lpstr>
      <vt:lpstr>Times New Roman</vt:lpstr>
      <vt:lpstr>Estrutura padrão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Dica</dc:creator>
  <cp:lastModifiedBy>Diana Oliveira</cp:lastModifiedBy>
  <cp:revision>508</cp:revision>
  <cp:lastPrinted>2024-08-13T18:48:32Z</cp:lastPrinted>
  <dcterms:created xsi:type="dcterms:W3CDTF">2003-12-07T15:20:48Z</dcterms:created>
  <dcterms:modified xsi:type="dcterms:W3CDTF">2024-09-10T13:16:46Z</dcterms:modified>
</cp:coreProperties>
</file>